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375" r:id="rId2"/>
    <p:sldId id="301" r:id="rId3"/>
    <p:sldId id="382" r:id="rId4"/>
    <p:sldId id="363" r:id="rId5"/>
    <p:sldId id="386" r:id="rId6"/>
    <p:sldId id="38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4"/>
    <p:restoredTop sz="94747"/>
  </p:normalViewPr>
  <p:slideViewPr>
    <p:cSldViewPr snapToGrid="0" snapToObjects="1">
      <p:cViewPr varScale="1">
        <p:scale>
          <a:sx n="85" d="100"/>
          <a:sy n="85" d="100"/>
        </p:scale>
        <p:origin x="192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8F807-9DCB-9B4D-B4FF-3655A3065094}" type="datetimeFigureOut">
              <a:rPr lang="en-US" smtClean="0"/>
              <a:t>6/13/18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25309-A8AF-F04E-B97E-DA3EA5E4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1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4E64-53A3-8443-A5F3-AC9E416ED8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79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4E64-53A3-8443-A5F3-AC9E416ED8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33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4E64-53A3-8443-A5F3-AC9E416ED8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0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8597" y="1122363"/>
            <a:ext cx="993411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8597" y="3602038"/>
            <a:ext cx="993411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381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299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1948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1964" y="365125"/>
            <a:ext cx="7187583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621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73051" y="276225"/>
            <a:ext cx="10896600" cy="131103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0530541" y="6275667"/>
            <a:ext cx="1320800" cy="3651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18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377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8597" y="1709738"/>
            <a:ext cx="993411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8597" y="4589463"/>
            <a:ext cx="993411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57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5230" y="1825625"/>
            <a:ext cx="4785065" cy="42378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40398" y="1825625"/>
            <a:ext cx="4782312" cy="42378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91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476" y="365125"/>
            <a:ext cx="992523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7476" y="1681163"/>
            <a:ext cx="47823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97475" y="2505075"/>
            <a:ext cx="4782312" cy="3576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40399" y="1681163"/>
            <a:ext cx="47823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40399" y="2505075"/>
            <a:ext cx="4782312" cy="3576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8476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4213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3748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39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796" y="987425"/>
            <a:ext cx="553215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2939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661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51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63918" y="987425"/>
            <a:ext cx="553216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2051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310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80000">
              <a:schemeClr val="accent1">
                <a:lumMod val="45000"/>
                <a:lumOff val="55000"/>
                <a:alpha val="50000"/>
              </a:schemeClr>
            </a:gs>
            <a:gs pos="90000">
              <a:srgbClr val="FBB040">
                <a:alpha val="55000"/>
              </a:srgbClr>
            </a:gs>
            <a:gs pos="100000">
              <a:srgbClr val="FBB04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5231" y="365125"/>
            <a:ext cx="99074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231" y="1825625"/>
            <a:ext cx="9907479" cy="407802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7" y="118585"/>
            <a:ext cx="1303574" cy="12929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00" y="1411550"/>
            <a:ext cx="1619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prstClr val="black"/>
                </a:solidFill>
                <a:latin typeface="Calibri Light" panose="020F0302020204030204"/>
              </a:rPr>
              <a:t>Using ESSA to Redesign High Schools to Support Their Communities in the 21</a:t>
            </a:r>
            <a:r>
              <a:rPr lang="en-US" sz="1200" i="1" baseline="30000" dirty="0">
                <a:solidFill>
                  <a:prstClr val="black"/>
                </a:solidFill>
                <a:latin typeface="Calibri Light" panose="020F0302020204030204"/>
              </a:rPr>
              <a:t>st</a:t>
            </a:r>
            <a:r>
              <a:rPr lang="en-US" sz="1200" i="1" dirty="0">
                <a:solidFill>
                  <a:prstClr val="black"/>
                </a:solidFill>
                <a:latin typeface="Calibri Light" panose="020F0302020204030204"/>
              </a:rPr>
              <a:t> Century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268" y="6421343"/>
            <a:ext cx="2869462" cy="4206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7" y="118585"/>
            <a:ext cx="1303574" cy="129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3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E94C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BDC26-A9F5-0140-85A2-560A13864B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Organizing Adults Task Two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33C24-5B07-0D40-8693-6B60FDEEC6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Choice Board Articles</a:t>
            </a:r>
          </a:p>
        </p:txBody>
      </p:sp>
    </p:spTree>
    <p:extLst>
      <p:ext uri="{BB962C8B-B14F-4D97-AF65-F5344CB8AC3E}">
        <p14:creationId xmlns:p14="http://schemas.microsoft.com/office/powerpoint/2010/main" val="1810314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AF50B-8D29-8E4E-AFD6-536616927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230" y="90805"/>
            <a:ext cx="9907479" cy="1325563"/>
          </a:xfrm>
        </p:spPr>
        <p:txBody>
          <a:bodyPr/>
          <a:lstStyle/>
          <a:p>
            <a:r>
              <a:rPr lang="en-US" dirty="0"/>
              <a:t>Choice Board for Learning Stations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0534D-F900-5D46-A7DD-69729581C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229" y="1416368"/>
            <a:ext cx="9907479" cy="485863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Having It Both Ways: Building the Capacity of Individual Teachers and Their Schools. School Organization and Teacher Teams - </a:t>
            </a:r>
            <a:r>
              <a:rPr lang="en-US" b="1" dirty="0"/>
              <a:t>Blue</a:t>
            </a:r>
          </a:p>
          <a:p>
            <a:pPr>
              <a:spcAft>
                <a:spcPts val="1200"/>
              </a:spcAft>
            </a:pPr>
            <a:r>
              <a:rPr lang="en-US" dirty="0"/>
              <a:t>Collaboration is the Way We Work, Not an Activity – Teacher Team Case Study – </a:t>
            </a:r>
            <a:r>
              <a:rPr lang="en-US" b="1" dirty="0"/>
              <a:t>Pink</a:t>
            </a:r>
          </a:p>
          <a:p>
            <a:pPr>
              <a:spcAft>
                <a:spcPts val="1200"/>
              </a:spcAft>
            </a:pPr>
            <a:r>
              <a:rPr lang="en-US" dirty="0"/>
              <a:t>Common Planning: A Linchpin Practice in Transforming Secondary Schools - </a:t>
            </a:r>
            <a:r>
              <a:rPr lang="en-US" b="1" dirty="0"/>
              <a:t>Yellow</a:t>
            </a:r>
          </a:p>
          <a:p>
            <a:pPr>
              <a:spcAft>
                <a:spcPts val="1200"/>
              </a:spcAft>
            </a:pPr>
            <a:r>
              <a:rPr lang="en-US" dirty="0"/>
              <a:t>Key Components of Trust 4-5- Building Trust Among Teachers 15-16-17 – </a:t>
            </a:r>
            <a:r>
              <a:rPr lang="en-US" b="1" dirty="0"/>
              <a:t>White with Red Print</a:t>
            </a:r>
          </a:p>
        </p:txBody>
      </p:sp>
    </p:spTree>
    <p:extLst>
      <p:ext uri="{BB962C8B-B14F-4D97-AF65-F5344CB8AC3E}">
        <p14:creationId xmlns:p14="http://schemas.microsoft.com/office/powerpoint/2010/main" val="201544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7B7C5-883F-434D-92EC-A4B92E8CC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796" y="1761150"/>
            <a:ext cx="5532159" cy="4873625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/>
              <a:t>Select one of the articles from the options provided on the next slide.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Stack, pack and move to the area of the meeting room where others have selected that article 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Be sure to have one member of your team at each selection.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75255A-CDED-5542-8A39-3A5035EBF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DF27A99C-6D5A-404B-B8A3-F6C05905A5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16804" y="1448972"/>
            <a:ext cx="4557420" cy="455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89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6F4AC-15CE-ED46-B641-1754E2837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230" y="128017"/>
            <a:ext cx="8943283" cy="1042988"/>
          </a:xfrm>
        </p:spPr>
        <p:txBody>
          <a:bodyPr>
            <a:normAutofit/>
          </a:bodyPr>
          <a:lstStyle/>
          <a:p>
            <a:r>
              <a:rPr lang="en-US" dirty="0"/>
              <a:t>Text Protocol Say Something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E404E-16DD-5B44-9950-018D133B3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230" y="1254125"/>
            <a:ext cx="9907479" cy="5329555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/>
              <a:t>Meet the members of your group.  Decide on an amount of time for reading your text. (10 minute maximum)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One person will be the timekeeper.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As you read the article individually – annotate or highlight if you like any ideas you agree with, ideas you might argue with, ideas you would like more clarity around.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Form a circle and each person will have an opportunity to “say something” about the article.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One person talks at a time and the chance to say something proceeds around the group until everyone has a chance to be heard.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F78B6D-77AE-9246-80FA-DB07F54C4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42" y="5187730"/>
            <a:ext cx="1690467" cy="112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7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8F837-70A0-F846-AEFD-248E52C76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B5738-0330-724A-8ADB-D33FB564B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the graphic organizer on the following slide to process the texts.</a:t>
            </a:r>
          </a:p>
          <a:p>
            <a:pPr marL="0" indent="0">
              <a:buNone/>
            </a:pPr>
            <a:r>
              <a:rPr lang="en-US" dirty="0"/>
              <a:t> Individuals will share information about the article they read.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Select one of the sentence starters for each category or you may create your own.</a:t>
            </a:r>
          </a:p>
        </p:txBody>
      </p:sp>
    </p:spTree>
    <p:extLst>
      <p:ext uri="{BB962C8B-B14F-4D97-AF65-F5344CB8AC3E}">
        <p14:creationId xmlns:p14="http://schemas.microsoft.com/office/powerpoint/2010/main" val="1872573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D59260B-3962-9943-B157-2AE21A9144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5809620"/>
              </p:ext>
            </p:extLst>
          </p:nvPr>
        </p:nvGraphicFramePr>
        <p:xfrm>
          <a:off x="1528997" y="164892"/>
          <a:ext cx="10163331" cy="6282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854">
                  <a:extLst>
                    <a:ext uri="{9D8B030D-6E8A-4147-A177-3AD203B41FA5}">
                      <a16:colId xmlns:a16="http://schemas.microsoft.com/office/drawing/2014/main" val="549877758"/>
                    </a:ext>
                  </a:extLst>
                </a:gridCol>
                <a:gridCol w="2407479">
                  <a:extLst>
                    <a:ext uri="{9D8B030D-6E8A-4147-A177-3AD203B41FA5}">
                      <a16:colId xmlns:a16="http://schemas.microsoft.com/office/drawing/2014/main" val="3502242918"/>
                    </a:ext>
                  </a:extLst>
                </a:gridCol>
                <a:gridCol w="2032666">
                  <a:extLst>
                    <a:ext uri="{9D8B030D-6E8A-4147-A177-3AD203B41FA5}">
                      <a16:colId xmlns:a16="http://schemas.microsoft.com/office/drawing/2014/main" val="1303380949"/>
                    </a:ext>
                  </a:extLst>
                </a:gridCol>
                <a:gridCol w="2032666">
                  <a:extLst>
                    <a:ext uri="{9D8B030D-6E8A-4147-A177-3AD203B41FA5}">
                      <a16:colId xmlns:a16="http://schemas.microsoft.com/office/drawing/2014/main" val="1447537733"/>
                    </a:ext>
                  </a:extLst>
                </a:gridCol>
                <a:gridCol w="2032666">
                  <a:extLst>
                    <a:ext uri="{9D8B030D-6E8A-4147-A177-3AD203B41FA5}">
                      <a16:colId xmlns:a16="http://schemas.microsoft.com/office/drawing/2014/main" val="2297080206"/>
                    </a:ext>
                  </a:extLst>
                </a:gridCol>
              </a:tblGrid>
              <a:tr h="114222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Article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Observation</a:t>
                      </a:r>
                    </a:p>
                    <a:p>
                      <a:r>
                        <a:rPr lang="en-US" sz="1600" dirty="0"/>
                        <a:t>This is good because…</a:t>
                      </a:r>
                    </a:p>
                    <a:p>
                      <a:r>
                        <a:rPr lang="en-US" sz="1600" dirty="0"/>
                        <a:t>This is hard because….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Inference</a:t>
                      </a:r>
                    </a:p>
                    <a:p>
                      <a:r>
                        <a:rPr lang="en-US" dirty="0"/>
                        <a:t>I predict that…..</a:t>
                      </a:r>
                    </a:p>
                    <a:p>
                      <a:r>
                        <a:rPr lang="en-US" dirty="0"/>
                        <a:t>One thing I wonder…..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Connect</a:t>
                      </a:r>
                    </a:p>
                    <a:p>
                      <a:r>
                        <a:rPr lang="en-US" dirty="0"/>
                        <a:t>This reminds me of…</a:t>
                      </a:r>
                    </a:p>
                    <a:p>
                      <a:r>
                        <a:rPr lang="en-US" dirty="0"/>
                        <a:t>This process is like..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Question</a:t>
                      </a:r>
                    </a:p>
                    <a:p>
                      <a:r>
                        <a:rPr lang="en-US" dirty="0"/>
                        <a:t>How did….</a:t>
                      </a:r>
                    </a:p>
                    <a:p>
                      <a:r>
                        <a:rPr lang="en-US" dirty="0"/>
                        <a:t>In what ways…..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523402"/>
                  </a:ext>
                </a:extLst>
              </a:tr>
              <a:tr h="926125">
                <a:tc>
                  <a:txBody>
                    <a:bodyPr/>
                    <a:lstStyle/>
                    <a:p>
                      <a:r>
                        <a:rPr lang="en-US" dirty="0"/>
                        <a:t>Having it Both Ways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522402"/>
                  </a:ext>
                </a:extLst>
              </a:tr>
              <a:tr h="1203962">
                <a:tc>
                  <a:txBody>
                    <a:bodyPr/>
                    <a:lstStyle/>
                    <a:p>
                      <a:r>
                        <a:rPr lang="en-US" dirty="0"/>
                        <a:t>Collaboration is the Way We Work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099993"/>
                  </a:ext>
                </a:extLst>
              </a:tr>
              <a:tr h="1481800">
                <a:tc>
                  <a:txBody>
                    <a:bodyPr/>
                    <a:lstStyle/>
                    <a:p>
                      <a:r>
                        <a:rPr lang="en-US" dirty="0"/>
                        <a:t>Common Planning a Linchpin Practice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859312"/>
                  </a:ext>
                </a:extLst>
              </a:tr>
              <a:tr h="1481800">
                <a:tc>
                  <a:txBody>
                    <a:bodyPr/>
                    <a:lstStyle/>
                    <a:p>
                      <a:r>
                        <a:rPr lang="en-US" dirty="0"/>
                        <a:t>Trust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751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87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SHSC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147BD70-748F-445A-B6E7-AF2F80BEF29E}" vid="{D2678BE4-95FD-4F11-AC74-CC0D14D846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337</Words>
  <Application>Microsoft Macintosh PowerPoint</Application>
  <PresentationFormat>Widescreen</PresentationFormat>
  <Paragraphs>46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CSHSC Template</vt:lpstr>
      <vt:lpstr>Organizing Adults Task Two  </vt:lpstr>
      <vt:lpstr>Choice Board for Learning Stations</vt:lpstr>
      <vt:lpstr>PowerPoint Presentation</vt:lpstr>
      <vt:lpstr>Text Protocol Say Something </vt:lpstr>
      <vt:lpstr>School Teams</vt:lpstr>
      <vt:lpstr>PowerPoint Presentation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Organizing Adults Task One  </dc:title>
  <dc:creator>Linda Muskauski</dc:creator>
  <cp:lastModifiedBy>Linda Muskauski</cp:lastModifiedBy>
  <cp:revision>4</cp:revision>
  <dcterms:created xsi:type="dcterms:W3CDTF">2018-06-13T15:39:13Z</dcterms:created>
  <dcterms:modified xsi:type="dcterms:W3CDTF">2018-06-13T16:09:10Z</dcterms:modified>
</cp:coreProperties>
</file>