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62" r:id="rId2"/>
    <p:sldId id="361" r:id="rId3"/>
    <p:sldId id="2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47"/>
  </p:normalViewPr>
  <p:slideViewPr>
    <p:cSldViewPr snapToGrid="0" snapToObjects="1">
      <p:cViewPr varScale="1">
        <p:scale>
          <a:sx n="85" d="100"/>
          <a:sy n="85" d="100"/>
        </p:scale>
        <p:origin x="1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E969-097A-744C-9A71-31231570A33A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3A61-3A88-F14F-9591-07DB2837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C44E64-53A3-8443-A5F3-AC9E416ED8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73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8690FB-C38E-2643-9B7E-D031AAD9D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B12555-8B28-2F44-8FBC-0C014C140DE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B8F13E2-DDB4-FB44-831A-33EFB0E8D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F5428E-5401-2D40-9DC9-889BC17B0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2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597" y="1122363"/>
            <a:ext cx="99341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597" y="3602038"/>
            <a:ext cx="99341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04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57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1948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1964" y="365125"/>
            <a:ext cx="718758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650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3051" y="276225"/>
            <a:ext cx="10896600" cy="13110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530541" y="6275667"/>
            <a:ext cx="1320800" cy="3651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9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7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597" y="1709738"/>
            <a:ext cx="99341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597" y="4589463"/>
            <a:ext cx="99341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184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5230" y="1825625"/>
            <a:ext cx="4785065" cy="4237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0398" y="1825625"/>
            <a:ext cx="4782312" cy="4237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503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476" y="365125"/>
            <a:ext cx="992523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476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7475" y="2505075"/>
            <a:ext cx="4782312" cy="3576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0399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0399" y="2505075"/>
            <a:ext cx="4782312" cy="3576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918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19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95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3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796" y="987425"/>
            <a:ext cx="55321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93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41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51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63918" y="987425"/>
            <a:ext cx="553216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051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175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  <a:alpha val="50000"/>
              </a:schemeClr>
            </a:gs>
            <a:gs pos="90000">
              <a:srgbClr val="FBB040">
                <a:alpha val="55000"/>
              </a:srgbClr>
            </a:gs>
            <a:gs pos="100000">
              <a:srgbClr val="FBB04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231" y="1825625"/>
            <a:ext cx="9907479" cy="40780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" y="118585"/>
            <a:ext cx="1303574" cy="12929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00" y="1411550"/>
            <a:ext cx="161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  <a:latin typeface="Calibri Light" panose="020F0302020204030204"/>
              </a:rPr>
              <a:t>Using ESSA to Redesign High Schools to Support Their Communities in the 21</a:t>
            </a:r>
            <a:r>
              <a:rPr lang="en-US" sz="1200" i="1" baseline="30000" dirty="0">
                <a:solidFill>
                  <a:prstClr val="black"/>
                </a:solidFill>
                <a:latin typeface="Calibri Light" panose="020F0302020204030204"/>
              </a:rPr>
              <a:t>st</a:t>
            </a:r>
            <a:r>
              <a:rPr lang="en-US" sz="1200" i="1" dirty="0">
                <a:solidFill>
                  <a:prstClr val="black"/>
                </a:solidFill>
                <a:latin typeface="Calibri Light" panose="020F0302020204030204"/>
              </a:rPr>
              <a:t> Century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68" y="6421343"/>
            <a:ext cx="2869462" cy="420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" y="118585"/>
            <a:ext cx="1303574" cy="129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5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E94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AFED-FF08-2F45-B3C9-6E1AEE8C3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Organizing Adults Task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2054B-1F01-454D-AFA5-264D62068C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Innovative Schedules</a:t>
            </a:r>
          </a:p>
        </p:txBody>
      </p:sp>
    </p:spTree>
    <p:extLst>
      <p:ext uri="{BB962C8B-B14F-4D97-AF65-F5344CB8AC3E}">
        <p14:creationId xmlns:p14="http://schemas.microsoft.com/office/powerpoint/2010/main" val="64615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F50B-8D29-8E4E-AFD6-53661692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231" y="41568"/>
            <a:ext cx="9907479" cy="1325563"/>
          </a:xfrm>
        </p:spPr>
        <p:txBody>
          <a:bodyPr>
            <a:normAutofit/>
          </a:bodyPr>
          <a:lstStyle/>
          <a:p>
            <a:r>
              <a:rPr lang="en-US" sz="3200" dirty="0"/>
              <a:t>Innovative High School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534D-F900-5D46-A7DD-69729581C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529" y="1139484"/>
            <a:ext cx="10150181" cy="5430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Briefly review the schedules listed below as a school team: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err="1"/>
              <a:t>NextGen</a:t>
            </a:r>
            <a:r>
              <a:rPr lang="en-US" sz="3800" dirty="0"/>
              <a:t> Albuquerque</a:t>
            </a:r>
          </a:p>
          <a:p>
            <a:pPr marL="0" indent="0">
              <a:buNone/>
            </a:pPr>
            <a:r>
              <a:rPr lang="en-US" sz="3800" dirty="0"/>
              <a:t>Brooklyn Generations HS New York </a:t>
            </a:r>
          </a:p>
          <a:p>
            <a:pPr marL="457200" lvl="1" indent="0">
              <a:buNone/>
            </a:pPr>
            <a:r>
              <a:rPr lang="en-US" dirty="0"/>
              <a:t>Innovative Approaches for HS Schedules Hanover Research 15-16</a:t>
            </a:r>
          </a:p>
          <a:p>
            <a:pPr marL="0" indent="0">
              <a:buNone/>
            </a:pPr>
            <a:r>
              <a:rPr lang="en-US" sz="3800" dirty="0"/>
              <a:t>Design Tech High School San Francisco</a:t>
            </a:r>
          </a:p>
          <a:p>
            <a:pPr marL="0" indent="0">
              <a:buNone/>
            </a:pPr>
            <a:r>
              <a:rPr lang="en-US" sz="2600" dirty="0"/>
              <a:t>	Innovative Approaches…12-15</a:t>
            </a:r>
          </a:p>
          <a:p>
            <a:pPr marL="0" indent="0">
              <a:buNone/>
            </a:pPr>
            <a:r>
              <a:rPr lang="en-US" sz="3800" dirty="0"/>
              <a:t>Model High School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/>
              <a:t>Reimagining the School Day 13-14</a:t>
            </a:r>
          </a:p>
          <a:p>
            <a:pPr marL="0" indent="0">
              <a:buNone/>
            </a:pPr>
            <a:r>
              <a:rPr lang="en-US" sz="3800" dirty="0"/>
              <a:t>Madeira School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2900" dirty="0"/>
              <a:t>Innovative Approaches  23 -25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Decide on one  you would like to look at more carefully.</a:t>
            </a:r>
          </a:p>
          <a:p>
            <a:pPr marL="0" indent="0">
              <a:buNone/>
            </a:pPr>
            <a:r>
              <a:rPr lang="en-US" dirty="0"/>
              <a:t>Consider how that schedule  would interact with the evidence based practices of teacher teams, distributed leadership, relationships and trust and data driven decision making.</a:t>
            </a:r>
          </a:p>
          <a:p>
            <a:pPr marL="0" indent="0">
              <a:buNone/>
            </a:pPr>
            <a:r>
              <a:rPr lang="en-US" dirty="0"/>
              <a:t>Uses the fishbone diagram provided OR chart paper to visually represent the interactions and how they might work in your context.</a:t>
            </a:r>
          </a:p>
        </p:txBody>
      </p:sp>
    </p:spTree>
    <p:extLst>
      <p:ext uri="{BB962C8B-B14F-4D97-AF65-F5344CB8AC3E}">
        <p14:creationId xmlns:p14="http://schemas.microsoft.com/office/powerpoint/2010/main" val="383355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Text Box 49">
            <a:extLst>
              <a:ext uri="{FF2B5EF4-FFF2-40B4-BE49-F238E27FC236}">
                <a16:creationId xmlns:a16="http://schemas.microsoft.com/office/drawing/2014/main" id="{FD1738FD-8AAC-404E-8294-150552721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750" y="39531"/>
            <a:ext cx="1070851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5E94C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Schedule Scenario Activity</a:t>
            </a:r>
            <a:b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5E94C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5E94C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How Do Each of the Mock Schedules Impact?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10207" y="1579118"/>
            <a:ext cx="8415337" cy="5244902"/>
            <a:chOff x="1943101" y="1149350"/>
            <a:chExt cx="8415337" cy="5244902"/>
          </a:xfrm>
        </p:grpSpPr>
        <p:sp>
          <p:nvSpPr>
            <p:cNvPr id="2052" name="Rectangle 4">
              <a:extLst>
                <a:ext uri="{FF2B5EF4-FFF2-40B4-BE49-F238E27FC236}">
                  <a16:creationId xmlns:a16="http://schemas.microsoft.com/office/drawing/2014/main" id="{87A524E2-B2DA-694E-814C-D6C5E5BA14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28038" y="3073400"/>
              <a:ext cx="1930400" cy="1371600"/>
            </a:xfrm>
            <a:prstGeom prst="rect">
              <a:avLst/>
            </a:prstGeom>
            <a:solidFill>
              <a:srgbClr val="E1F4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Meeting Needs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of All Humans</a:t>
              </a:r>
            </a:p>
          </p:txBody>
        </p:sp>
        <p:sp>
          <p:nvSpPr>
            <p:cNvPr id="2055" name="Text Box 7">
              <a:extLst>
                <a:ext uri="{FF2B5EF4-FFF2-40B4-BE49-F238E27FC236}">
                  <a16:creationId xmlns:a16="http://schemas.microsoft.com/office/drawing/2014/main" id="{A1988986-E5DA-2C4B-9B56-8DE37C610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6086475"/>
              <a:ext cx="314061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Data Driven Decision Making</a:t>
              </a:r>
            </a:p>
          </p:txBody>
        </p:sp>
        <p:sp>
          <p:nvSpPr>
            <p:cNvPr id="2063" name="Text Box 15">
              <a:extLst>
                <a:ext uri="{FF2B5EF4-FFF2-40B4-BE49-F238E27FC236}">
                  <a16:creationId xmlns:a16="http://schemas.microsoft.com/office/drawing/2014/main" id="{FF69798A-1829-F640-BCF3-59FA899DF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4900" y="1149350"/>
              <a:ext cx="2921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Relational Trust</a:t>
              </a:r>
            </a:p>
          </p:txBody>
        </p:sp>
        <p:sp>
          <p:nvSpPr>
            <p:cNvPr id="2065" name="Text Box 17">
              <a:extLst>
                <a:ext uri="{FF2B5EF4-FFF2-40B4-BE49-F238E27FC236}">
                  <a16:creationId xmlns:a16="http://schemas.microsoft.com/office/drawing/2014/main" id="{70722767-11AD-C04B-B66B-79582ECF2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1800" y="1149351"/>
              <a:ext cx="253492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Distributed Leadership </a:t>
              </a:r>
            </a:p>
          </p:txBody>
        </p:sp>
        <p:sp>
          <p:nvSpPr>
            <p:cNvPr id="2100" name="Line 52">
              <a:extLst>
                <a:ext uri="{FF2B5EF4-FFF2-40B4-BE49-F238E27FC236}">
                  <a16:creationId xmlns:a16="http://schemas.microsoft.com/office/drawing/2014/main" id="{8DC9F419-9CA4-DB4E-A822-1420DBFEF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3101" y="3759200"/>
              <a:ext cx="63992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1" name="Line 53">
              <a:extLst>
                <a:ext uri="{FF2B5EF4-FFF2-40B4-BE49-F238E27FC236}">
                  <a16:creationId xmlns:a16="http://schemas.microsoft.com/office/drawing/2014/main" id="{ADD6B3C6-3946-8441-824B-6E83CDD0A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4125" y="2932113"/>
              <a:ext cx="9144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2" name="Line 54">
              <a:extLst>
                <a:ext uri="{FF2B5EF4-FFF2-40B4-BE49-F238E27FC236}">
                  <a16:creationId xmlns:a16="http://schemas.microsoft.com/office/drawing/2014/main" id="{06CB985F-765B-4F4D-8AA4-ADBB2ED22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9163" y="2387600"/>
              <a:ext cx="9144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3" name="Line 55">
              <a:extLst>
                <a:ext uri="{FF2B5EF4-FFF2-40B4-BE49-F238E27FC236}">
                  <a16:creationId xmlns:a16="http://schemas.microsoft.com/office/drawing/2014/main" id="{2EF48364-DC11-8941-A823-C15B5638D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0188" y="3175000"/>
              <a:ext cx="9144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4" name="Line 56">
              <a:extLst>
                <a:ext uri="{FF2B5EF4-FFF2-40B4-BE49-F238E27FC236}">
                  <a16:creationId xmlns:a16="http://schemas.microsoft.com/office/drawing/2014/main" id="{8AFA592C-5754-BF4B-BF94-B815F644A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2688" y="2676525"/>
              <a:ext cx="9144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5" name="Line 57">
              <a:extLst>
                <a:ext uri="{FF2B5EF4-FFF2-40B4-BE49-F238E27FC236}">
                  <a16:creationId xmlns:a16="http://schemas.microsoft.com/office/drawing/2014/main" id="{C054D229-9CB0-CA44-9F35-DB708586E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7888" y="2176463"/>
              <a:ext cx="9144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6" name="Line 58">
              <a:extLst>
                <a:ext uri="{FF2B5EF4-FFF2-40B4-BE49-F238E27FC236}">
                  <a16:creationId xmlns:a16="http://schemas.microsoft.com/office/drawing/2014/main" id="{A1DA980B-BCF5-BC4D-8671-EDE379B6A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688" y="4518025"/>
              <a:ext cx="18288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7" name="Line 59">
              <a:extLst>
                <a:ext uri="{FF2B5EF4-FFF2-40B4-BE49-F238E27FC236}">
                  <a16:creationId xmlns:a16="http://schemas.microsoft.com/office/drawing/2014/main" id="{28E2FF2A-0502-534D-9051-C73089C34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2888" y="5064125"/>
              <a:ext cx="18288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8" name="Line 60">
              <a:extLst>
                <a:ext uri="{FF2B5EF4-FFF2-40B4-BE49-F238E27FC236}">
                  <a16:creationId xmlns:a16="http://schemas.microsoft.com/office/drawing/2014/main" id="{E320C925-141C-8948-8DA0-E38016CE6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988" y="5597525"/>
              <a:ext cx="182880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9" name="Line 61">
              <a:extLst>
                <a:ext uri="{FF2B5EF4-FFF2-40B4-BE49-F238E27FC236}">
                  <a16:creationId xmlns:a16="http://schemas.microsoft.com/office/drawing/2014/main" id="{FB467C50-955D-E644-BECF-DDAF26793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30976" y="1487488"/>
              <a:ext cx="1260475" cy="218440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0" name="Line 62">
              <a:extLst>
                <a:ext uri="{FF2B5EF4-FFF2-40B4-BE49-F238E27FC236}">
                  <a16:creationId xmlns:a16="http://schemas.microsoft.com/office/drawing/2014/main" id="{C3BF027D-164C-8F4B-9495-DB6441E25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6864" y="1487488"/>
              <a:ext cx="1260475" cy="218440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1" name="Line 63">
              <a:extLst>
                <a:ext uri="{FF2B5EF4-FFF2-40B4-BE49-F238E27FC236}">
                  <a16:creationId xmlns:a16="http://schemas.microsoft.com/office/drawing/2014/main" id="{05762928-61EF-144F-9C09-D3D38E0F1D3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5410201" y="3873500"/>
              <a:ext cx="1260475" cy="218440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56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SHSC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147BD70-748F-445A-B6E7-AF2F80BEF29E}" vid="{D2678BE4-95FD-4F11-AC74-CC0D14D846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Macintosh PowerPoint</Application>
  <PresentationFormat>Widescreen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CSHSC Template</vt:lpstr>
      <vt:lpstr>Organizing Adults Task 4</vt:lpstr>
      <vt:lpstr>Innovative High School Schedules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Adults Task 4</dc:title>
  <dc:creator>Linda Muskauski</dc:creator>
  <cp:lastModifiedBy>Linda Muskauski</cp:lastModifiedBy>
  <cp:revision>1</cp:revision>
  <dcterms:created xsi:type="dcterms:W3CDTF">2018-06-13T16:10:25Z</dcterms:created>
  <dcterms:modified xsi:type="dcterms:W3CDTF">2018-06-13T16:16:07Z</dcterms:modified>
</cp:coreProperties>
</file>