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7" r:id="rId2"/>
    <p:sldId id="259" r:id="rId3"/>
    <p:sldId id="373" r:id="rId4"/>
    <p:sldId id="369" r:id="rId5"/>
    <p:sldId id="302" r:id="rId6"/>
    <p:sldId id="286" r:id="rId7"/>
    <p:sldId id="287" r:id="rId8"/>
    <p:sldId id="291" r:id="rId9"/>
    <p:sldId id="374" r:id="rId10"/>
    <p:sldId id="301" r:id="rId11"/>
    <p:sldId id="382" r:id="rId12"/>
    <p:sldId id="363" r:id="rId13"/>
    <p:sldId id="376" r:id="rId14"/>
    <p:sldId id="364" r:id="rId15"/>
    <p:sldId id="381" r:id="rId16"/>
    <p:sldId id="379" r:id="rId17"/>
    <p:sldId id="295" r:id="rId18"/>
    <p:sldId id="366" r:id="rId19"/>
    <p:sldId id="377" r:id="rId20"/>
    <p:sldId id="365" r:id="rId21"/>
    <p:sldId id="370" r:id="rId22"/>
    <p:sldId id="361" r:id="rId23"/>
    <p:sldId id="289" r:id="rId24"/>
    <p:sldId id="372" r:id="rId25"/>
    <p:sldId id="29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34"/>
    <p:restoredTop sz="94747"/>
  </p:normalViewPr>
  <p:slideViewPr>
    <p:cSldViewPr snapToGrid="0" snapToObjects="1">
      <p:cViewPr varScale="1">
        <p:scale>
          <a:sx n="91" d="100"/>
          <a:sy n="91" d="100"/>
        </p:scale>
        <p:origin x="256"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89DB1-668C-9C46-A546-592467351F8F}" type="datetimeFigureOut">
              <a:rPr lang="en-US" smtClean="0"/>
              <a:t>6/14/18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44E64-53A3-8443-A5F3-AC9E416ED81D}" type="slidenum">
              <a:rPr lang="en-US" smtClean="0"/>
              <a:t>‹#›</a:t>
            </a:fld>
            <a:endParaRPr lang="en-US"/>
          </a:p>
        </p:txBody>
      </p:sp>
    </p:spTree>
    <p:extLst>
      <p:ext uri="{BB962C8B-B14F-4D97-AF65-F5344CB8AC3E}">
        <p14:creationId xmlns:p14="http://schemas.microsoft.com/office/powerpoint/2010/main" val="132214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4E64-53A3-8443-A5F3-AC9E416ED81D}" type="slidenum">
              <a:rPr lang="en-US" smtClean="0"/>
              <a:t>1</a:t>
            </a:fld>
            <a:endParaRPr lang="en-US"/>
          </a:p>
        </p:txBody>
      </p:sp>
    </p:spTree>
    <p:extLst>
      <p:ext uri="{BB962C8B-B14F-4D97-AF65-F5344CB8AC3E}">
        <p14:creationId xmlns:p14="http://schemas.microsoft.com/office/powerpoint/2010/main" val="3261986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4E64-53A3-8443-A5F3-AC9E416ED81D}" type="slidenum">
              <a:rPr lang="en-US" smtClean="0"/>
              <a:t>10</a:t>
            </a:fld>
            <a:endParaRPr lang="en-US"/>
          </a:p>
        </p:txBody>
      </p:sp>
    </p:spTree>
    <p:extLst>
      <p:ext uri="{BB962C8B-B14F-4D97-AF65-F5344CB8AC3E}">
        <p14:creationId xmlns:p14="http://schemas.microsoft.com/office/powerpoint/2010/main" val="224923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4E64-53A3-8443-A5F3-AC9E416ED81D}" type="slidenum">
              <a:rPr lang="en-US" smtClean="0"/>
              <a:t>12</a:t>
            </a:fld>
            <a:endParaRPr lang="en-US"/>
          </a:p>
        </p:txBody>
      </p:sp>
    </p:spTree>
    <p:extLst>
      <p:ext uri="{BB962C8B-B14F-4D97-AF65-F5344CB8AC3E}">
        <p14:creationId xmlns:p14="http://schemas.microsoft.com/office/powerpoint/2010/main" val="4086007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4E64-53A3-8443-A5F3-AC9E416ED81D}" type="slidenum">
              <a:rPr lang="en-US" smtClean="0"/>
              <a:t>13</a:t>
            </a:fld>
            <a:endParaRPr lang="en-US"/>
          </a:p>
        </p:txBody>
      </p:sp>
    </p:spTree>
    <p:extLst>
      <p:ext uri="{BB962C8B-B14F-4D97-AF65-F5344CB8AC3E}">
        <p14:creationId xmlns:p14="http://schemas.microsoft.com/office/powerpoint/2010/main" val="3856095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4E64-53A3-8443-A5F3-AC9E416ED81D}" type="slidenum">
              <a:rPr lang="en-US" smtClean="0"/>
              <a:t>14</a:t>
            </a:fld>
            <a:endParaRPr lang="en-US"/>
          </a:p>
        </p:txBody>
      </p:sp>
    </p:spTree>
    <p:extLst>
      <p:ext uri="{BB962C8B-B14F-4D97-AF65-F5344CB8AC3E}">
        <p14:creationId xmlns:p14="http://schemas.microsoft.com/office/powerpoint/2010/main" val="377418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4E64-53A3-8443-A5F3-AC9E416ED81D}" type="slidenum">
              <a:rPr lang="en-US" smtClean="0"/>
              <a:t>15</a:t>
            </a:fld>
            <a:endParaRPr lang="en-US"/>
          </a:p>
        </p:txBody>
      </p:sp>
    </p:spTree>
    <p:extLst>
      <p:ext uri="{BB962C8B-B14F-4D97-AF65-F5344CB8AC3E}">
        <p14:creationId xmlns:p14="http://schemas.microsoft.com/office/powerpoint/2010/main" val="3866686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4E64-53A3-8443-A5F3-AC9E416ED81D}" type="slidenum">
              <a:rPr lang="en-US" smtClean="0"/>
              <a:t>16</a:t>
            </a:fld>
            <a:endParaRPr lang="en-US"/>
          </a:p>
        </p:txBody>
      </p:sp>
    </p:spTree>
    <p:extLst>
      <p:ext uri="{BB962C8B-B14F-4D97-AF65-F5344CB8AC3E}">
        <p14:creationId xmlns:p14="http://schemas.microsoft.com/office/powerpoint/2010/main" val="2513959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4E64-53A3-8443-A5F3-AC9E416ED81D}" type="slidenum">
              <a:rPr lang="en-US" smtClean="0"/>
              <a:t>17</a:t>
            </a:fld>
            <a:endParaRPr lang="en-US"/>
          </a:p>
        </p:txBody>
      </p:sp>
    </p:spTree>
    <p:extLst>
      <p:ext uri="{BB962C8B-B14F-4D97-AF65-F5344CB8AC3E}">
        <p14:creationId xmlns:p14="http://schemas.microsoft.com/office/powerpoint/2010/main" val="141073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4E64-53A3-8443-A5F3-AC9E416ED81D}" type="slidenum">
              <a:rPr lang="en-US" smtClean="0"/>
              <a:t>18</a:t>
            </a:fld>
            <a:endParaRPr lang="en-US"/>
          </a:p>
        </p:txBody>
      </p:sp>
    </p:spTree>
    <p:extLst>
      <p:ext uri="{BB962C8B-B14F-4D97-AF65-F5344CB8AC3E}">
        <p14:creationId xmlns:p14="http://schemas.microsoft.com/office/powerpoint/2010/main" val="3115009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4E64-53A3-8443-A5F3-AC9E416ED81D}" type="slidenum">
              <a:rPr lang="en-US" smtClean="0"/>
              <a:t>19</a:t>
            </a:fld>
            <a:endParaRPr lang="en-US"/>
          </a:p>
        </p:txBody>
      </p:sp>
    </p:spTree>
    <p:extLst>
      <p:ext uri="{BB962C8B-B14F-4D97-AF65-F5344CB8AC3E}">
        <p14:creationId xmlns:p14="http://schemas.microsoft.com/office/powerpoint/2010/main" val="2553336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4E64-53A3-8443-A5F3-AC9E416ED81D}" type="slidenum">
              <a:rPr lang="en-US" smtClean="0"/>
              <a:t>20</a:t>
            </a:fld>
            <a:endParaRPr lang="en-US"/>
          </a:p>
        </p:txBody>
      </p:sp>
    </p:spTree>
    <p:extLst>
      <p:ext uri="{BB962C8B-B14F-4D97-AF65-F5344CB8AC3E}">
        <p14:creationId xmlns:p14="http://schemas.microsoft.com/office/powerpoint/2010/main" val="56105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4E64-53A3-8443-A5F3-AC9E416ED81D}" type="slidenum">
              <a:rPr lang="en-US" smtClean="0"/>
              <a:t>2</a:t>
            </a:fld>
            <a:endParaRPr lang="en-US"/>
          </a:p>
        </p:txBody>
      </p:sp>
    </p:spTree>
    <p:extLst>
      <p:ext uri="{BB962C8B-B14F-4D97-AF65-F5344CB8AC3E}">
        <p14:creationId xmlns:p14="http://schemas.microsoft.com/office/powerpoint/2010/main" val="3689793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4E64-53A3-8443-A5F3-AC9E416ED81D}" type="slidenum">
              <a:rPr lang="en-US" smtClean="0"/>
              <a:t>21</a:t>
            </a:fld>
            <a:endParaRPr lang="en-US"/>
          </a:p>
        </p:txBody>
      </p:sp>
    </p:spTree>
    <p:extLst>
      <p:ext uri="{BB962C8B-B14F-4D97-AF65-F5344CB8AC3E}">
        <p14:creationId xmlns:p14="http://schemas.microsoft.com/office/powerpoint/2010/main" val="133728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44E64-53A3-8443-A5F3-AC9E416ED8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142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D8690FB-C38E-2643-9B7E-D031AAD9DDF7}"/>
              </a:ext>
            </a:extLst>
          </p:cNvPr>
          <p:cNvSpPr>
            <a:spLocks noGrp="1" noChangeArrowheads="1"/>
          </p:cNvSpPr>
          <p:nvPr>
            <p:ph type="sldNum" sz="quarter" idx="5"/>
          </p:nvPr>
        </p:nvSpPr>
        <p:spPr>
          <a:ln/>
        </p:spPr>
        <p:txBody>
          <a:bodyPr/>
          <a:lstStyle/>
          <a:p>
            <a:fld id="{75B12555-8B28-2F44-8FBC-0C014C140DEA}" type="slidenum">
              <a:rPr lang="en-US" altLang="en-US"/>
              <a:pPr/>
              <a:t>23</a:t>
            </a:fld>
            <a:endParaRPr lang="en-US" altLang="en-US"/>
          </a:p>
        </p:txBody>
      </p:sp>
      <p:sp>
        <p:nvSpPr>
          <p:cNvPr id="4098" name="Rectangle 2">
            <a:extLst>
              <a:ext uri="{FF2B5EF4-FFF2-40B4-BE49-F238E27FC236}">
                <a16:creationId xmlns:a16="http://schemas.microsoft.com/office/drawing/2014/main" id="{AB8F13E2-DDB4-FB44-831A-33EFB0E8D4DF}"/>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AFF5428E-5401-2D40-9DC9-889BC17B074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40180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4E64-53A3-8443-A5F3-AC9E416ED81D}" type="slidenum">
              <a:rPr lang="en-US" smtClean="0"/>
              <a:t>24</a:t>
            </a:fld>
            <a:endParaRPr lang="en-US"/>
          </a:p>
        </p:txBody>
      </p:sp>
    </p:spTree>
    <p:extLst>
      <p:ext uri="{BB962C8B-B14F-4D97-AF65-F5344CB8AC3E}">
        <p14:creationId xmlns:p14="http://schemas.microsoft.com/office/powerpoint/2010/main" val="1695482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4E64-53A3-8443-A5F3-AC9E416ED81D}" type="slidenum">
              <a:rPr lang="en-US" smtClean="0"/>
              <a:t>25</a:t>
            </a:fld>
            <a:endParaRPr lang="en-US"/>
          </a:p>
        </p:txBody>
      </p:sp>
    </p:spTree>
    <p:extLst>
      <p:ext uri="{BB962C8B-B14F-4D97-AF65-F5344CB8AC3E}">
        <p14:creationId xmlns:p14="http://schemas.microsoft.com/office/powerpoint/2010/main" val="3613614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4E64-53A3-8443-A5F3-AC9E416ED81D}" type="slidenum">
              <a:rPr lang="en-US" smtClean="0"/>
              <a:t>3</a:t>
            </a:fld>
            <a:endParaRPr lang="en-US"/>
          </a:p>
        </p:txBody>
      </p:sp>
    </p:spTree>
    <p:extLst>
      <p:ext uri="{BB962C8B-B14F-4D97-AF65-F5344CB8AC3E}">
        <p14:creationId xmlns:p14="http://schemas.microsoft.com/office/powerpoint/2010/main" val="59155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4E64-53A3-8443-A5F3-AC9E416ED81D}" type="slidenum">
              <a:rPr lang="en-US" smtClean="0"/>
              <a:t>4</a:t>
            </a:fld>
            <a:endParaRPr lang="en-US"/>
          </a:p>
        </p:txBody>
      </p:sp>
    </p:spTree>
    <p:extLst>
      <p:ext uri="{BB962C8B-B14F-4D97-AF65-F5344CB8AC3E}">
        <p14:creationId xmlns:p14="http://schemas.microsoft.com/office/powerpoint/2010/main" val="2201511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this slide we will have them read an example or talk through one create slides</a:t>
            </a:r>
          </a:p>
          <a:p>
            <a:r>
              <a:rPr lang="en-US" dirty="0"/>
              <a:t>Maybe Bank of America…..Maybe a</a:t>
            </a:r>
            <a:r>
              <a:rPr lang="en-US" baseline="0" dirty="0"/>
              <a:t> different example</a:t>
            </a:r>
            <a:endParaRPr lang="en-US" dirty="0"/>
          </a:p>
        </p:txBody>
      </p:sp>
      <p:sp>
        <p:nvSpPr>
          <p:cNvPr id="4" name="Slide Number Placeholder 3"/>
          <p:cNvSpPr>
            <a:spLocks noGrp="1"/>
          </p:cNvSpPr>
          <p:nvPr>
            <p:ph type="sldNum" sz="quarter" idx="10"/>
          </p:nvPr>
        </p:nvSpPr>
        <p:spPr/>
        <p:txBody>
          <a:bodyPr/>
          <a:lstStyle/>
          <a:p>
            <a:fld id="{69D46815-68E1-4659-B1ED-4505F2421AA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724774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4E64-53A3-8443-A5F3-AC9E416ED81D}" type="slidenum">
              <a:rPr lang="en-US" smtClean="0"/>
              <a:t>6</a:t>
            </a:fld>
            <a:endParaRPr lang="en-US"/>
          </a:p>
        </p:txBody>
      </p:sp>
    </p:spTree>
    <p:extLst>
      <p:ext uri="{BB962C8B-B14F-4D97-AF65-F5344CB8AC3E}">
        <p14:creationId xmlns:p14="http://schemas.microsoft.com/office/powerpoint/2010/main" val="2883441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30CB3A-2D9E-5B42-B1A0-637B26F2AD72}"/>
              </a:ext>
            </a:extLst>
          </p:cNvPr>
          <p:cNvSpPr>
            <a:spLocks noGrp="1" noChangeArrowheads="1"/>
          </p:cNvSpPr>
          <p:nvPr>
            <p:ph type="sldNum" sz="quarter" idx="5"/>
          </p:nvPr>
        </p:nvSpPr>
        <p:spPr>
          <a:ln/>
        </p:spPr>
        <p:txBody>
          <a:bodyPr/>
          <a:lstStyle/>
          <a:p>
            <a:fld id="{06939F22-802A-0446-A6CF-6E0D2F314883}" type="slidenum">
              <a:rPr lang="en-US" altLang="en-US"/>
              <a:pPr/>
              <a:t>7</a:t>
            </a:fld>
            <a:endParaRPr lang="en-US" altLang="en-US"/>
          </a:p>
        </p:txBody>
      </p:sp>
      <p:sp>
        <p:nvSpPr>
          <p:cNvPr id="4098" name="Rectangle 2">
            <a:extLst>
              <a:ext uri="{FF2B5EF4-FFF2-40B4-BE49-F238E27FC236}">
                <a16:creationId xmlns:a16="http://schemas.microsoft.com/office/drawing/2014/main" id="{AD389879-82D0-3343-8540-50F21F711938}"/>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F02C0FBD-2F85-7A4E-8FF1-C23E7453D14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71155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4E64-53A3-8443-A5F3-AC9E416ED81D}" type="slidenum">
              <a:rPr lang="en-US" smtClean="0"/>
              <a:t>8</a:t>
            </a:fld>
            <a:endParaRPr lang="en-US"/>
          </a:p>
        </p:txBody>
      </p:sp>
    </p:spTree>
    <p:extLst>
      <p:ext uri="{BB962C8B-B14F-4D97-AF65-F5344CB8AC3E}">
        <p14:creationId xmlns:p14="http://schemas.microsoft.com/office/powerpoint/2010/main" val="2793565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4E64-53A3-8443-A5F3-AC9E416ED81D}" type="slidenum">
              <a:rPr lang="en-US" smtClean="0"/>
              <a:t>9</a:t>
            </a:fld>
            <a:endParaRPr lang="en-US"/>
          </a:p>
        </p:txBody>
      </p:sp>
    </p:spTree>
    <p:extLst>
      <p:ext uri="{BB962C8B-B14F-4D97-AF65-F5344CB8AC3E}">
        <p14:creationId xmlns:p14="http://schemas.microsoft.com/office/powerpoint/2010/main" val="3601088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88597" y="1122363"/>
            <a:ext cx="9934113"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988597" y="3602038"/>
            <a:ext cx="993411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0038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51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1948"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61964" y="365125"/>
            <a:ext cx="718758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089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273051" y="276225"/>
            <a:ext cx="10896600" cy="1311035"/>
          </a:xfrm>
          <a:prstGeom prst="rect">
            <a:avLst/>
          </a:prstGeom>
        </p:spPr>
        <p:txBody>
          <a:bodyPr/>
          <a:lstStyle/>
          <a:p>
            <a:r>
              <a:rPr lang="en-US" dirty="0"/>
              <a:t>Click to edit Master title style</a:t>
            </a:r>
          </a:p>
        </p:txBody>
      </p:sp>
      <p:sp>
        <p:nvSpPr>
          <p:cNvPr id="9" name="Slide Number Placeholder 8"/>
          <p:cNvSpPr>
            <a:spLocks noGrp="1"/>
          </p:cNvSpPr>
          <p:nvPr>
            <p:ph type="sldNum" sz="quarter" idx="10"/>
          </p:nvPr>
        </p:nvSpPr>
        <p:spPr>
          <a:xfrm>
            <a:off x="10530541" y="6275667"/>
            <a:ext cx="1320800" cy="365100"/>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16213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817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8597" y="1709738"/>
            <a:ext cx="9934113"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988597" y="4589463"/>
            <a:ext cx="993411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3396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5230" y="1825625"/>
            <a:ext cx="4785065" cy="4237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40398" y="1825625"/>
            <a:ext cx="4782312" cy="4237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308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97476" y="365125"/>
            <a:ext cx="9925235" cy="1325563"/>
          </a:xfrm>
        </p:spPr>
        <p:txBody>
          <a:bodyPr/>
          <a:lstStyle/>
          <a:p>
            <a:r>
              <a:rPr lang="en-US"/>
              <a:t>Click to edit Master title style</a:t>
            </a:r>
          </a:p>
        </p:txBody>
      </p:sp>
      <p:sp>
        <p:nvSpPr>
          <p:cNvPr id="3" name="Text Placeholder 2"/>
          <p:cNvSpPr>
            <a:spLocks noGrp="1"/>
          </p:cNvSpPr>
          <p:nvPr>
            <p:ph type="body" idx="1"/>
          </p:nvPr>
        </p:nvSpPr>
        <p:spPr>
          <a:xfrm>
            <a:off x="1997476" y="1681163"/>
            <a:ext cx="47823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97475" y="2505075"/>
            <a:ext cx="4782312" cy="3576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40399" y="1681163"/>
            <a:ext cx="47823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40399" y="2505075"/>
            <a:ext cx="4782312" cy="3576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1348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380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49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9396"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372796" y="987425"/>
            <a:ext cx="553215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2939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2698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051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6363918" y="987425"/>
            <a:ext cx="55321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02051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0087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0">
              <a:schemeClr val="accent1">
                <a:lumMod val="45000"/>
                <a:lumOff val="55000"/>
                <a:alpha val="50000"/>
              </a:schemeClr>
            </a:gs>
            <a:gs pos="90000">
              <a:srgbClr val="FBB040">
                <a:alpha val="55000"/>
              </a:srgbClr>
            </a:gs>
            <a:gs pos="100000">
              <a:srgbClr val="FBB04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5231" y="365125"/>
            <a:ext cx="990747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15231" y="1825625"/>
            <a:ext cx="9907479" cy="4078025"/>
          </a:xfrm>
          <a:prstGeom prst="rect">
            <a:avLst/>
          </a:prstGeom>
          <a:no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287" y="118585"/>
            <a:ext cx="1303574" cy="1292965"/>
          </a:xfrm>
          <a:prstGeom prst="rect">
            <a:avLst/>
          </a:prstGeom>
        </p:spPr>
      </p:pic>
      <p:sp>
        <p:nvSpPr>
          <p:cNvPr id="10" name="TextBox 9"/>
          <p:cNvSpPr txBox="1"/>
          <p:nvPr/>
        </p:nvSpPr>
        <p:spPr>
          <a:xfrm>
            <a:off x="17900" y="1411550"/>
            <a:ext cx="1619075" cy="1015663"/>
          </a:xfrm>
          <a:prstGeom prst="rect">
            <a:avLst/>
          </a:prstGeom>
          <a:noFill/>
        </p:spPr>
        <p:txBody>
          <a:bodyPr wrap="square" rtlCol="0">
            <a:spAutoFit/>
          </a:bodyPr>
          <a:lstStyle/>
          <a:p>
            <a:pPr algn="ctr"/>
            <a:r>
              <a:rPr lang="en-US" sz="1200" i="1" dirty="0">
                <a:solidFill>
                  <a:prstClr val="black"/>
                </a:solidFill>
                <a:latin typeface="Calibri Light" panose="020F0302020204030204"/>
              </a:rPr>
              <a:t>Using ESSA to Redesign High Schools to Support Their Communities in the 21</a:t>
            </a:r>
            <a:r>
              <a:rPr lang="en-US" sz="1200" i="1" baseline="30000" dirty="0">
                <a:solidFill>
                  <a:prstClr val="black"/>
                </a:solidFill>
                <a:latin typeface="Calibri Light" panose="020F0302020204030204"/>
              </a:rPr>
              <a:t>st</a:t>
            </a:r>
            <a:r>
              <a:rPr lang="en-US" sz="1200" i="1" dirty="0">
                <a:solidFill>
                  <a:prstClr val="black"/>
                </a:solidFill>
                <a:latin typeface="Calibri Light" panose="020F0302020204030204"/>
              </a:rPr>
              <a:t> Century </a:t>
            </a:r>
          </a:p>
        </p:txBody>
      </p:sp>
      <p:pic>
        <p:nvPicPr>
          <p:cNvPr id="4" name="Picture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33268" y="6421343"/>
            <a:ext cx="2869462" cy="420624"/>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287" y="118585"/>
            <a:ext cx="1303574" cy="1292965"/>
          </a:xfrm>
          <a:prstGeom prst="rect">
            <a:avLst/>
          </a:prstGeom>
        </p:spPr>
      </p:pic>
    </p:spTree>
    <p:extLst>
      <p:ext uri="{BB962C8B-B14F-4D97-AF65-F5344CB8AC3E}">
        <p14:creationId xmlns:p14="http://schemas.microsoft.com/office/powerpoint/2010/main" val="2056611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kern="1200">
          <a:solidFill>
            <a:srgbClr val="5E94C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zDnfHHAMPA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new.every1graduates.org/cshsc/hs-redesign-forum/#to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09697"/>
            <a:ext cx="12192000" cy="2387600"/>
          </a:xfrm>
        </p:spPr>
        <p:txBody>
          <a:bodyPr>
            <a:noAutofit/>
          </a:bodyPr>
          <a:lstStyle/>
          <a:p>
            <a:r>
              <a:rPr lang="en-US" sz="5400" dirty="0">
                <a:latin typeface="+mn-lt"/>
              </a:rPr>
              <a:t>New Mexico High School Redesign Teams </a:t>
            </a:r>
            <a:br>
              <a:rPr lang="en-US" sz="5400" dirty="0">
                <a:latin typeface="+mn-lt"/>
              </a:rPr>
            </a:br>
            <a:r>
              <a:rPr lang="en-US" sz="5400" dirty="0">
                <a:latin typeface="+mn-lt"/>
              </a:rPr>
              <a:t>Organizing Adult Work Session </a:t>
            </a:r>
            <a:br>
              <a:rPr lang="en-US" sz="5400" dirty="0">
                <a:latin typeface="+mn-lt"/>
              </a:rPr>
            </a:br>
            <a:r>
              <a:rPr lang="en-US" sz="5400" dirty="0">
                <a:latin typeface="+mn-lt"/>
              </a:rPr>
              <a:t>June 11, 2018</a:t>
            </a:r>
            <a:br>
              <a:rPr lang="en-US" sz="5400" dirty="0">
                <a:latin typeface="+mn-lt"/>
              </a:rPr>
            </a:br>
            <a:br>
              <a:rPr lang="en-US" sz="3600" dirty="0">
                <a:latin typeface="+mn-lt"/>
              </a:rPr>
            </a:br>
            <a:endParaRPr lang="en-US" sz="5400" dirty="0">
              <a:latin typeface="+mn-lt"/>
            </a:endParaRPr>
          </a:p>
        </p:txBody>
      </p:sp>
      <p:pic>
        <p:nvPicPr>
          <p:cNvPr id="3" name="Picture 2">
            <a:extLst>
              <a:ext uri="{FF2B5EF4-FFF2-40B4-BE49-F238E27FC236}">
                <a16:creationId xmlns:a16="http://schemas.microsoft.com/office/drawing/2014/main" id="{BCEC4C8F-B08F-254F-BBF8-517B64F66B9A}"/>
              </a:ext>
            </a:extLst>
          </p:cNvPr>
          <p:cNvPicPr>
            <a:picLocks noChangeAspect="1"/>
          </p:cNvPicPr>
          <p:nvPr/>
        </p:nvPicPr>
        <p:blipFill rotWithShape="1">
          <a:blip r:embed="rId3"/>
          <a:srcRect l="19325" r="18907" b="37413"/>
          <a:stretch/>
        </p:blipFill>
        <p:spPr>
          <a:xfrm>
            <a:off x="7991856" y="368108"/>
            <a:ext cx="2980944" cy="1049212"/>
          </a:xfrm>
          <a:prstGeom prst="rect">
            <a:avLst/>
          </a:prstGeom>
        </p:spPr>
      </p:pic>
      <p:pic>
        <p:nvPicPr>
          <p:cNvPr id="5" name="Picture 4">
            <a:extLst>
              <a:ext uri="{FF2B5EF4-FFF2-40B4-BE49-F238E27FC236}">
                <a16:creationId xmlns:a16="http://schemas.microsoft.com/office/drawing/2014/main" id="{E8EDE92E-97AE-D946-A0C8-3A0EB1F9F04E}"/>
              </a:ext>
            </a:extLst>
          </p:cNvPr>
          <p:cNvPicPr>
            <a:picLocks noChangeAspect="1"/>
          </p:cNvPicPr>
          <p:nvPr/>
        </p:nvPicPr>
        <p:blipFill>
          <a:blip r:embed="rId4"/>
          <a:stretch>
            <a:fillRect/>
          </a:stretch>
        </p:blipFill>
        <p:spPr>
          <a:xfrm>
            <a:off x="0" y="4394597"/>
            <a:ext cx="3044581" cy="2463403"/>
          </a:xfrm>
          <a:prstGeom prst="rect">
            <a:avLst/>
          </a:prstGeom>
        </p:spPr>
      </p:pic>
    </p:spTree>
    <p:extLst>
      <p:ext uri="{BB962C8B-B14F-4D97-AF65-F5344CB8AC3E}">
        <p14:creationId xmlns:p14="http://schemas.microsoft.com/office/powerpoint/2010/main" val="410364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AF50B-8D29-8E4E-AFD6-5366169275A5}"/>
              </a:ext>
            </a:extLst>
          </p:cNvPr>
          <p:cNvSpPr>
            <a:spLocks noGrp="1"/>
          </p:cNvSpPr>
          <p:nvPr>
            <p:ph type="title"/>
          </p:nvPr>
        </p:nvSpPr>
        <p:spPr>
          <a:xfrm>
            <a:off x="2015230" y="90805"/>
            <a:ext cx="9907479" cy="1325563"/>
          </a:xfrm>
        </p:spPr>
        <p:txBody>
          <a:bodyPr/>
          <a:lstStyle/>
          <a:p>
            <a:r>
              <a:rPr lang="en-US" dirty="0"/>
              <a:t>Choice Board for Learning Stations</a:t>
            </a:r>
          </a:p>
        </p:txBody>
      </p:sp>
      <p:sp>
        <p:nvSpPr>
          <p:cNvPr id="3" name="Content Placeholder 2">
            <a:extLst>
              <a:ext uri="{FF2B5EF4-FFF2-40B4-BE49-F238E27FC236}">
                <a16:creationId xmlns:a16="http://schemas.microsoft.com/office/drawing/2014/main" id="{4EE0534D-F900-5D46-A7DD-69729581CD8E}"/>
              </a:ext>
            </a:extLst>
          </p:cNvPr>
          <p:cNvSpPr>
            <a:spLocks noGrp="1"/>
          </p:cNvSpPr>
          <p:nvPr>
            <p:ph idx="1"/>
          </p:nvPr>
        </p:nvSpPr>
        <p:spPr>
          <a:xfrm>
            <a:off x="2015229" y="1416368"/>
            <a:ext cx="9907479" cy="4858639"/>
          </a:xfrm>
        </p:spPr>
        <p:txBody>
          <a:bodyPr>
            <a:normAutofit/>
          </a:bodyPr>
          <a:lstStyle/>
          <a:p>
            <a:pPr>
              <a:spcAft>
                <a:spcPts val="1200"/>
              </a:spcAft>
            </a:pPr>
            <a:r>
              <a:rPr lang="en-US" dirty="0"/>
              <a:t>Having It Both Ways: Building the Capacity of Individual Teachers and Their Schools. School Organization and Teacher Teams - </a:t>
            </a:r>
            <a:r>
              <a:rPr lang="en-US" b="1" dirty="0"/>
              <a:t>Blue</a:t>
            </a:r>
          </a:p>
          <a:p>
            <a:pPr>
              <a:spcAft>
                <a:spcPts val="1200"/>
              </a:spcAft>
            </a:pPr>
            <a:r>
              <a:rPr lang="en-US" dirty="0"/>
              <a:t>Collaboration is the Way We Work, Not an Activity – Teacher Team Case Study – </a:t>
            </a:r>
            <a:r>
              <a:rPr lang="en-US" b="1" dirty="0"/>
              <a:t>Pink</a:t>
            </a:r>
          </a:p>
          <a:p>
            <a:pPr>
              <a:spcAft>
                <a:spcPts val="1200"/>
              </a:spcAft>
            </a:pPr>
            <a:r>
              <a:rPr lang="en-US" dirty="0"/>
              <a:t>Common Planning: A Linchpin Practice in Transforming Secondary Schools - </a:t>
            </a:r>
            <a:r>
              <a:rPr lang="en-US" b="1" dirty="0"/>
              <a:t>Yellow</a:t>
            </a:r>
          </a:p>
          <a:p>
            <a:pPr>
              <a:spcAft>
                <a:spcPts val="1200"/>
              </a:spcAft>
            </a:pPr>
            <a:r>
              <a:rPr lang="en-US" dirty="0"/>
              <a:t>Key Components of Trust 4-5- Building Trust Among Teachers 15-16-17 – </a:t>
            </a:r>
            <a:r>
              <a:rPr lang="en-US" b="1" dirty="0"/>
              <a:t>White with Red Print</a:t>
            </a:r>
          </a:p>
        </p:txBody>
      </p:sp>
    </p:spTree>
    <p:extLst>
      <p:ext uri="{BB962C8B-B14F-4D97-AF65-F5344CB8AC3E}">
        <p14:creationId xmlns:p14="http://schemas.microsoft.com/office/powerpoint/2010/main" val="13334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9D7B7C5-883F-434D-92EC-A4B92E8CC309}"/>
              </a:ext>
            </a:extLst>
          </p:cNvPr>
          <p:cNvSpPr>
            <a:spLocks noGrp="1"/>
          </p:cNvSpPr>
          <p:nvPr>
            <p:ph idx="1"/>
          </p:nvPr>
        </p:nvSpPr>
        <p:spPr>
          <a:xfrm>
            <a:off x="6372796" y="1761150"/>
            <a:ext cx="5532159" cy="4873625"/>
          </a:xfrm>
        </p:spPr>
        <p:txBody>
          <a:bodyPr/>
          <a:lstStyle/>
          <a:p>
            <a:pPr marL="0" indent="0">
              <a:spcAft>
                <a:spcPts val="1200"/>
              </a:spcAft>
              <a:buNone/>
            </a:pPr>
            <a:r>
              <a:rPr lang="en-US" dirty="0"/>
              <a:t>Select one of the articles from the options provided.</a:t>
            </a:r>
          </a:p>
          <a:p>
            <a:pPr marL="0" indent="0">
              <a:spcAft>
                <a:spcPts val="1200"/>
              </a:spcAft>
              <a:buNone/>
            </a:pPr>
            <a:r>
              <a:rPr lang="en-US" dirty="0"/>
              <a:t>Stack pack and move to that area of the meeting room.</a:t>
            </a:r>
          </a:p>
          <a:p>
            <a:pPr marL="0" indent="0">
              <a:spcAft>
                <a:spcPts val="1200"/>
              </a:spcAft>
              <a:buNone/>
            </a:pPr>
            <a:r>
              <a:rPr lang="en-US" dirty="0"/>
              <a:t>Be sure to have one member of your team at each selection.</a:t>
            </a:r>
          </a:p>
          <a:p>
            <a:pPr marL="0" indent="0">
              <a:buNone/>
            </a:pPr>
            <a:endParaRPr lang="en-US" dirty="0"/>
          </a:p>
        </p:txBody>
      </p:sp>
      <p:sp>
        <p:nvSpPr>
          <p:cNvPr id="5" name="Text Placeholder 4">
            <a:extLst>
              <a:ext uri="{FF2B5EF4-FFF2-40B4-BE49-F238E27FC236}">
                <a16:creationId xmlns:a16="http://schemas.microsoft.com/office/drawing/2014/main" id="{B975255A-CDED-5542-8A39-3A5035EBF69B}"/>
              </a:ext>
            </a:extLst>
          </p:cNvPr>
          <p:cNvSpPr>
            <a:spLocks noGrp="1"/>
          </p:cNvSpPr>
          <p:nvPr>
            <p:ph type="body" sz="half" idx="2"/>
          </p:nvPr>
        </p:nvSpPr>
        <p:spPr/>
        <p:txBody>
          <a:bodyPr/>
          <a:lstStyle/>
          <a:p>
            <a:endParaRPr lang="en-US" dirty="0"/>
          </a:p>
        </p:txBody>
      </p:sp>
      <p:pic>
        <p:nvPicPr>
          <p:cNvPr id="6" name="Content Placeholder 6">
            <a:extLst>
              <a:ext uri="{FF2B5EF4-FFF2-40B4-BE49-F238E27FC236}">
                <a16:creationId xmlns:a16="http://schemas.microsoft.com/office/drawing/2014/main" id="{DF27A99C-6D5A-404B-B8A3-F6C05905A5B8}"/>
              </a:ext>
            </a:extLst>
          </p:cNvPr>
          <p:cNvPicPr>
            <a:picLocks noGrp="1" noChangeAspect="1"/>
          </p:cNvPicPr>
          <p:nvPr>
            <p:ph sz="half" idx="2"/>
          </p:nvPr>
        </p:nvPicPr>
        <p:blipFill>
          <a:blip r:embed="rId2"/>
          <a:stretch>
            <a:fillRect/>
          </a:stretch>
        </p:blipFill>
        <p:spPr>
          <a:xfrm>
            <a:off x="1716804" y="1448972"/>
            <a:ext cx="4557420" cy="4557420"/>
          </a:xfrm>
          <a:prstGeom prst="rect">
            <a:avLst/>
          </a:prstGeom>
        </p:spPr>
      </p:pic>
    </p:spTree>
    <p:extLst>
      <p:ext uri="{BB962C8B-B14F-4D97-AF65-F5344CB8AC3E}">
        <p14:creationId xmlns:p14="http://schemas.microsoft.com/office/powerpoint/2010/main" val="290677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6F4AC-15CE-ED46-B641-1754E2837F9F}"/>
              </a:ext>
            </a:extLst>
          </p:cNvPr>
          <p:cNvSpPr>
            <a:spLocks noGrp="1"/>
          </p:cNvSpPr>
          <p:nvPr>
            <p:ph type="title"/>
          </p:nvPr>
        </p:nvSpPr>
        <p:spPr>
          <a:xfrm>
            <a:off x="2015230" y="128017"/>
            <a:ext cx="8943283" cy="1042988"/>
          </a:xfrm>
        </p:spPr>
        <p:txBody>
          <a:bodyPr>
            <a:normAutofit/>
          </a:bodyPr>
          <a:lstStyle/>
          <a:p>
            <a:r>
              <a:rPr lang="en-US" dirty="0"/>
              <a:t>Text Protocol Say Something</a:t>
            </a:r>
          </a:p>
        </p:txBody>
      </p:sp>
      <p:sp>
        <p:nvSpPr>
          <p:cNvPr id="3" name="Content Placeholder 2">
            <a:extLst>
              <a:ext uri="{FF2B5EF4-FFF2-40B4-BE49-F238E27FC236}">
                <a16:creationId xmlns:a16="http://schemas.microsoft.com/office/drawing/2014/main" id="{AFBE404E-16DD-5B44-9950-018D133B3530}"/>
              </a:ext>
            </a:extLst>
          </p:cNvPr>
          <p:cNvSpPr>
            <a:spLocks noGrp="1"/>
          </p:cNvSpPr>
          <p:nvPr>
            <p:ph idx="1"/>
          </p:nvPr>
        </p:nvSpPr>
        <p:spPr>
          <a:xfrm>
            <a:off x="2015230" y="1254125"/>
            <a:ext cx="9907479" cy="5329555"/>
          </a:xfrm>
        </p:spPr>
        <p:txBody>
          <a:bodyPr>
            <a:normAutofit lnSpcReduction="10000"/>
          </a:bodyPr>
          <a:lstStyle/>
          <a:p>
            <a:pPr marL="0" indent="0">
              <a:spcAft>
                <a:spcPts val="1200"/>
              </a:spcAft>
              <a:buNone/>
            </a:pPr>
            <a:r>
              <a:rPr lang="en-US" dirty="0"/>
              <a:t>Meet the members of your group.  Decide on an amount of time for reading your text.</a:t>
            </a:r>
          </a:p>
          <a:p>
            <a:pPr marL="0" indent="0">
              <a:spcAft>
                <a:spcPts val="1200"/>
              </a:spcAft>
              <a:buNone/>
            </a:pPr>
            <a:r>
              <a:rPr lang="en-US" dirty="0"/>
              <a:t>One person will be the timekeeper.</a:t>
            </a:r>
          </a:p>
          <a:p>
            <a:pPr marL="0" indent="0">
              <a:spcAft>
                <a:spcPts val="1200"/>
              </a:spcAft>
              <a:buNone/>
            </a:pPr>
            <a:r>
              <a:rPr lang="en-US" dirty="0"/>
              <a:t>Read the article individually – annotate or highlight if you like any ideas you agree with, ideas you might argue with, ideas you would like more clarity around.</a:t>
            </a:r>
          </a:p>
          <a:p>
            <a:pPr marL="0" indent="0">
              <a:spcAft>
                <a:spcPts val="1200"/>
              </a:spcAft>
              <a:buNone/>
            </a:pPr>
            <a:r>
              <a:rPr lang="en-US" dirty="0"/>
              <a:t>Form a circle and each person will have an opportunity to “say something” about the article.</a:t>
            </a:r>
          </a:p>
          <a:p>
            <a:pPr marL="0" indent="0">
              <a:spcAft>
                <a:spcPts val="1200"/>
              </a:spcAft>
              <a:buNone/>
            </a:pPr>
            <a:r>
              <a:rPr lang="en-US" dirty="0"/>
              <a:t>One person talks at a time and the chance to say something proceeds around the group until everyone has a chance to be heard.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0EF78B6D-77AE-9246-80FA-DB07F54C42F8}"/>
              </a:ext>
            </a:extLst>
          </p:cNvPr>
          <p:cNvPicPr>
            <a:picLocks noChangeAspect="1"/>
          </p:cNvPicPr>
          <p:nvPr/>
        </p:nvPicPr>
        <p:blipFill>
          <a:blip r:embed="rId3"/>
          <a:stretch>
            <a:fillRect/>
          </a:stretch>
        </p:blipFill>
        <p:spPr>
          <a:xfrm>
            <a:off x="112542" y="5187730"/>
            <a:ext cx="1690467" cy="1126978"/>
          </a:xfrm>
          <a:prstGeom prst="rect">
            <a:avLst/>
          </a:prstGeom>
        </p:spPr>
      </p:pic>
    </p:spTree>
    <p:extLst>
      <p:ext uri="{BB962C8B-B14F-4D97-AF65-F5344CB8AC3E}">
        <p14:creationId xmlns:p14="http://schemas.microsoft.com/office/powerpoint/2010/main" val="79812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FD65C-5200-0C4C-834F-0A756F19BE75}"/>
              </a:ext>
            </a:extLst>
          </p:cNvPr>
          <p:cNvSpPr>
            <a:spLocks noGrp="1"/>
          </p:cNvSpPr>
          <p:nvPr>
            <p:ph type="title"/>
          </p:nvPr>
        </p:nvSpPr>
        <p:spPr>
          <a:xfrm>
            <a:off x="2015231" y="0"/>
            <a:ext cx="9907479" cy="1325563"/>
          </a:xfrm>
        </p:spPr>
        <p:txBody>
          <a:bodyPr/>
          <a:lstStyle/>
          <a:p>
            <a:r>
              <a:rPr lang="en-US" dirty="0"/>
              <a:t>Processing Text Pieces in School Teams</a:t>
            </a:r>
          </a:p>
        </p:txBody>
      </p:sp>
      <p:graphicFrame>
        <p:nvGraphicFramePr>
          <p:cNvPr id="4" name="Content Placeholder 3">
            <a:extLst>
              <a:ext uri="{FF2B5EF4-FFF2-40B4-BE49-F238E27FC236}">
                <a16:creationId xmlns:a16="http://schemas.microsoft.com/office/drawing/2014/main" id="{0D59260B-3962-9943-B157-2AE21A914410}"/>
              </a:ext>
            </a:extLst>
          </p:cNvPr>
          <p:cNvGraphicFramePr>
            <a:graphicFrameLocks noGrp="1"/>
          </p:cNvGraphicFramePr>
          <p:nvPr>
            <p:ph idx="1"/>
            <p:extLst>
              <p:ext uri="{D42A27DB-BD31-4B8C-83A1-F6EECF244321}">
                <p14:modId xmlns:p14="http://schemas.microsoft.com/office/powerpoint/2010/main" val="1931288461"/>
              </p:ext>
            </p:extLst>
          </p:nvPr>
        </p:nvGraphicFramePr>
        <p:xfrm>
          <a:off x="1786631" y="1147763"/>
          <a:ext cx="9907585" cy="5394960"/>
        </p:xfrm>
        <a:graphic>
          <a:graphicData uri="http://schemas.openxmlformats.org/drawingml/2006/table">
            <a:tbl>
              <a:tblPr firstRow="1" bandRow="1">
                <a:tableStyleId>{5C22544A-7EE6-4342-B048-85BDC9FD1C3A}</a:tableStyleId>
              </a:tblPr>
              <a:tblGrid>
                <a:gridCol w="1981517">
                  <a:extLst>
                    <a:ext uri="{9D8B030D-6E8A-4147-A177-3AD203B41FA5}">
                      <a16:colId xmlns:a16="http://schemas.microsoft.com/office/drawing/2014/main" val="549877758"/>
                    </a:ext>
                  </a:extLst>
                </a:gridCol>
                <a:gridCol w="1981517">
                  <a:extLst>
                    <a:ext uri="{9D8B030D-6E8A-4147-A177-3AD203B41FA5}">
                      <a16:colId xmlns:a16="http://schemas.microsoft.com/office/drawing/2014/main" val="3502242918"/>
                    </a:ext>
                  </a:extLst>
                </a:gridCol>
                <a:gridCol w="1981517">
                  <a:extLst>
                    <a:ext uri="{9D8B030D-6E8A-4147-A177-3AD203B41FA5}">
                      <a16:colId xmlns:a16="http://schemas.microsoft.com/office/drawing/2014/main" val="1303380949"/>
                    </a:ext>
                  </a:extLst>
                </a:gridCol>
                <a:gridCol w="1981517">
                  <a:extLst>
                    <a:ext uri="{9D8B030D-6E8A-4147-A177-3AD203B41FA5}">
                      <a16:colId xmlns:a16="http://schemas.microsoft.com/office/drawing/2014/main" val="1447537733"/>
                    </a:ext>
                  </a:extLst>
                </a:gridCol>
                <a:gridCol w="1981517">
                  <a:extLst>
                    <a:ext uri="{9D8B030D-6E8A-4147-A177-3AD203B41FA5}">
                      <a16:colId xmlns:a16="http://schemas.microsoft.com/office/drawing/2014/main" val="2297080206"/>
                    </a:ext>
                  </a:extLst>
                </a:gridCol>
              </a:tblGrid>
              <a:tr h="370840">
                <a:tc>
                  <a:txBody>
                    <a:bodyPr/>
                    <a:lstStyle/>
                    <a:p>
                      <a:r>
                        <a:rPr lang="en-US" dirty="0"/>
                        <a:t>Text Piece</a:t>
                      </a:r>
                    </a:p>
                  </a:txBody>
                  <a:tcPr/>
                </a:tc>
                <a:tc>
                  <a:txBody>
                    <a:bodyPr/>
                    <a:lstStyle/>
                    <a:p>
                      <a:r>
                        <a:rPr lang="en-US" dirty="0"/>
                        <a:t>Observation</a:t>
                      </a:r>
                    </a:p>
                    <a:p>
                      <a:r>
                        <a:rPr lang="en-US" sz="1600" dirty="0"/>
                        <a:t>This is good because</a:t>
                      </a:r>
                    </a:p>
                    <a:p>
                      <a:r>
                        <a:rPr lang="en-US" sz="1600" dirty="0"/>
                        <a:t>This is hard because</a:t>
                      </a:r>
                    </a:p>
                    <a:p>
                      <a:endParaRPr lang="en-US" dirty="0"/>
                    </a:p>
                  </a:txBody>
                  <a:tcPr/>
                </a:tc>
                <a:tc>
                  <a:txBody>
                    <a:bodyPr/>
                    <a:lstStyle/>
                    <a:p>
                      <a:r>
                        <a:rPr lang="en-US" dirty="0"/>
                        <a:t>Inference</a:t>
                      </a:r>
                    </a:p>
                    <a:p>
                      <a:r>
                        <a:rPr lang="en-US" dirty="0"/>
                        <a:t>I predict that</a:t>
                      </a:r>
                    </a:p>
                    <a:p>
                      <a:r>
                        <a:rPr lang="en-US" dirty="0"/>
                        <a:t>One thing I wonder</a:t>
                      </a:r>
                    </a:p>
                  </a:txBody>
                  <a:tcPr/>
                </a:tc>
                <a:tc>
                  <a:txBody>
                    <a:bodyPr/>
                    <a:lstStyle/>
                    <a:p>
                      <a:r>
                        <a:rPr lang="en-US" dirty="0"/>
                        <a:t>Connect</a:t>
                      </a:r>
                    </a:p>
                    <a:p>
                      <a:r>
                        <a:rPr lang="en-US" dirty="0"/>
                        <a:t>This reminds me of</a:t>
                      </a:r>
                    </a:p>
                    <a:p>
                      <a:r>
                        <a:rPr lang="en-US" dirty="0"/>
                        <a:t>This process is like</a:t>
                      </a:r>
                    </a:p>
                  </a:txBody>
                  <a:tcPr/>
                </a:tc>
                <a:tc>
                  <a:txBody>
                    <a:bodyPr/>
                    <a:lstStyle/>
                    <a:p>
                      <a:r>
                        <a:rPr lang="en-US" dirty="0"/>
                        <a:t>Question</a:t>
                      </a:r>
                    </a:p>
                    <a:p>
                      <a:r>
                        <a:rPr lang="en-US" dirty="0"/>
                        <a:t>How did</a:t>
                      </a:r>
                    </a:p>
                    <a:p>
                      <a:r>
                        <a:rPr lang="en-US" dirty="0"/>
                        <a:t>In what ways</a:t>
                      </a:r>
                    </a:p>
                  </a:txBody>
                  <a:tcPr/>
                </a:tc>
                <a:extLst>
                  <a:ext uri="{0D108BD9-81ED-4DB2-BD59-A6C34878D82A}">
                    <a16:rowId xmlns:a16="http://schemas.microsoft.com/office/drawing/2014/main" val="3943523402"/>
                  </a:ext>
                </a:extLst>
              </a:tr>
              <a:tr h="370840">
                <a:tc>
                  <a:txBody>
                    <a:bodyPr/>
                    <a:lstStyle/>
                    <a:p>
                      <a:r>
                        <a:rPr lang="en-US" dirty="0"/>
                        <a:t>Having it Both Ways</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69522402"/>
                  </a:ext>
                </a:extLst>
              </a:tr>
              <a:tr h="370840">
                <a:tc>
                  <a:txBody>
                    <a:bodyPr/>
                    <a:lstStyle/>
                    <a:p>
                      <a:r>
                        <a:rPr lang="en-US" dirty="0"/>
                        <a:t>Collaboration is the Way We Work</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327099993"/>
                  </a:ext>
                </a:extLst>
              </a:tr>
              <a:tr h="370840">
                <a:tc>
                  <a:txBody>
                    <a:bodyPr/>
                    <a:lstStyle/>
                    <a:p>
                      <a:r>
                        <a:rPr lang="en-US" dirty="0"/>
                        <a:t>Common Planning a Linchpin Practice</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278859312"/>
                  </a:ext>
                </a:extLst>
              </a:tr>
              <a:tr h="370840">
                <a:tc>
                  <a:txBody>
                    <a:bodyPr/>
                    <a:lstStyle/>
                    <a:p>
                      <a:r>
                        <a:rPr lang="en-US" dirty="0"/>
                        <a:t>Trust</a:t>
                      </a:r>
                    </a:p>
                    <a:p>
                      <a:endParaRPr lang="en-US" dirty="0"/>
                    </a:p>
                    <a:p>
                      <a:endParaRPr lang="en-US" dirty="0"/>
                    </a:p>
                    <a:p>
                      <a:endParaRPr lang="en-US" dirty="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188751581"/>
                  </a:ext>
                </a:extLst>
              </a:tr>
            </a:tbl>
          </a:graphicData>
        </a:graphic>
      </p:graphicFrame>
    </p:spTree>
    <p:extLst>
      <p:ext uri="{BB962C8B-B14F-4D97-AF65-F5344CB8AC3E}">
        <p14:creationId xmlns:p14="http://schemas.microsoft.com/office/powerpoint/2010/main" val="71350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04B51-15A4-4C4D-B782-85748A9853D6}"/>
              </a:ext>
            </a:extLst>
          </p:cNvPr>
          <p:cNvSpPr>
            <a:spLocks noGrp="1"/>
          </p:cNvSpPr>
          <p:nvPr>
            <p:ph type="ctrTitle"/>
          </p:nvPr>
        </p:nvSpPr>
        <p:spPr/>
        <p:txBody>
          <a:bodyPr/>
          <a:lstStyle/>
          <a:p>
            <a:r>
              <a:rPr lang="en-US" dirty="0"/>
              <a:t>Distributed Leadership</a:t>
            </a:r>
          </a:p>
        </p:txBody>
      </p:sp>
    </p:spTree>
    <p:extLst>
      <p:ext uri="{BB962C8B-B14F-4D97-AF65-F5344CB8AC3E}">
        <p14:creationId xmlns:p14="http://schemas.microsoft.com/office/powerpoint/2010/main" val="226559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4F3E1-36E2-F344-B551-E254B4CAAA17}"/>
              </a:ext>
            </a:extLst>
          </p:cNvPr>
          <p:cNvSpPr>
            <a:spLocks noGrp="1"/>
          </p:cNvSpPr>
          <p:nvPr>
            <p:ph type="title"/>
          </p:nvPr>
        </p:nvSpPr>
        <p:spPr>
          <a:xfrm>
            <a:off x="2015232" y="365125"/>
            <a:ext cx="9214744" cy="906463"/>
          </a:xfrm>
        </p:spPr>
        <p:txBody>
          <a:bodyPr>
            <a:normAutofit/>
          </a:bodyPr>
          <a:lstStyle/>
          <a:p>
            <a:r>
              <a:rPr lang="en-US" dirty="0"/>
              <a:t>Why Distributed Leadership?</a:t>
            </a:r>
          </a:p>
        </p:txBody>
      </p:sp>
      <p:sp>
        <p:nvSpPr>
          <p:cNvPr id="3" name="Content Placeholder 2">
            <a:extLst>
              <a:ext uri="{FF2B5EF4-FFF2-40B4-BE49-F238E27FC236}">
                <a16:creationId xmlns:a16="http://schemas.microsoft.com/office/drawing/2014/main" id="{DD060C65-2676-6644-9F85-F32EDF3FB8F8}"/>
              </a:ext>
            </a:extLst>
          </p:cNvPr>
          <p:cNvSpPr>
            <a:spLocks noGrp="1"/>
          </p:cNvSpPr>
          <p:nvPr>
            <p:ph idx="1"/>
          </p:nvPr>
        </p:nvSpPr>
        <p:spPr>
          <a:xfrm>
            <a:off x="2015232" y="1271588"/>
            <a:ext cx="10347456" cy="5586412"/>
          </a:xfrm>
        </p:spPr>
        <p:txBody>
          <a:bodyPr>
            <a:normAutofit/>
          </a:bodyPr>
          <a:lstStyle/>
          <a:p>
            <a:pPr marL="0" indent="0">
              <a:spcAft>
                <a:spcPts val="1200"/>
              </a:spcAft>
              <a:buNone/>
            </a:pPr>
            <a:r>
              <a:rPr lang="en-US" dirty="0"/>
              <a:t>Leadership is the professional work of everyone in the school. </a:t>
            </a:r>
            <a:r>
              <a:rPr lang="en-US" sz="1000" dirty="0"/>
              <a:t>(Lambert, 2003)</a:t>
            </a:r>
          </a:p>
          <a:p>
            <a:pPr marL="0" indent="0">
              <a:spcAft>
                <a:spcPts val="1200"/>
              </a:spcAft>
              <a:buNone/>
            </a:pPr>
            <a:r>
              <a:rPr lang="en-US" dirty="0"/>
              <a:t>Powerful Leadership is distributed because the work of instructional improvement is distributed. </a:t>
            </a:r>
            <a:r>
              <a:rPr lang="en-US" sz="1000" dirty="0"/>
              <a:t>(Elmore, 2003)</a:t>
            </a:r>
          </a:p>
          <a:p>
            <a:pPr marL="0" indent="0">
              <a:spcAft>
                <a:spcPts val="1200"/>
              </a:spcAft>
              <a:buNone/>
            </a:pPr>
            <a:r>
              <a:rPr lang="en-US" dirty="0"/>
              <a:t>Teachers’ high levels of academic optimism were positively and significantly associated with planned approaches to leadership distribution, and conversely, low levels of academic optimism were negatively and significantly associated with unplanned and unaligned approaches to leadership distribution. </a:t>
            </a:r>
            <a:r>
              <a:rPr lang="en-US" sz="1000" dirty="0"/>
              <a:t>(</a:t>
            </a:r>
            <a:r>
              <a:rPr lang="en-US" sz="1000" dirty="0" err="1"/>
              <a:t>Mascall</a:t>
            </a:r>
            <a:r>
              <a:rPr lang="en-US" sz="1000" dirty="0"/>
              <a:t> B., </a:t>
            </a:r>
            <a:r>
              <a:rPr lang="en-US" sz="1000" dirty="0" err="1"/>
              <a:t>Leithwood</a:t>
            </a:r>
            <a:r>
              <a:rPr lang="en-US" sz="1000" dirty="0"/>
              <a:t> K, Strauss T., Sacks R. 2009)</a:t>
            </a:r>
          </a:p>
          <a:p>
            <a:pPr marL="0" indent="0">
              <a:spcAft>
                <a:spcPts val="1200"/>
              </a:spcAft>
              <a:buNone/>
            </a:pPr>
            <a:r>
              <a:rPr lang="en-US" dirty="0"/>
              <a:t>Building a broad base of capacity is not possible if control is limited to a few individuals.</a:t>
            </a:r>
          </a:p>
          <a:p>
            <a:pPr marL="0" indent="0">
              <a:buNone/>
            </a:pPr>
            <a:endParaRPr lang="en-US" sz="1900" dirty="0"/>
          </a:p>
          <a:p>
            <a:pPr marL="0" indent="0">
              <a:buNone/>
            </a:pPr>
            <a:endParaRPr lang="en-US" dirty="0">
              <a:solidFill>
                <a:schemeClr val="accent1">
                  <a:lumMod val="75000"/>
                </a:schemeClr>
              </a:solidFill>
            </a:endParaRPr>
          </a:p>
        </p:txBody>
      </p:sp>
    </p:spTree>
    <p:extLst>
      <p:ext uri="{BB962C8B-B14F-4D97-AF65-F5344CB8AC3E}">
        <p14:creationId xmlns:p14="http://schemas.microsoft.com/office/powerpoint/2010/main" val="130066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E11E-357F-834C-A430-135297D0EC8A}"/>
              </a:ext>
            </a:extLst>
          </p:cNvPr>
          <p:cNvSpPr>
            <a:spLocks noGrp="1"/>
          </p:cNvSpPr>
          <p:nvPr>
            <p:ph type="ctrTitle"/>
          </p:nvPr>
        </p:nvSpPr>
        <p:spPr/>
        <p:txBody>
          <a:bodyPr/>
          <a:lstStyle/>
          <a:p>
            <a:r>
              <a:rPr lang="en-US" dirty="0"/>
              <a:t>Case Study</a:t>
            </a:r>
          </a:p>
        </p:txBody>
      </p:sp>
      <p:sp>
        <p:nvSpPr>
          <p:cNvPr id="3" name="Subtitle 2">
            <a:extLst>
              <a:ext uri="{FF2B5EF4-FFF2-40B4-BE49-F238E27FC236}">
                <a16:creationId xmlns:a16="http://schemas.microsoft.com/office/drawing/2014/main" id="{E82CFAEA-D0EB-714C-9257-4AAEA9635765}"/>
              </a:ext>
            </a:extLst>
          </p:cNvPr>
          <p:cNvSpPr>
            <a:spLocks noGrp="1"/>
          </p:cNvSpPr>
          <p:nvPr>
            <p:ph type="subTitle" idx="1"/>
          </p:nvPr>
        </p:nvSpPr>
        <p:spPr/>
        <p:txBody>
          <a:bodyPr/>
          <a:lstStyle/>
          <a:p>
            <a:r>
              <a:rPr lang="en-US" dirty="0"/>
              <a:t>Hob Green School</a:t>
            </a:r>
          </a:p>
        </p:txBody>
      </p:sp>
    </p:spTree>
    <p:extLst>
      <p:ext uri="{BB962C8B-B14F-4D97-AF65-F5344CB8AC3E}">
        <p14:creationId xmlns:p14="http://schemas.microsoft.com/office/powerpoint/2010/main" val="348724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EF3B3-EFE7-F64F-898D-3AC49EA0703B}"/>
              </a:ext>
            </a:extLst>
          </p:cNvPr>
          <p:cNvSpPr>
            <a:spLocks noGrp="1"/>
          </p:cNvSpPr>
          <p:nvPr>
            <p:ph idx="4294967295"/>
          </p:nvPr>
        </p:nvSpPr>
        <p:spPr>
          <a:xfrm>
            <a:off x="1918653" y="426593"/>
            <a:ext cx="5250243" cy="826135"/>
          </a:xfrm>
        </p:spPr>
        <p:txBody>
          <a:bodyPr/>
          <a:lstStyle/>
          <a:p>
            <a:pPr marL="0" indent="0">
              <a:buNone/>
            </a:pPr>
            <a:r>
              <a:rPr lang="en-US" sz="4400" b="1" dirty="0">
                <a:solidFill>
                  <a:srgbClr val="5E94CA"/>
                </a:solidFill>
                <a:latin typeface="+mj-lt"/>
                <a:ea typeface="+mj-ea"/>
                <a:cs typeface="+mj-cs"/>
              </a:rPr>
              <a:t>Time for a Break</a:t>
            </a:r>
          </a:p>
          <a:p>
            <a:pPr marL="0" indent="0">
              <a:buNone/>
            </a:pPr>
            <a:endParaRPr lang="en-US" dirty="0"/>
          </a:p>
        </p:txBody>
      </p:sp>
      <p:pic>
        <p:nvPicPr>
          <p:cNvPr id="5" name="Picture 4">
            <a:extLst>
              <a:ext uri="{FF2B5EF4-FFF2-40B4-BE49-F238E27FC236}">
                <a16:creationId xmlns:a16="http://schemas.microsoft.com/office/drawing/2014/main" id="{0239458D-7316-A042-B3BA-7664DB6FAA89}"/>
              </a:ext>
            </a:extLst>
          </p:cNvPr>
          <p:cNvPicPr>
            <a:picLocks noChangeAspect="1"/>
          </p:cNvPicPr>
          <p:nvPr/>
        </p:nvPicPr>
        <p:blipFill>
          <a:blip r:embed="rId3"/>
          <a:stretch>
            <a:fillRect/>
          </a:stretch>
        </p:blipFill>
        <p:spPr>
          <a:xfrm>
            <a:off x="3182112" y="1316736"/>
            <a:ext cx="6565392" cy="4924044"/>
          </a:xfrm>
          <a:prstGeom prst="rect">
            <a:avLst/>
          </a:prstGeom>
        </p:spPr>
      </p:pic>
    </p:spTree>
    <p:extLst>
      <p:ext uri="{BB962C8B-B14F-4D97-AF65-F5344CB8AC3E}">
        <p14:creationId xmlns:p14="http://schemas.microsoft.com/office/powerpoint/2010/main" val="367154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C5710-8CFC-9040-A63D-0E7F32943F26}"/>
              </a:ext>
            </a:extLst>
          </p:cNvPr>
          <p:cNvSpPr>
            <a:spLocks noGrp="1"/>
          </p:cNvSpPr>
          <p:nvPr>
            <p:ph type="ctrTitle"/>
          </p:nvPr>
        </p:nvSpPr>
        <p:spPr/>
        <p:txBody>
          <a:bodyPr/>
          <a:lstStyle/>
          <a:p>
            <a:r>
              <a:rPr lang="en-US" dirty="0"/>
              <a:t>Organizing Adults—Part 2</a:t>
            </a:r>
          </a:p>
        </p:txBody>
      </p:sp>
    </p:spTree>
    <p:extLst>
      <p:ext uri="{BB962C8B-B14F-4D97-AF65-F5344CB8AC3E}">
        <p14:creationId xmlns:p14="http://schemas.microsoft.com/office/powerpoint/2010/main" val="291951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04B51-15A4-4C4D-B782-85748A9853D6}"/>
              </a:ext>
            </a:extLst>
          </p:cNvPr>
          <p:cNvSpPr>
            <a:spLocks noGrp="1"/>
          </p:cNvSpPr>
          <p:nvPr>
            <p:ph type="ctrTitle"/>
          </p:nvPr>
        </p:nvSpPr>
        <p:spPr/>
        <p:txBody>
          <a:bodyPr/>
          <a:lstStyle/>
          <a:p>
            <a:r>
              <a:rPr lang="en-US" dirty="0"/>
              <a:t>Innovative Schedules</a:t>
            </a:r>
          </a:p>
        </p:txBody>
      </p:sp>
    </p:spTree>
    <p:extLst>
      <p:ext uri="{BB962C8B-B14F-4D97-AF65-F5344CB8AC3E}">
        <p14:creationId xmlns:p14="http://schemas.microsoft.com/office/powerpoint/2010/main" val="92797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920" y="504824"/>
            <a:ext cx="9934113" cy="695325"/>
          </a:xfrm>
        </p:spPr>
        <p:txBody>
          <a:bodyPr>
            <a:normAutofit/>
          </a:bodyPr>
          <a:lstStyle/>
          <a:p>
            <a:r>
              <a:rPr lang="en-US" sz="4400" b="0" dirty="0">
                <a:latin typeface="+mn-lt"/>
              </a:rPr>
              <a:t>Purpose for this Work Session</a:t>
            </a:r>
          </a:p>
        </p:txBody>
      </p:sp>
      <p:sp>
        <p:nvSpPr>
          <p:cNvPr id="3" name="Rectangle 2"/>
          <p:cNvSpPr/>
          <p:nvPr/>
        </p:nvSpPr>
        <p:spPr>
          <a:xfrm>
            <a:off x="1847920" y="1522333"/>
            <a:ext cx="9591605" cy="4982005"/>
          </a:xfrm>
          <a:prstGeom prst="rect">
            <a:avLst/>
          </a:prstGeom>
        </p:spPr>
        <p:txBody>
          <a:bodyPr wrap="square">
            <a:spAutoFit/>
          </a:bodyPr>
          <a:lstStyle/>
          <a:p>
            <a:pPr marL="342900" marR="0" lvl="0" indent="-342900" algn="l" defTabSz="914400" rtl="0" eaLnBrk="1" fontAlgn="auto" latinLnBrk="0" hangingPunct="1">
              <a:lnSpc>
                <a:spcPct val="109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Book Antiqua"/>
              </a:rPr>
              <a:t>Explore </a:t>
            </a:r>
            <a:r>
              <a:rPr lang="en-US" sz="2400" dirty="0">
                <a:latin typeface="Calibri" panose="020F0502020204030204"/>
                <a:cs typeface="Book Antiqua"/>
              </a:rPr>
              <a:t>insights the </a:t>
            </a:r>
            <a:r>
              <a:rPr kumimoji="0" lang="en-US" sz="2400" b="0" i="0" u="none" strike="noStrike" kern="1200" cap="none" spc="0" normalizeH="0" baseline="0" noProof="0" dirty="0">
                <a:ln>
                  <a:noFill/>
                </a:ln>
                <a:effectLst/>
                <a:uLnTx/>
                <a:uFillTx/>
                <a:latin typeface="Calibri" panose="020F0502020204030204"/>
                <a:ea typeface="+mn-ea"/>
                <a:cs typeface="Book Antiqua"/>
              </a:rPr>
              <a:t>existing evidence base </a:t>
            </a:r>
            <a:r>
              <a:rPr lang="en-US" sz="2400" dirty="0">
                <a:latin typeface="Calibri" panose="020F0502020204030204"/>
                <a:cs typeface="Book Antiqua"/>
              </a:rPr>
              <a:t>offers as we consider ways we might </a:t>
            </a:r>
            <a:r>
              <a:rPr kumimoji="0" lang="en-US" sz="2400" b="0" i="0" u="none" strike="noStrike" kern="1200" cap="none" spc="0" normalizeH="0" baseline="0" noProof="0" dirty="0">
                <a:ln>
                  <a:noFill/>
                </a:ln>
                <a:effectLst/>
                <a:uLnTx/>
                <a:uFillTx/>
                <a:latin typeface="Calibri" panose="020F0502020204030204"/>
                <a:ea typeface="+mn-ea"/>
                <a:cs typeface="Book Antiqua"/>
              </a:rPr>
              <a:t>Organize Adults differently to shift the context in which teachers and students operate day to day </a:t>
            </a:r>
            <a:r>
              <a:rPr lang="en-US" sz="2400" dirty="0">
                <a:latin typeface="Calibri" panose="020F0502020204030204"/>
                <a:cs typeface="Book Antiqua"/>
              </a:rPr>
              <a:t>.</a:t>
            </a:r>
          </a:p>
          <a:p>
            <a:pPr marL="342900" marR="0" lvl="0" indent="-342900" algn="l" defTabSz="914400" rtl="0" eaLnBrk="1" fontAlgn="auto" latinLnBrk="0" hangingPunct="1">
              <a:lnSpc>
                <a:spcPct val="109000"/>
              </a:lnSpc>
              <a:spcBef>
                <a:spcPts val="0"/>
              </a:spcBef>
              <a:spcAft>
                <a:spcPts val="1200"/>
              </a:spcAft>
              <a:buClrTx/>
              <a:buSzTx/>
              <a:buFont typeface="Arial" panose="020B0604020202020204" pitchFamily="34" charset="0"/>
              <a:buChar char="•"/>
              <a:tabLst/>
              <a:defRPr/>
            </a:pPr>
            <a:r>
              <a:rPr lang="en-US" sz="2400" dirty="0">
                <a:latin typeface="Calibri" panose="020F0502020204030204"/>
                <a:cs typeface="Book Antiqua"/>
              </a:rPr>
              <a:t>Review teacher teaming, common planning, and distributed leadership models.</a:t>
            </a:r>
          </a:p>
          <a:p>
            <a:pPr marL="342900" marR="0" lvl="0" indent="-342900" algn="l" defTabSz="914400" rtl="0" eaLnBrk="1" fontAlgn="auto" latinLnBrk="0" hangingPunct="1">
              <a:lnSpc>
                <a:spcPct val="109000"/>
              </a:lnSpc>
              <a:spcBef>
                <a:spcPts val="0"/>
              </a:spcBef>
              <a:spcAft>
                <a:spcPts val="1200"/>
              </a:spcAft>
              <a:buClrTx/>
              <a:buSzTx/>
              <a:buFont typeface="Arial" panose="020B0604020202020204" pitchFamily="34" charset="0"/>
              <a:buChar char="•"/>
              <a:tabLst/>
              <a:defRPr/>
            </a:pPr>
            <a:r>
              <a:rPr lang="en-US" sz="2400" dirty="0">
                <a:latin typeface="Calibri" panose="020F0502020204030204"/>
                <a:cs typeface="Book Antiqua"/>
              </a:rPr>
              <a:t>Examine innovative schedules as examples of how to align the schedule to the priorities, values and intentions of the redesign plan.</a:t>
            </a:r>
          </a:p>
          <a:p>
            <a:pPr marL="342900" marR="0" lvl="0" indent="-342900" algn="l" defTabSz="914400" rtl="0" eaLnBrk="1" fontAlgn="auto" latinLnBrk="0" hangingPunct="1">
              <a:lnSpc>
                <a:spcPct val="109000"/>
              </a:lnSpc>
              <a:spcBef>
                <a:spcPts val="0"/>
              </a:spcBef>
              <a:spcAft>
                <a:spcPts val="1200"/>
              </a:spcAft>
              <a:buClrTx/>
              <a:buSzTx/>
              <a:buFont typeface="Arial" panose="020B0604020202020204" pitchFamily="34" charset="0"/>
              <a:buChar char="•"/>
              <a:tabLst/>
              <a:defRPr/>
            </a:pPr>
            <a:r>
              <a:rPr lang="en-US" sz="2400" dirty="0">
                <a:latin typeface="Calibri" panose="020F0502020204030204"/>
                <a:cs typeface="Book Antiqua"/>
              </a:rPr>
              <a:t>As school teams, develop an initial vision of structures and practices we might put in place at our high school that honor the importance of connections and interdependencies through relationships that help our school community thrive.</a:t>
            </a:r>
            <a:endParaRPr kumimoji="0" lang="en-US" sz="2800" b="0" i="0" u="none" strike="noStrike" kern="1200" cap="none" spc="0" normalizeH="0" baseline="0" noProof="0" dirty="0">
              <a:ln>
                <a:noFill/>
              </a:ln>
              <a:solidFill>
                <a:srgbClr val="5E94CA"/>
              </a:solidFill>
              <a:effectLst/>
              <a:uLnTx/>
              <a:uFillTx/>
              <a:latin typeface="Calibri" panose="020F0502020204030204"/>
              <a:ea typeface="+mn-ea"/>
              <a:cs typeface="Book Antiqua"/>
            </a:endParaRPr>
          </a:p>
        </p:txBody>
      </p:sp>
    </p:spTree>
    <p:extLst>
      <p:ext uri="{BB962C8B-B14F-4D97-AF65-F5344CB8AC3E}">
        <p14:creationId xmlns:p14="http://schemas.microsoft.com/office/powerpoint/2010/main" val="206805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363B-CABE-4B48-A815-6C0DFFBAB359}"/>
              </a:ext>
            </a:extLst>
          </p:cNvPr>
          <p:cNvSpPr>
            <a:spLocks noGrp="1"/>
          </p:cNvSpPr>
          <p:nvPr>
            <p:ph type="title"/>
          </p:nvPr>
        </p:nvSpPr>
        <p:spPr/>
        <p:txBody>
          <a:bodyPr/>
          <a:lstStyle/>
          <a:p>
            <a:r>
              <a:rPr lang="en-US" dirty="0"/>
              <a:t>Block Party- Your Schedule is Your Life!</a:t>
            </a:r>
          </a:p>
        </p:txBody>
      </p:sp>
      <p:sp>
        <p:nvSpPr>
          <p:cNvPr id="3" name="Content Placeholder 2">
            <a:extLst>
              <a:ext uri="{FF2B5EF4-FFF2-40B4-BE49-F238E27FC236}">
                <a16:creationId xmlns:a16="http://schemas.microsoft.com/office/drawing/2014/main" id="{E76529E7-45AD-0043-ABBB-57DB5D9533F1}"/>
              </a:ext>
            </a:extLst>
          </p:cNvPr>
          <p:cNvSpPr>
            <a:spLocks noGrp="1"/>
          </p:cNvSpPr>
          <p:nvPr>
            <p:ph idx="1"/>
          </p:nvPr>
        </p:nvSpPr>
        <p:spPr/>
        <p:txBody>
          <a:bodyPr/>
          <a:lstStyle/>
          <a:p>
            <a:pPr>
              <a:spcAft>
                <a:spcPts val="1200"/>
              </a:spcAft>
            </a:pPr>
            <a:r>
              <a:rPr lang="en-US" dirty="0"/>
              <a:t>Read your passage.  Reflect on its meaning.</a:t>
            </a:r>
          </a:p>
          <a:p>
            <a:pPr>
              <a:spcAft>
                <a:spcPts val="1200"/>
              </a:spcAft>
            </a:pPr>
            <a:r>
              <a:rPr lang="en-US" dirty="0"/>
              <a:t>Stand up.  </a:t>
            </a:r>
          </a:p>
          <a:p>
            <a:pPr>
              <a:spcAft>
                <a:spcPts val="1200"/>
              </a:spcAft>
            </a:pPr>
            <a:r>
              <a:rPr lang="en-US" dirty="0"/>
              <a:t>Find someone with another color passage.</a:t>
            </a:r>
          </a:p>
          <a:p>
            <a:pPr>
              <a:spcAft>
                <a:spcPts val="1200"/>
              </a:spcAft>
            </a:pPr>
            <a:r>
              <a:rPr lang="en-US" dirty="0"/>
              <a:t>Introduce yourself.  Share what you read and your response.</a:t>
            </a:r>
          </a:p>
          <a:p>
            <a:pPr>
              <a:spcAft>
                <a:spcPts val="1200"/>
              </a:spcAft>
            </a:pPr>
            <a:r>
              <a:rPr lang="en-US" dirty="0"/>
              <a:t>Switch roles.</a:t>
            </a:r>
          </a:p>
          <a:p>
            <a:pPr>
              <a:spcAft>
                <a:spcPts val="1200"/>
              </a:spcAft>
            </a:pPr>
            <a:r>
              <a:rPr lang="en-US" dirty="0"/>
              <a:t>When you hear the chime find a new partner.</a:t>
            </a:r>
          </a:p>
        </p:txBody>
      </p:sp>
    </p:spTree>
    <p:extLst>
      <p:ext uri="{BB962C8B-B14F-4D97-AF65-F5344CB8AC3E}">
        <p14:creationId xmlns:p14="http://schemas.microsoft.com/office/powerpoint/2010/main" val="10159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DFF8-31E1-9242-8C0E-49BF04519634}"/>
              </a:ext>
            </a:extLst>
          </p:cNvPr>
          <p:cNvSpPr>
            <a:spLocks noGrp="1"/>
          </p:cNvSpPr>
          <p:nvPr>
            <p:ph type="title"/>
          </p:nvPr>
        </p:nvSpPr>
        <p:spPr/>
        <p:txBody>
          <a:bodyPr/>
          <a:lstStyle/>
          <a:p>
            <a:r>
              <a:rPr lang="en-US" dirty="0"/>
              <a:t>What Kinds of Schedules Would Support This Type of Learning?</a:t>
            </a:r>
          </a:p>
        </p:txBody>
      </p:sp>
      <p:sp>
        <p:nvSpPr>
          <p:cNvPr id="3" name="Content Placeholder 2">
            <a:extLst>
              <a:ext uri="{FF2B5EF4-FFF2-40B4-BE49-F238E27FC236}">
                <a16:creationId xmlns:a16="http://schemas.microsoft.com/office/drawing/2014/main" id="{90EC94E7-476F-5047-B8A9-0316C5A18C27}"/>
              </a:ext>
            </a:extLst>
          </p:cNvPr>
          <p:cNvSpPr>
            <a:spLocks noGrp="1"/>
          </p:cNvSpPr>
          <p:nvPr>
            <p:ph idx="1"/>
          </p:nvPr>
        </p:nvSpPr>
        <p:spPr/>
        <p:txBody>
          <a:bodyPr/>
          <a:lstStyle/>
          <a:p>
            <a:pPr marL="0" indent="0">
              <a:buNone/>
            </a:pPr>
            <a:r>
              <a:rPr lang="en-US" dirty="0">
                <a:hlinkClick r:id="rId3"/>
              </a:rPr>
              <a:t>Kids at Work</a:t>
            </a:r>
            <a:endParaRPr lang="en-US" dirty="0"/>
          </a:p>
        </p:txBody>
      </p:sp>
    </p:spTree>
    <p:extLst>
      <p:ext uri="{BB962C8B-B14F-4D97-AF65-F5344CB8AC3E}">
        <p14:creationId xmlns:p14="http://schemas.microsoft.com/office/powerpoint/2010/main" val="390803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AF50B-8D29-8E4E-AFD6-5366169275A5}"/>
              </a:ext>
            </a:extLst>
          </p:cNvPr>
          <p:cNvSpPr>
            <a:spLocks noGrp="1"/>
          </p:cNvSpPr>
          <p:nvPr>
            <p:ph type="title"/>
          </p:nvPr>
        </p:nvSpPr>
        <p:spPr>
          <a:xfrm>
            <a:off x="2015231" y="41568"/>
            <a:ext cx="9907479" cy="1325563"/>
          </a:xfrm>
        </p:spPr>
        <p:txBody>
          <a:bodyPr>
            <a:normAutofit/>
          </a:bodyPr>
          <a:lstStyle/>
          <a:p>
            <a:r>
              <a:rPr lang="en-US" sz="3200" dirty="0"/>
              <a:t>Innovative High School Schedules</a:t>
            </a:r>
          </a:p>
        </p:txBody>
      </p:sp>
      <p:sp>
        <p:nvSpPr>
          <p:cNvPr id="3" name="Content Placeholder 2">
            <a:extLst>
              <a:ext uri="{FF2B5EF4-FFF2-40B4-BE49-F238E27FC236}">
                <a16:creationId xmlns:a16="http://schemas.microsoft.com/office/drawing/2014/main" id="{4EE0534D-F900-5D46-A7DD-69729581CD8E}"/>
              </a:ext>
            </a:extLst>
          </p:cNvPr>
          <p:cNvSpPr>
            <a:spLocks noGrp="1"/>
          </p:cNvSpPr>
          <p:nvPr>
            <p:ph idx="1"/>
          </p:nvPr>
        </p:nvSpPr>
        <p:spPr>
          <a:xfrm>
            <a:off x="1772529" y="1139484"/>
            <a:ext cx="10150181" cy="5430128"/>
          </a:xfrm>
        </p:spPr>
        <p:txBody>
          <a:bodyPr>
            <a:normAutofit fontScale="55000" lnSpcReduction="20000"/>
          </a:bodyPr>
          <a:lstStyle/>
          <a:p>
            <a:pPr marL="0" indent="0">
              <a:buNone/>
            </a:pPr>
            <a:r>
              <a:rPr lang="en-US" sz="4400" dirty="0">
                <a:solidFill>
                  <a:schemeClr val="accent2">
                    <a:lumMod val="50000"/>
                  </a:schemeClr>
                </a:solidFill>
              </a:rPr>
              <a:t>Briefly review the schedules listed below as a school team:</a:t>
            </a:r>
          </a:p>
          <a:p>
            <a:pPr marL="0" indent="0">
              <a:buNone/>
            </a:pPr>
            <a:endParaRPr lang="en-US" sz="3800" dirty="0"/>
          </a:p>
          <a:p>
            <a:pPr marL="0" indent="0">
              <a:buNone/>
            </a:pPr>
            <a:r>
              <a:rPr lang="en-US" sz="3800" dirty="0" err="1"/>
              <a:t>NextGen</a:t>
            </a:r>
            <a:r>
              <a:rPr lang="en-US" sz="3800" dirty="0"/>
              <a:t> Albuquerque</a:t>
            </a:r>
          </a:p>
          <a:p>
            <a:pPr marL="0" indent="0">
              <a:buNone/>
            </a:pPr>
            <a:r>
              <a:rPr lang="en-US" sz="3800" dirty="0"/>
              <a:t>Brooklyn Generations HS New York </a:t>
            </a:r>
          </a:p>
          <a:p>
            <a:pPr marL="457200" lvl="1" indent="0">
              <a:buNone/>
            </a:pPr>
            <a:r>
              <a:rPr lang="en-US" dirty="0"/>
              <a:t>Innovative Approaches for HS Schedules Hanover Research 15-16</a:t>
            </a:r>
          </a:p>
          <a:p>
            <a:pPr marL="0" indent="0">
              <a:buNone/>
            </a:pPr>
            <a:r>
              <a:rPr lang="en-US" sz="3800" dirty="0"/>
              <a:t>Design Tech High School San Francisco</a:t>
            </a:r>
          </a:p>
          <a:p>
            <a:pPr marL="0" indent="0">
              <a:buNone/>
            </a:pPr>
            <a:r>
              <a:rPr lang="en-US" sz="2600" dirty="0"/>
              <a:t>	Innovative Approaches…12-15</a:t>
            </a:r>
          </a:p>
          <a:p>
            <a:pPr marL="0" indent="0">
              <a:buNone/>
            </a:pPr>
            <a:r>
              <a:rPr lang="en-US" sz="3800" dirty="0"/>
              <a:t>Model High School</a:t>
            </a:r>
          </a:p>
          <a:p>
            <a:pPr marL="0" indent="0">
              <a:buNone/>
            </a:pPr>
            <a:r>
              <a:rPr lang="en-US" dirty="0"/>
              <a:t>	</a:t>
            </a:r>
            <a:r>
              <a:rPr lang="en-US" sz="2600" dirty="0"/>
              <a:t>Reimagining the School Day 13-14</a:t>
            </a:r>
          </a:p>
          <a:p>
            <a:pPr marL="0" indent="0">
              <a:buNone/>
            </a:pPr>
            <a:r>
              <a:rPr lang="en-US" sz="3800" dirty="0"/>
              <a:t>Madeira School</a:t>
            </a:r>
          </a:p>
          <a:p>
            <a:pPr marL="0" indent="0">
              <a:buNone/>
            </a:pPr>
            <a:r>
              <a:rPr lang="en-US" sz="3800" dirty="0"/>
              <a:t>	</a:t>
            </a:r>
            <a:r>
              <a:rPr lang="en-US" sz="2900" dirty="0"/>
              <a:t>Innovative Approaches  23 -25</a:t>
            </a:r>
          </a:p>
          <a:p>
            <a:pPr marL="0" indent="0">
              <a:buNone/>
            </a:pPr>
            <a:endParaRPr lang="en-US" dirty="0"/>
          </a:p>
          <a:p>
            <a:pPr marL="0" indent="0">
              <a:buNone/>
            </a:pPr>
            <a:r>
              <a:rPr lang="en-US" dirty="0"/>
              <a:t>Decide on one  you would like to look at more carefully.</a:t>
            </a:r>
          </a:p>
          <a:p>
            <a:pPr marL="0" indent="0">
              <a:buNone/>
            </a:pPr>
            <a:r>
              <a:rPr lang="en-US" dirty="0"/>
              <a:t>Consider how that schedule  would interact with the evidence based practices of teacher teams, distributed leadership, relationships and trust and data driven decision making.</a:t>
            </a:r>
          </a:p>
          <a:p>
            <a:pPr marL="0" indent="0">
              <a:buNone/>
            </a:pPr>
            <a:r>
              <a:rPr lang="en-US" dirty="0"/>
              <a:t>Uses the fishbone diagram provided OR chart paper to visually represent the interactions and how they might work in your context.</a:t>
            </a:r>
          </a:p>
        </p:txBody>
      </p:sp>
    </p:spTree>
    <p:extLst>
      <p:ext uri="{BB962C8B-B14F-4D97-AF65-F5344CB8AC3E}">
        <p14:creationId xmlns:p14="http://schemas.microsoft.com/office/powerpoint/2010/main" val="229625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7" name="Text Box 49">
            <a:extLst>
              <a:ext uri="{FF2B5EF4-FFF2-40B4-BE49-F238E27FC236}">
                <a16:creationId xmlns:a16="http://schemas.microsoft.com/office/drawing/2014/main" id="{FD1738FD-8AAC-404E-8294-150552721998}"/>
              </a:ext>
            </a:extLst>
          </p:cNvPr>
          <p:cNvSpPr txBox="1">
            <a:spLocks noChangeArrowheads="1"/>
          </p:cNvSpPr>
          <p:nvPr/>
        </p:nvSpPr>
        <p:spPr bwMode="auto">
          <a:xfrm>
            <a:off x="1690750" y="39531"/>
            <a:ext cx="1070851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400" b="1" dirty="0">
                <a:solidFill>
                  <a:srgbClr val="5E94CA"/>
                </a:solidFill>
                <a:latin typeface="+mj-lt"/>
                <a:ea typeface="+mj-ea"/>
                <a:cs typeface="+mj-cs"/>
              </a:rPr>
              <a:t>Schedule Scenario Activity</a:t>
            </a:r>
            <a:br>
              <a:rPr lang="en-US" altLang="en-US" sz="4400" b="1" dirty="0">
                <a:solidFill>
                  <a:srgbClr val="5E94CA"/>
                </a:solidFill>
                <a:latin typeface="+mj-lt"/>
                <a:ea typeface="+mj-ea"/>
                <a:cs typeface="+mj-cs"/>
              </a:rPr>
            </a:br>
            <a:r>
              <a:rPr lang="en-US" altLang="en-US" sz="4400" b="1" dirty="0">
                <a:solidFill>
                  <a:srgbClr val="5E94CA"/>
                </a:solidFill>
                <a:latin typeface="+mj-lt"/>
                <a:ea typeface="+mj-ea"/>
                <a:cs typeface="+mj-cs"/>
              </a:rPr>
              <a:t>How Do Each of the Mock Schedules Impact?</a:t>
            </a:r>
          </a:p>
        </p:txBody>
      </p:sp>
      <p:grpSp>
        <p:nvGrpSpPr>
          <p:cNvPr id="2" name="Group 1"/>
          <p:cNvGrpSpPr/>
          <p:nvPr/>
        </p:nvGrpSpPr>
        <p:grpSpPr>
          <a:xfrm>
            <a:off x="1910207" y="1579118"/>
            <a:ext cx="8415337" cy="5244902"/>
            <a:chOff x="1943101" y="1149350"/>
            <a:chExt cx="8415337" cy="5244902"/>
          </a:xfrm>
        </p:grpSpPr>
        <p:sp>
          <p:nvSpPr>
            <p:cNvPr id="2052" name="Rectangle 4">
              <a:extLst>
                <a:ext uri="{FF2B5EF4-FFF2-40B4-BE49-F238E27FC236}">
                  <a16:creationId xmlns:a16="http://schemas.microsoft.com/office/drawing/2014/main" id="{87A524E2-B2DA-694E-814C-D6C5E5BA1459}"/>
                </a:ext>
              </a:extLst>
            </p:cNvPr>
            <p:cNvSpPr>
              <a:spLocks noChangeArrowheads="1"/>
            </p:cNvSpPr>
            <p:nvPr/>
          </p:nvSpPr>
          <p:spPr bwMode="gray">
            <a:xfrm>
              <a:off x="8428038" y="3073400"/>
              <a:ext cx="1930400" cy="1371600"/>
            </a:xfrm>
            <a:prstGeom prst="rect">
              <a:avLst/>
            </a:prstGeom>
            <a:solidFill>
              <a:srgbClr val="E1F4FF"/>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dirty="0">
                  <a:solidFill>
                    <a:srgbClr val="003399"/>
                  </a:solidFill>
                  <a:latin typeface="Verdana" panose="020B0604030504040204" pitchFamily="34" charset="0"/>
                </a:rPr>
                <a:t>Meeting Needs</a:t>
              </a:r>
            </a:p>
            <a:p>
              <a:r>
                <a:rPr lang="en-US" altLang="en-US" sz="1600" b="1" dirty="0">
                  <a:solidFill>
                    <a:srgbClr val="003399"/>
                  </a:solidFill>
                  <a:latin typeface="Verdana" panose="020B0604030504040204" pitchFamily="34" charset="0"/>
                </a:rPr>
                <a:t> of All Humans</a:t>
              </a:r>
            </a:p>
          </p:txBody>
        </p:sp>
        <p:sp>
          <p:nvSpPr>
            <p:cNvPr id="2055" name="Text Box 7">
              <a:extLst>
                <a:ext uri="{FF2B5EF4-FFF2-40B4-BE49-F238E27FC236}">
                  <a16:creationId xmlns:a16="http://schemas.microsoft.com/office/drawing/2014/main" id="{A1988986-E5DA-2C4B-9B56-8DE37C610539}"/>
                </a:ext>
              </a:extLst>
            </p:cNvPr>
            <p:cNvSpPr txBox="1">
              <a:spLocks noChangeArrowheads="1"/>
            </p:cNvSpPr>
            <p:nvPr/>
          </p:nvSpPr>
          <p:spPr bwMode="auto">
            <a:xfrm>
              <a:off x="4343400" y="6086475"/>
              <a:ext cx="31406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b="1" dirty="0">
                  <a:solidFill>
                    <a:srgbClr val="003399"/>
                  </a:solidFill>
                  <a:latin typeface="Verdana" panose="020B0604030504040204" pitchFamily="34" charset="0"/>
                </a:rPr>
                <a:t>Data Driven Decision Making</a:t>
              </a:r>
            </a:p>
          </p:txBody>
        </p:sp>
        <p:sp>
          <p:nvSpPr>
            <p:cNvPr id="2063" name="Text Box 15">
              <a:extLst>
                <a:ext uri="{FF2B5EF4-FFF2-40B4-BE49-F238E27FC236}">
                  <a16:creationId xmlns:a16="http://schemas.microsoft.com/office/drawing/2014/main" id="{FF69798A-1829-F640-BCF3-59FA899DF3A7}"/>
                </a:ext>
              </a:extLst>
            </p:cNvPr>
            <p:cNvSpPr txBox="1">
              <a:spLocks noChangeArrowheads="1"/>
            </p:cNvSpPr>
            <p:nvPr/>
          </p:nvSpPr>
          <p:spPr bwMode="auto">
            <a:xfrm>
              <a:off x="2374900" y="1149350"/>
              <a:ext cx="292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dirty="0">
                  <a:solidFill>
                    <a:srgbClr val="003399"/>
                  </a:solidFill>
                  <a:latin typeface="Verdana" panose="020B0604030504040204" pitchFamily="34" charset="0"/>
                </a:rPr>
                <a:t>Relational Trust</a:t>
              </a:r>
            </a:p>
          </p:txBody>
        </p:sp>
        <p:sp>
          <p:nvSpPr>
            <p:cNvPr id="2065" name="Text Box 17">
              <a:extLst>
                <a:ext uri="{FF2B5EF4-FFF2-40B4-BE49-F238E27FC236}">
                  <a16:creationId xmlns:a16="http://schemas.microsoft.com/office/drawing/2014/main" id="{70722767-11AD-C04B-B66B-79582ECF2FE8}"/>
                </a:ext>
              </a:extLst>
            </p:cNvPr>
            <p:cNvSpPr txBox="1">
              <a:spLocks noChangeArrowheads="1"/>
            </p:cNvSpPr>
            <p:nvPr/>
          </p:nvSpPr>
          <p:spPr bwMode="auto">
            <a:xfrm>
              <a:off x="5511800" y="1149351"/>
              <a:ext cx="253492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b="1" dirty="0">
                  <a:solidFill>
                    <a:srgbClr val="003399"/>
                  </a:solidFill>
                  <a:latin typeface="Verdana" panose="020B0604030504040204" pitchFamily="34" charset="0"/>
                </a:rPr>
                <a:t>Distributed Leadership </a:t>
              </a:r>
            </a:p>
          </p:txBody>
        </p:sp>
        <p:sp>
          <p:nvSpPr>
            <p:cNvPr id="2100" name="Line 52">
              <a:extLst>
                <a:ext uri="{FF2B5EF4-FFF2-40B4-BE49-F238E27FC236}">
                  <a16:creationId xmlns:a16="http://schemas.microsoft.com/office/drawing/2014/main" id="{8DC9F419-9CA4-DB4E-A822-1420DBFEF91A}"/>
                </a:ext>
              </a:extLst>
            </p:cNvPr>
            <p:cNvSpPr>
              <a:spLocks noChangeShapeType="1"/>
            </p:cNvSpPr>
            <p:nvPr/>
          </p:nvSpPr>
          <p:spPr bwMode="auto">
            <a:xfrm>
              <a:off x="1943101" y="3759200"/>
              <a:ext cx="6399213" cy="0"/>
            </a:xfrm>
            <a:prstGeom prst="line">
              <a:avLst/>
            </a:prstGeom>
            <a:noFill/>
            <a:ln w="1905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1" name="Line 53">
              <a:extLst>
                <a:ext uri="{FF2B5EF4-FFF2-40B4-BE49-F238E27FC236}">
                  <a16:creationId xmlns:a16="http://schemas.microsoft.com/office/drawing/2014/main" id="{ADD6B3C6-3946-8441-824B-6E83CDD0A6D8}"/>
                </a:ext>
              </a:extLst>
            </p:cNvPr>
            <p:cNvSpPr>
              <a:spLocks noChangeShapeType="1"/>
            </p:cNvSpPr>
            <p:nvPr/>
          </p:nvSpPr>
          <p:spPr bwMode="auto">
            <a:xfrm>
              <a:off x="6334125" y="2932113"/>
              <a:ext cx="914400" cy="0"/>
            </a:xfrm>
            <a:prstGeom prst="line">
              <a:avLst/>
            </a:prstGeom>
            <a:noFill/>
            <a:ln w="635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2" name="Line 54">
              <a:extLst>
                <a:ext uri="{FF2B5EF4-FFF2-40B4-BE49-F238E27FC236}">
                  <a16:creationId xmlns:a16="http://schemas.microsoft.com/office/drawing/2014/main" id="{06CB985F-765B-4F4D-8AA4-ADBB2ED225A3}"/>
                </a:ext>
              </a:extLst>
            </p:cNvPr>
            <p:cNvSpPr>
              <a:spLocks noChangeShapeType="1"/>
            </p:cNvSpPr>
            <p:nvPr/>
          </p:nvSpPr>
          <p:spPr bwMode="auto">
            <a:xfrm>
              <a:off x="5999163" y="2387600"/>
              <a:ext cx="914400" cy="0"/>
            </a:xfrm>
            <a:prstGeom prst="line">
              <a:avLst/>
            </a:prstGeom>
            <a:noFill/>
            <a:ln w="635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3" name="Line 55">
              <a:extLst>
                <a:ext uri="{FF2B5EF4-FFF2-40B4-BE49-F238E27FC236}">
                  <a16:creationId xmlns:a16="http://schemas.microsoft.com/office/drawing/2014/main" id="{2EF48364-DC11-8941-A823-C15B5638DF1C}"/>
                </a:ext>
              </a:extLst>
            </p:cNvPr>
            <p:cNvSpPr>
              <a:spLocks noChangeShapeType="1"/>
            </p:cNvSpPr>
            <p:nvPr/>
          </p:nvSpPr>
          <p:spPr bwMode="auto">
            <a:xfrm>
              <a:off x="4040188" y="3175000"/>
              <a:ext cx="914400" cy="0"/>
            </a:xfrm>
            <a:prstGeom prst="line">
              <a:avLst/>
            </a:prstGeom>
            <a:noFill/>
            <a:ln w="635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4" name="Line 56">
              <a:extLst>
                <a:ext uri="{FF2B5EF4-FFF2-40B4-BE49-F238E27FC236}">
                  <a16:creationId xmlns:a16="http://schemas.microsoft.com/office/drawing/2014/main" id="{8AFA592C-5754-BF4B-BF94-B815F644A662}"/>
                </a:ext>
              </a:extLst>
            </p:cNvPr>
            <p:cNvSpPr>
              <a:spLocks noChangeShapeType="1"/>
            </p:cNvSpPr>
            <p:nvPr/>
          </p:nvSpPr>
          <p:spPr bwMode="auto">
            <a:xfrm>
              <a:off x="3722688" y="2676525"/>
              <a:ext cx="914400" cy="0"/>
            </a:xfrm>
            <a:prstGeom prst="line">
              <a:avLst/>
            </a:prstGeom>
            <a:noFill/>
            <a:ln w="635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5" name="Line 57">
              <a:extLst>
                <a:ext uri="{FF2B5EF4-FFF2-40B4-BE49-F238E27FC236}">
                  <a16:creationId xmlns:a16="http://schemas.microsoft.com/office/drawing/2014/main" id="{C054D229-9CB0-CA44-9F35-DB708586E544}"/>
                </a:ext>
              </a:extLst>
            </p:cNvPr>
            <p:cNvSpPr>
              <a:spLocks noChangeShapeType="1"/>
            </p:cNvSpPr>
            <p:nvPr/>
          </p:nvSpPr>
          <p:spPr bwMode="auto">
            <a:xfrm>
              <a:off x="3417888" y="2176463"/>
              <a:ext cx="914400" cy="0"/>
            </a:xfrm>
            <a:prstGeom prst="line">
              <a:avLst/>
            </a:prstGeom>
            <a:noFill/>
            <a:ln w="635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6" name="Line 58">
              <a:extLst>
                <a:ext uri="{FF2B5EF4-FFF2-40B4-BE49-F238E27FC236}">
                  <a16:creationId xmlns:a16="http://schemas.microsoft.com/office/drawing/2014/main" id="{A1DA980B-BCF5-BC4D-8671-EDE379B6AF2E}"/>
                </a:ext>
              </a:extLst>
            </p:cNvPr>
            <p:cNvSpPr>
              <a:spLocks noChangeShapeType="1"/>
            </p:cNvSpPr>
            <p:nvPr/>
          </p:nvSpPr>
          <p:spPr bwMode="auto">
            <a:xfrm>
              <a:off x="4357688" y="4518025"/>
              <a:ext cx="1828800" cy="0"/>
            </a:xfrm>
            <a:prstGeom prst="line">
              <a:avLst/>
            </a:prstGeom>
            <a:noFill/>
            <a:ln w="635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7" name="Line 59">
              <a:extLst>
                <a:ext uri="{FF2B5EF4-FFF2-40B4-BE49-F238E27FC236}">
                  <a16:creationId xmlns:a16="http://schemas.microsoft.com/office/drawing/2014/main" id="{28E2FF2A-0502-534D-9051-C73089C342C0}"/>
                </a:ext>
              </a:extLst>
            </p:cNvPr>
            <p:cNvSpPr>
              <a:spLocks noChangeShapeType="1"/>
            </p:cNvSpPr>
            <p:nvPr/>
          </p:nvSpPr>
          <p:spPr bwMode="auto">
            <a:xfrm>
              <a:off x="4052888" y="5064125"/>
              <a:ext cx="1828800" cy="0"/>
            </a:xfrm>
            <a:prstGeom prst="line">
              <a:avLst/>
            </a:prstGeom>
            <a:noFill/>
            <a:ln w="635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8" name="Line 60">
              <a:extLst>
                <a:ext uri="{FF2B5EF4-FFF2-40B4-BE49-F238E27FC236}">
                  <a16:creationId xmlns:a16="http://schemas.microsoft.com/office/drawing/2014/main" id="{E320C925-141C-8948-8DA0-E38016CE6D53}"/>
                </a:ext>
              </a:extLst>
            </p:cNvPr>
            <p:cNvSpPr>
              <a:spLocks noChangeShapeType="1"/>
            </p:cNvSpPr>
            <p:nvPr/>
          </p:nvSpPr>
          <p:spPr bwMode="auto">
            <a:xfrm>
              <a:off x="3709988" y="5597525"/>
              <a:ext cx="1828800" cy="0"/>
            </a:xfrm>
            <a:prstGeom prst="line">
              <a:avLst/>
            </a:prstGeom>
            <a:noFill/>
            <a:ln w="635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9" name="Line 61">
              <a:extLst>
                <a:ext uri="{FF2B5EF4-FFF2-40B4-BE49-F238E27FC236}">
                  <a16:creationId xmlns:a16="http://schemas.microsoft.com/office/drawing/2014/main" id="{FB467C50-955D-E644-BECF-DDAF26793565}"/>
                </a:ext>
              </a:extLst>
            </p:cNvPr>
            <p:cNvSpPr>
              <a:spLocks noChangeShapeType="1"/>
            </p:cNvSpPr>
            <p:nvPr/>
          </p:nvSpPr>
          <p:spPr bwMode="auto">
            <a:xfrm>
              <a:off x="6530976" y="1487488"/>
              <a:ext cx="1260475" cy="2184400"/>
            </a:xfrm>
            <a:prstGeom prst="line">
              <a:avLst/>
            </a:prstGeom>
            <a:noFill/>
            <a:ln w="635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0" name="Line 62">
              <a:extLst>
                <a:ext uri="{FF2B5EF4-FFF2-40B4-BE49-F238E27FC236}">
                  <a16:creationId xmlns:a16="http://schemas.microsoft.com/office/drawing/2014/main" id="{C3BF027D-164C-8F4B-9495-DB6441E258AB}"/>
                </a:ext>
              </a:extLst>
            </p:cNvPr>
            <p:cNvSpPr>
              <a:spLocks noChangeShapeType="1"/>
            </p:cNvSpPr>
            <p:nvPr/>
          </p:nvSpPr>
          <p:spPr bwMode="auto">
            <a:xfrm>
              <a:off x="4106864" y="1487488"/>
              <a:ext cx="1260475" cy="2184400"/>
            </a:xfrm>
            <a:prstGeom prst="line">
              <a:avLst/>
            </a:prstGeom>
            <a:noFill/>
            <a:ln w="635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1" name="Line 63">
              <a:extLst>
                <a:ext uri="{FF2B5EF4-FFF2-40B4-BE49-F238E27FC236}">
                  <a16:creationId xmlns:a16="http://schemas.microsoft.com/office/drawing/2014/main" id="{05762928-61EF-144F-9C09-D3D38E0F1D34}"/>
                </a:ext>
              </a:extLst>
            </p:cNvPr>
            <p:cNvSpPr>
              <a:spLocks noChangeShapeType="1"/>
            </p:cNvSpPr>
            <p:nvPr/>
          </p:nvSpPr>
          <p:spPr bwMode="auto">
            <a:xfrm rot="10800000" flipH="1">
              <a:off x="5410201" y="3873500"/>
              <a:ext cx="1260475" cy="2184400"/>
            </a:xfrm>
            <a:prstGeom prst="line">
              <a:avLst/>
            </a:prstGeom>
            <a:noFill/>
            <a:ln w="635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79210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C04BE-15D8-A441-B2A1-F4D4AA2359A2}"/>
              </a:ext>
            </a:extLst>
          </p:cNvPr>
          <p:cNvSpPr>
            <a:spLocks noGrp="1"/>
          </p:cNvSpPr>
          <p:nvPr>
            <p:ph type="title"/>
          </p:nvPr>
        </p:nvSpPr>
        <p:spPr/>
        <p:txBody>
          <a:bodyPr/>
          <a:lstStyle/>
          <a:p>
            <a:r>
              <a:rPr lang="en-US" dirty="0"/>
              <a:t>How Might We Provide for Collaboration to Happen Effectively?</a:t>
            </a:r>
          </a:p>
        </p:txBody>
      </p:sp>
      <p:sp>
        <p:nvSpPr>
          <p:cNvPr id="3" name="Content Placeholder 2">
            <a:extLst>
              <a:ext uri="{FF2B5EF4-FFF2-40B4-BE49-F238E27FC236}">
                <a16:creationId xmlns:a16="http://schemas.microsoft.com/office/drawing/2014/main" id="{8AEC74CF-9CA1-4E40-8C3C-ADB334B8DDE1}"/>
              </a:ext>
            </a:extLst>
          </p:cNvPr>
          <p:cNvSpPr>
            <a:spLocks noGrp="1"/>
          </p:cNvSpPr>
          <p:nvPr>
            <p:ph idx="1"/>
          </p:nvPr>
        </p:nvSpPr>
        <p:spPr>
          <a:xfrm>
            <a:off x="2015231" y="1825625"/>
            <a:ext cx="9907479" cy="4876927"/>
          </a:xfrm>
        </p:spPr>
        <p:txBody>
          <a:bodyPr>
            <a:normAutofit fontScale="92500"/>
          </a:bodyPr>
          <a:lstStyle/>
          <a:p>
            <a:pPr eaLnBrk="0" fontAlgn="base" hangingPunct="0">
              <a:lnSpc>
                <a:spcPct val="100000"/>
              </a:lnSpc>
              <a:spcBef>
                <a:spcPct val="0"/>
              </a:spcBef>
              <a:spcAft>
                <a:spcPts val="1200"/>
              </a:spcAft>
            </a:pPr>
            <a:r>
              <a:rPr lang="en-US" altLang="en-US" dirty="0">
                <a:cs typeface="Calibri" panose="020F0502020204030204" pitchFamily="34" charset="0"/>
              </a:rPr>
              <a:t>Common planning for adults sharing students </a:t>
            </a:r>
            <a:endParaRPr lang="en-US" altLang="en-US" dirty="0"/>
          </a:p>
          <a:p>
            <a:pPr eaLnBrk="0" fontAlgn="base" hangingPunct="0">
              <a:lnSpc>
                <a:spcPct val="100000"/>
              </a:lnSpc>
              <a:spcBef>
                <a:spcPct val="0"/>
              </a:spcBef>
              <a:spcAft>
                <a:spcPts val="1200"/>
              </a:spcAft>
            </a:pPr>
            <a:r>
              <a:rPr lang="en-US" altLang="en-US" dirty="0">
                <a:cs typeface="Calibri" panose="020F0502020204030204" pitchFamily="34" charset="0"/>
              </a:rPr>
              <a:t>Parallel scheduling </a:t>
            </a:r>
          </a:p>
          <a:p>
            <a:pPr eaLnBrk="0" fontAlgn="base" hangingPunct="0">
              <a:lnSpc>
                <a:spcPct val="100000"/>
              </a:lnSpc>
              <a:spcBef>
                <a:spcPct val="0"/>
              </a:spcBef>
              <a:spcAft>
                <a:spcPts val="1200"/>
              </a:spcAft>
            </a:pPr>
            <a:r>
              <a:rPr lang="en-US" altLang="en-US" dirty="0"/>
              <a:t>Building cohorts of subs – roving coverage</a:t>
            </a:r>
          </a:p>
          <a:p>
            <a:pPr eaLnBrk="0" fontAlgn="base" hangingPunct="0">
              <a:lnSpc>
                <a:spcPct val="100000"/>
              </a:lnSpc>
              <a:spcBef>
                <a:spcPct val="0"/>
              </a:spcBef>
              <a:spcAft>
                <a:spcPts val="1200"/>
              </a:spcAft>
            </a:pPr>
            <a:r>
              <a:rPr lang="en-US" altLang="en-US" dirty="0">
                <a:cs typeface="Calibri" panose="020F0502020204030204" pitchFamily="34" charset="0"/>
              </a:rPr>
              <a:t>Adjusted start and end times </a:t>
            </a:r>
            <a:endParaRPr lang="en-US" altLang="en-US" dirty="0"/>
          </a:p>
          <a:p>
            <a:pPr eaLnBrk="0" fontAlgn="base" hangingPunct="0">
              <a:lnSpc>
                <a:spcPct val="100000"/>
              </a:lnSpc>
              <a:spcBef>
                <a:spcPct val="0"/>
              </a:spcBef>
              <a:spcAft>
                <a:spcPts val="1200"/>
              </a:spcAft>
            </a:pPr>
            <a:r>
              <a:rPr lang="en-US" altLang="en-US" dirty="0">
                <a:cs typeface="Calibri" panose="020F0502020204030204" pitchFamily="34" charset="0"/>
              </a:rPr>
              <a:t>Shared classes by grade level or course content </a:t>
            </a:r>
            <a:endParaRPr lang="en-US" altLang="en-US" dirty="0"/>
          </a:p>
          <a:p>
            <a:pPr eaLnBrk="0" fontAlgn="base" hangingPunct="0">
              <a:lnSpc>
                <a:spcPct val="100000"/>
              </a:lnSpc>
              <a:spcBef>
                <a:spcPct val="0"/>
              </a:spcBef>
              <a:spcAft>
                <a:spcPts val="1200"/>
              </a:spcAft>
            </a:pPr>
            <a:r>
              <a:rPr lang="en-US" altLang="en-US" dirty="0">
                <a:cs typeface="Calibri" panose="020F0502020204030204" pitchFamily="34" charset="0"/>
              </a:rPr>
              <a:t>Banked time to create space for early dismissals or teacher work days </a:t>
            </a:r>
            <a:endParaRPr lang="en-US" altLang="en-US" dirty="0"/>
          </a:p>
          <a:p>
            <a:pPr eaLnBrk="0" fontAlgn="base" hangingPunct="0">
              <a:lnSpc>
                <a:spcPct val="100000"/>
              </a:lnSpc>
              <a:spcBef>
                <a:spcPct val="0"/>
              </a:spcBef>
              <a:spcAft>
                <a:spcPts val="1200"/>
              </a:spcAft>
            </a:pPr>
            <a:r>
              <a:rPr lang="en-US" altLang="en-US" dirty="0">
                <a:cs typeface="Calibri" panose="020F0502020204030204" pitchFamily="34" charset="0"/>
              </a:rPr>
              <a:t>Extended time for collaboration in in-service and faculty meeting schedules.</a:t>
            </a:r>
          </a:p>
          <a:p>
            <a:pPr eaLnBrk="0" fontAlgn="base" hangingPunct="0">
              <a:lnSpc>
                <a:spcPct val="100000"/>
              </a:lnSpc>
              <a:spcBef>
                <a:spcPct val="0"/>
              </a:spcBef>
              <a:spcAft>
                <a:spcPct val="0"/>
              </a:spcAft>
            </a:pPr>
            <a:r>
              <a:rPr lang="en-US" altLang="en-US" dirty="0">
                <a:cs typeface="Calibri" panose="020F0502020204030204" pitchFamily="34" charset="0"/>
              </a:rPr>
              <a:t>Intensives</a:t>
            </a:r>
            <a:endParaRPr lang="en-US" altLang="en-US" dirty="0"/>
          </a:p>
          <a:p>
            <a:pPr marL="0" indent="0">
              <a:buNone/>
            </a:pPr>
            <a:endParaRPr lang="en-US" dirty="0"/>
          </a:p>
        </p:txBody>
      </p:sp>
      <p:pic>
        <p:nvPicPr>
          <p:cNvPr id="1026" name="Picture 2" descr="page3image3840052080">
            <a:extLst>
              <a:ext uri="{FF2B5EF4-FFF2-40B4-BE49-F238E27FC236}">
                <a16:creationId xmlns:a16="http://schemas.microsoft.com/office/drawing/2014/main" id="{693A3284-AA9B-2E4D-82FF-EA0BF55C7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01650"/>
            <a:ext cx="2273300" cy="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3image3840052416">
            <a:extLst>
              <a:ext uri="{FF2B5EF4-FFF2-40B4-BE49-F238E27FC236}">
                <a16:creationId xmlns:a16="http://schemas.microsoft.com/office/drawing/2014/main" id="{F8F5F3B2-8341-024A-9F8A-A24A9DC595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 y="-501650"/>
            <a:ext cx="2997200" cy="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3image3840052688">
            <a:extLst>
              <a:ext uri="{FF2B5EF4-FFF2-40B4-BE49-F238E27FC236}">
                <a16:creationId xmlns:a16="http://schemas.microsoft.com/office/drawing/2014/main" id="{8F4A8E01-A1E2-2944-B370-21A48DDE6E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5" y="-501650"/>
            <a:ext cx="5448300" cy="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3image3840052960">
            <a:extLst>
              <a:ext uri="{FF2B5EF4-FFF2-40B4-BE49-F238E27FC236}">
                <a16:creationId xmlns:a16="http://schemas.microsoft.com/office/drawing/2014/main" id="{811BB091-D51F-BC42-B504-FAF07EC92A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75" y="-501650"/>
            <a:ext cx="1206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3image3840053296">
            <a:extLst>
              <a:ext uri="{FF2B5EF4-FFF2-40B4-BE49-F238E27FC236}">
                <a16:creationId xmlns:a16="http://schemas.microsoft.com/office/drawing/2014/main" id="{B6A11B30-5399-3C43-87E9-34F4BB43D2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075" y="-501650"/>
            <a:ext cx="5422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3image3840053568">
            <a:extLst>
              <a:ext uri="{FF2B5EF4-FFF2-40B4-BE49-F238E27FC236}">
                <a16:creationId xmlns:a16="http://schemas.microsoft.com/office/drawing/2014/main" id="{2914CBB3-F2D1-2A40-A89E-122BE07E32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75" y="-501650"/>
            <a:ext cx="558800" cy="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3image3840053840">
            <a:extLst>
              <a:ext uri="{FF2B5EF4-FFF2-40B4-BE49-F238E27FC236}">
                <a16:creationId xmlns:a16="http://schemas.microsoft.com/office/drawing/2014/main" id="{74D7BF1C-F35B-1247-AA43-FEFB7449ED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75" y="-501650"/>
            <a:ext cx="32258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age3image3840054176">
            <a:extLst>
              <a:ext uri="{FF2B5EF4-FFF2-40B4-BE49-F238E27FC236}">
                <a16:creationId xmlns:a16="http://schemas.microsoft.com/office/drawing/2014/main" id="{A5E1DA37-B28B-3245-A939-574F74D652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075" y="-501650"/>
            <a:ext cx="54864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ge3image3840054512">
            <a:extLst>
              <a:ext uri="{FF2B5EF4-FFF2-40B4-BE49-F238E27FC236}">
                <a16:creationId xmlns:a16="http://schemas.microsoft.com/office/drawing/2014/main" id="{F868F002-EDF7-A446-BC01-761350538F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075" y="-501650"/>
            <a:ext cx="3937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57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D31B-A3E3-6B44-960E-C6952E6B8DA9}"/>
              </a:ext>
            </a:extLst>
          </p:cNvPr>
          <p:cNvSpPr>
            <a:spLocks noGrp="1"/>
          </p:cNvSpPr>
          <p:nvPr>
            <p:ph type="title"/>
          </p:nvPr>
        </p:nvSpPr>
        <p:spPr/>
        <p:txBody>
          <a:bodyPr/>
          <a:lstStyle/>
          <a:p>
            <a:r>
              <a:rPr lang="en-US" dirty="0"/>
              <a:t> Design Time – Organizing Adults</a:t>
            </a:r>
          </a:p>
        </p:txBody>
      </p:sp>
      <p:sp>
        <p:nvSpPr>
          <p:cNvPr id="3" name="Content Placeholder 2">
            <a:extLst>
              <a:ext uri="{FF2B5EF4-FFF2-40B4-BE49-F238E27FC236}">
                <a16:creationId xmlns:a16="http://schemas.microsoft.com/office/drawing/2014/main" id="{AF0D7680-6D30-0246-85EB-4C7756F394A4}"/>
              </a:ext>
            </a:extLst>
          </p:cNvPr>
          <p:cNvSpPr>
            <a:spLocks noGrp="1"/>
          </p:cNvSpPr>
          <p:nvPr>
            <p:ph idx="1"/>
          </p:nvPr>
        </p:nvSpPr>
        <p:spPr>
          <a:xfrm>
            <a:off x="2015231" y="1825625"/>
            <a:ext cx="9907479" cy="5032375"/>
          </a:xfrm>
        </p:spPr>
        <p:txBody>
          <a:bodyPr>
            <a:normAutofit fontScale="92500" lnSpcReduction="10000"/>
          </a:bodyPr>
          <a:lstStyle/>
          <a:p>
            <a:pPr>
              <a:spcAft>
                <a:spcPts val="1200"/>
              </a:spcAft>
            </a:pPr>
            <a:r>
              <a:rPr lang="en-US" dirty="0"/>
              <a:t>What resonates with your team from the ideas in organizing adults?</a:t>
            </a:r>
          </a:p>
          <a:p>
            <a:pPr>
              <a:spcAft>
                <a:spcPts val="1200"/>
              </a:spcAft>
            </a:pPr>
            <a:r>
              <a:rPr lang="en-US" dirty="0"/>
              <a:t>What might be  key collaborative interactions in your school community?  What are your hopes relating to those interactions?</a:t>
            </a:r>
          </a:p>
          <a:p>
            <a:pPr>
              <a:spcAft>
                <a:spcPts val="1200"/>
              </a:spcAft>
            </a:pPr>
            <a:r>
              <a:rPr lang="en-US" dirty="0"/>
              <a:t>How might the path of support for those collaborative interactions be created? What supports, resources, and structures can be offered? </a:t>
            </a:r>
          </a:p>
          <a:p>
            <a:pPr>
              <a:spcAft>
                <a:spcPts val="1200"/>
              </a:spcAft>
            </a:pPr>
            <a:r>
              <a:rPr lang="en-US" dirty="0"/>
              <a:t>When thinking about interdependence as a school, what are two or three areas, practices, rituals that come to mind as islands of strength?</a:t>
            </a:r>
          </a:p>
          <a:p>
            <a:pPr marL="0" indent="0">
              <a:spcAft>
                <a:spcPts val="1200"/>
              </a:spcAft>
              <a:buNone/>
            </a:pPr>
            <a:r>
              <a:rPr lang="en-US" dirty="0"/>
              <a:t>	When asking students what would they name as an island of 	strength?   Community members?</a:t>
            </a:r>
          </a:p>
          <a:p>
            <a:pPr marL="0" indent="0">
              <a:spcAft>
                <a:spcPts val="1200"/>
              </a:spcAft>
              <a:buNone/>
            </a:pPr>
            <a:r>
              <a:rPr lang="en-US" dirty="0"/>
              <a:t>	</a:t>
            </a:r>
          </a:p>
          <a:p>
            <a:pPr marL="0" indent="0">
              <a:buNone/>
            </a:pPr>
            <a:endParaRPr lang="en-US" dirty="0"/>
          </a:p>
        </p:txBody>
      </p:sp>
    </p:spTree>
    <p:extLst>
      <p:ext uri="{BB962C8B-B14F-4D97-AF65-F5344CB8AC3E}">
        <p14:creationId xmlns:p14="http://schemas.microsoft.com/office/powerpoint/2010/main" val="319459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E032C5-22D8-EA46-9E7C-B82CA44085B5}"/>
              </a:ext>
            </a:extLst>
          </p:cNvPr>
          <p:cNvSpPr>
            <a:spLocks noGrp="1"/>
          </p:cNvSpPr>
          <p:nvPr>
            <p:ph type="title"/>
          </p:nvPr>
        </p:nvSpPr>
        <p:spPr/>
        <p:txBody>
          <a:bodyPr/>
          <a:lstStyle/>
          <a:p>
            <a:r>
              <a:rPr lang="en-US" dirty="0"/>
              <a:t>Working Norms</a:t>
            </a:r>
          </a:p>
        </p:txBody>
      </p:sp>
      <p:sp>
        <p:nvSpPr>
          <p:cNvPr id="5" name="Content Placeholder 4">
            <a:extLst>
              <a:ext uri="{FF2B5EF4-FFF2-40B4-BE49-F238E27FC236}">
                <a16:creationId xmlns:a16="http://schemas.microsoft.com/office/drawing/2014/main" id="{97C8F2D3-8F47-F745-A889-BF0274A9748C}"/>
              </a:ext>
            </a:extLst>
          </p:cNvPr>
          <p:cNvSpPr>
            <a:spLocks noGrp="1"/>
          </p:cNvSpPr>
          <p:nvPr>
            <p:ph idx="1"/>
          </p:nvPr>
        </p:nvSpPr>
        <p:spPr>
          <a:xfrm>
            <a:off x="2015231" y="1825625"/>
            <a:ext cx="9907479" cy="4940935"/>
          </a:xfrm>
        </p:spPr>
        <p:txBody>
          <a:bodyPr>
            <a:normAutofit fontScale="92500" lnSpcReduction="10000"/>
          </a:bodyPr>
          <a:lstStyle/>
          <a:p>
            <a:pPr marL="347663" indent="-250825">
              <a:spcBef>
                <a:spcPts val="726"/>
              </a:spcBef>
              <a:spcAft>
                <a:spcPts val="1200"/>
              </a:spcAft>
              <a:defRPr/>
            </a:pPr>
            <a:r>
              <a:rPr lang="en-US" dirty="0"/>
              <a:t>Fully participate</a:t>
            </a:r>
          </a:p>
          <a:p>
            <a:pPr marL="347663" indent="-250825">
              <a:spcBef>
                <a:spcPts val="726"/>
              </a:spcBef>
              <a:spcAft>
                <a:spcPts val="1200"/>
              </a:spcAft>
              <a:defRPr/>
            </a:pPr>
            <a:r>
              <a:rPr lang="en-US" dirty="0"/>
              <a:t>Listen with respect to maximize learning from each other- one voice at a time to ensure all are heard</a:t>
            </a:r>
          </a:p>
          <a:p>
            <a:pPr marL="347663" indent="-250825">
              <a:spcBef>
                <a:spcPts val="726"/>
              </a:spcBef>
              <a:spcAft>
                <a:spcPts val="1200"/>
              </a:spcAft>
              <a:defRPr/>
            </a:pPr>
            <a:r>
              <a:rPr lang="en-US" dirty="0"/>
              <a:t>Return attention to large group when you hear the chime</a:t>
            </a:r>
          </a:p>
          <a:p>
            <a:pPr marL="347663" indent="-250825">
              <a:spcBef>
                <a:spcPts val="726"/>
              </a:spcBef>
              <a:spcAft>
                <a:spcPts val="1200"/>
              </a:spcAft>
              <a:defRPr/>
            </a:pPr>
            <a:r>
              <a:rPr lang="en-US" dirty="0"/>
              <a:t>To minimize distractions leave cell phone/ iPad/ laptop sound on silent and step out for essential communications</a:t>
            </a:r>
          </a:p>
          <a:p>
            <a:pPr marL="347663" indent="-250825">
              <a:spcBef>
                <a:spcPts val="726"/>
              </a:spcBef>
              <a:spcAft>
                <a:spcPts val="1200"/>
              </a:spcAft>
              <a:defRPr/>
            </a:pPr>
            <a:r>
              <a:rPr lang="en-US" dirty="0"/>
              <a:t>Recognize / share the wealth of experience, expertise and understanding among the group</a:t>
            </a:r>
          </a:p>
          <a:p>
            <a:pPr marL="347663" indent="-250825">
              <a:spcBef>
                <a:spcPts val="726"/>
              </a:spcBef>
              <a:spcAft>
                <a:spcPts val="1200"/>
              </a:spcAft>
              <a:defRPr/>
            </a:pPr>
            <a:r>
              <a:rPr lang="en-US" dirty="0"/>
              <a:t>Honor time </a:t>
            </a:r>
          </a:p>
          <a:p>
            <a:pPr marL="347663" indent="-250825">
              <a:spcBef>
                <a:spcPts val="726"/>
              </a:spcBef>
              <a:spcAft>
                <a:spcPts val="1200"/>
              </a:spcAft>
              <a:defRPr/>
            </a:pPr>
            <a:r>
              <a:rPr lang="en-US" dirty="0"/>
              <a:t>Have fun</a:t>
            </a:r>
          </a:p>
          <a:p>
            <a:pPr marL="0" indent="0">
              <a:buNone/>
            </a:pPr>
            <a:endParaRPr lang="en-US" dirty="0"/>
          </a:p>
        </p:txBody>
      </p:sp>
    </p:spTree>
    <p:extLst>
      <p:ext uri="{BB962C8B-B14F-4D97-AF65-F5344CB8AC3E}">
        <p14:creationId xmlns:p14="http://schemas.microsoft.com/office/powerpoint/2010/main" val="407850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2E71-AC51-1A4C-9599-75517851C6D1}"/>
              </a:ext>
            </a:extLst>
          </p:cNvPr>
          <p:cNvSpPr>
            <a:spLocks noGrp="1"/>
          </p:cNvSpPr>
          <p:nvPr>
            <p:ph type="title"/>
          </p:nvPr>
        </p:nvSpPr>
        <p:spPr/>
        <p:txBody>
          <a:bodyPr>
            <a:noAutofit/>
          </a:bodyPr>
          <a:lstStyle/>
          <a:p>
            <a:r>
              <a:rPr lang="en-US" sz="4000" dirty="0"/>
              <a:t>What mindsets might these individuals hold that might be limiting them from their intended outcomes?</a:t>
            </a:r>
          </a:p>
        </p:txBody>
      </p:sp>
      <p:sp>
        <p:nvSpPr>
          <p:cNvPr id="5" name="Content Placeholder 4">
            <a:extLst>
              <a:ext uri="{FF2B5EF4-FFF2-40B4-BE49-F238E27FC236}">
                <a16:creationId xmlns:a16="http://schemas.microsoft.com/office/drawing/2014/main" id="{3F98787A-94C3-D649-8830-DFD030AAE85A}"/>
              </a:ext>
            </a:extLst>
          </p:cNvPr>
          <p:cNvSpPr>
            <a:spLocks noGrp="1"/>
          </p:cNvSpPr>
          <p:nvPr>
            <p:ph idx="1"/>
          </p:nvPr>
        </p:nvSpPr>
        <p:spPr/>
        <p:txBody>
          <a:bodyPr/>
          <a:lstStyle/>
          <a:p>
            <a:r>
              <a:rPr lang="en-US"/>
              <a:t>Video removed</a:t>
            </a:r>
          </a:p>
        </p:txBody>
      </p:sp>
    </p:spTree>
    <p:extLst>
      <p:ext uri="{BB962C8B-B14F-4D97-AF65-F5344CB8AC3E}">
        <p14:creationId xmlns:p14="http://schemas.microsoft.com/office/powerpoint/2010/main" val="14862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7736058" y="1317435"/>
            <a:ext cx="3657600" cy="2187494"/>
          </a:xfrm>
          <a:prstGeom prst="wedgeRect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4000" dirty="0">
                <a:solidFill>
                  <a:prstClr val="black"/>
                </a:solidFill>
              </a:rPr>
              <a:t>It’s Collaborative</a:t>
            </a:r>
          </a:p>
        </p:txBody>
      </p:sp>
      <p:sp>
        <p:nvSpPr>
          <p:cNvPr id="3" name="Rounded Rectangular Callout 2"/>
          <p:cNvSpPr/>
          <p:nvPr/>
        </p:nvSpPr>
        <p:spPr>
          <a:xfrm>
            <a:off x="7326923" y="4217515"/>
            <a:ext cx="3581400" cy="1676400"/>
          </a:xfrm>
          <a:prstGeom prst="wedgeRoundRectCallou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4000" dirty="0">
                <a:solidFill>
                  <a:prstClr val="white"/>
                </a:solidFill>
              </a:rPr>
              <a:t>It’s</a:t>
            </a:r>
          </a:p>
          <a:p>
            <a:pPr algn="ctr"/>
            <a:r>
              <a:rPr lang="en-US" sz="4000" dirty="0">
                <a:solidFill>
                  <a:prstClr val="white"/>
                </a:solidFill>
              </a:rPr>
              <a:t>Experimental</a:t>
            </a:r>
          </a:p>
        </p:txBody>
      </p:sp>
      <p:sp>
        <p:nvSpPr>
          <p:cNvPr id="4" name="Oval Callout 3"/>
          <p:cNvSpPr/>
          <p:nvPr/>
        </p:nvSpPr>
        <p:spPr>
          <a:xfrm>
            <a:off x="1524000" y="3950815"/>
            <a:ext cx="3810000" cy="2209800"/>
          </a:xfrm>
          <a:prstGeom prst="wedgeEllipse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dirty="0">
                <a:solidFill>
                  <a:prstClr val="white"/>
                </a:solidFill>
              </a:rPr>
              <a:t>It’s Optimistic</a:t>
            </a:r>
          </a:p>
        </p:txBody>
      </p:sp>
      <p:sp>
        <p:nvSpPr>
          <p:cNvPr id="5" name="Cloud Callout 4"/>
          <p:cNvSpPr/>
          <p:nvPr/>
        </p:nvSpPr>
        <p:spPr>
          <a:xfrm>
            <a:off x="1524000" y="1461868"/>
            <a:ext cx="4876800" cy="2057400"/>
          </a:xfrm>
          <a:prstGeom prst="cloud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prstClr val="white"/>
                </a:solidFill>
              </a:rPr>
              <a:t>It’s Human Centered</a:t>
            </a:r>
          </a:p>
        </p:txBody>
      </p:sp>
      <p:sp>
        <p:nvSpPr>
          <p:cNvPr id="6" name="TextBox 5"/>
          <p:cNvSpPr txBox="1"/>
          <p:nvPr/>
        </p:nvSpPr>
        <p:spPr>
          <a:xfrm>
            <a:off x="2033485" y="393776"/>
            <a:ext cx="7010400" cy="707886"/>
          </a:xfrm>
          <a:prstGeom prst="rect">
            <a:avLst/>
          </a:prstGeom>
          <a:noFill/>
        </p:spPr>
        <p:txBody>
          <a:bodyPr wrap="square" rtlCol="0">
            <a:spAutoFit/>
          </a:bodyPr>
          <a:lstStyle/>
          <a:p>
            <a:r>
              <a:rPr lang="en-US" sz="4000" b="1" dirty="0">
                <a:solidFill>
                  <a:srgbClr val="5E94CA"/>
                </a:solidFill>
                <a:latin typeface="+mj-lt"/>
                <a:ea typeface="+mj-ea"/>
                <a:cs typeface="+mj-cs"/>
              </a:rPr>
              <a:t>Design Thinking is a Mindset!</a:t>
            </a:r>
          </a:p>
        </p:txBody>
      </p:sp>
    </p:spTree>
    <p:extLst>
      <p:ext uri="{BB962C8B-B14F-4D97-AF65-F5344CB8AC3E}">
        <p14:creationId xmlns:p14="http://schemas.microsoft.com/office/powerpoint/2010/main" val="25785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Organizing Adults</a:t>
            </a:r>
          </a:p>
        </p:txBody>
      </p:sp>
      <p:pic>
        <p:nvPicPr>
          <p:cNvPr id="3" name="Picture 2">
            <a:extLst>
              <a:ext uri="{FF2B5EF4-FFF2-40B4-BE49-F238E27FC236}">
                <a16:creationId xmlns:a16="http://schemas.microsoft.com/office/drawing/2014/main" id="{FEDA90DD-C0D8-9143-99AF-F0F023755E12}"/>
              </a:ext>
            </a:extLst>
          </p:cNvPr>
          <p:cNvPicPr>
            <a:picLocks noChangeAspect="1"/>
          </p:cNvPicPr>
          <p:nvPr/>
        </p:nvPicPr>
        <p:blipFill>
          <a:blip r:embed="rId3"/>
          <a:stretch>
            <a:fillRect/>
          </a:stretch>
        </p:blipFill>
        <p:spPr>
          <a:xfrm>
            <a:off x="1988597" y="225786"/>
            <a:ext cx="9068540" cy="6048645"/>
          </a:xfrm>
          <a:prstGeom prst="rect">
            <a:avLst/>
          </a:prstGeom>
        </p:spPr>
      </p:pic>
    </p:spTree>
    <p:extLst>
      <p:ext uri="{BB962C8B-B14F-4D97-AF65-F5344CB8AC3E}">
        <p14:creationId xmlns:p14="http://schemas.microsoft.com/office/powerpoint/2010/main" val="51520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1" name="Rectangle 33">
            <a:extLst>
              <a:ext uri="{FF2B5EF4-FFF2-40B4-BE49-F238E27FC236}">
                <a16:creationId xmlns:a16="http://schemas.microsoft.com/office/drawing/2014/main" id="{234200E1-F2D4-854E-84AF-1DD9CF563756}"/>
              </a:ext>
            </a:extLst>
          </p:cNvPr>
          <p:cNvSpPr>
            <a:spLocks noChangeArrowheads="1"/>
          </p:cNvSpPr>
          <p:nvPr/>
        </p:nvSpPr>
        <p:spPr bwMode="auto">
          <a:xfrm>
            <a:off x="1842868" y="4743241"/>
            <a:ext cx="9326881" cy="1459992"/>
          </a:xfrm>
          <a:prstGeom prst="rect">
            <a:avLst/>
          </a:prstGeom>
          <a:solidFill>
            <a:srgbClr val="CBE5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350" b="1">
              <a:latin typeface="Tahoma" panose="020B0604030504040204" pitchFamily="34" charset="0"/>
            </a:endParaRPr>
          </a:p>
        </p:txBody>
      </p:sp>
      <p:sp>
        <p:nvSpPr>
          <p:cNvPr id="2062" name="Rectangle 14">
            <a:extLst>
              <a:ext uri="{FF2B5EF4-FFF2-40B4-BE49-F238E27FC236}">
                <a16:creationId xmlns:a16="http://schemas.microsoft.com/office/drawing/2014/main" id="{2AAEE40F-5373-BF4B-A66E-97485242938F}"/>
              </a:ext>
            </a:extLst>
          </p:cNvPr>
          <p:cNvSpPr>
            <a:spLocks noChangeArrowheads="1"/>
          </p:cNvSpPr>
          <p:nvPr/>
        </p:nvSpPr>
        <p:spPr bwMode="auto">
          <a:xfrm>
            <a:off x="6902957" y="1171949"/>
            <a:ext cx="4265736" cy="2840099"/>
          </a:xfrm>
          <a:prstGeom prst="rect">
            <a:avLst/>
          </a:prstGeom>
          <a:solidFill>
            <a:srgbClr val="CBE5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350" b="1">
              <a:latin typeface="Tahoma" panose="020B0604030504040204" pitchFamily="34" charset="0"/>
            </a:endParaRPr>
          </a:p>
        </p:txBody>
      </p:sp>
      <p:sp>
        <p:nvSpPr>
          <p:cNvPr id="2057" name="Rectangle 9">
            <a:extLst>
              <a:ext uri="{FF2B5EF4-FFF2-40B4-BE49-F238E27FC236}">
                <a16:creationId xmlns:a16="http://schemas.microsoft.com/office/drawing/2014/main" id="{50AA2B54-84CA-EB44-A37B-E6F606B4CC83}"/>
              </a:ext>
            </a:extLst>
          </p:cNvPr>
          <p:cNvSpPr>
            <a:spLocks noChangeArrowheads="1"/>
          </p:cNvSpPr>
          <p:nvPr/>
        </p:nvSpPr>
        <p:spPr bwMode="auto">
          <a:xfrm>
            <a:off x="1842868" y="1129743"/>
            <a:ext cx="4337489" cy="2882305"/>
          </a:xfrm>
          <a:prstGeom prst="rect">
            <a:avLst/>
          </a:prstGeom>
          <a:solidFill>
            <a:srgbClr val="CBE5FF"/>
          </a:solidFill>
          <a:ln w="12700">
            <a:solidFill>
              <a:srgbClr val="ED7D3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350" b="1">
              <a:latin typeface="Tahoma" panose="020B0604030504040204" pitchFamily="34" charset="0"/>
            </a:endParaRPr>
          </a:p>
        </p:txBody>
      </p:sp>
      <p:sp>
        <p:nvSpPr>
          <p:cNvPr id="2054" name="Text Box 6">
            <a:extLst>
              <a:ext uri="{FF2B5EF4-FFF2-40B4-BE49-F238E27FC236}">
                <a16:creationId xmlns:a16="http://schemas.microsoft.com/office/drawing/2014/main" id="{4824A032-0926-0B44-B585-224471356775}"/>
              </a:ext>
            </a:extLst>
          </p:cNvPr>
          <p:cNvSpPr txBox="1">
            <a:spLocks noChangeArrowheads="1"/>
          </p:cNvSpPr>
          <p:nvPr/>
        </p:nvSpPr>
        <p:spPr bwMode="auto">
          <a:xfrm>
            <a:off x="1842868" y="386644"/>
            <a:ext cx="9326881" cy="461665"/>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accent2">
                      <a:alpha val="50000"/>
                    </a:schemeClr>
                  </a:outerShdw>
                </a:effectLst>
              </a14:hiddenEffects>
            </a:ext>
          </a:extLst>
        </p:spPr>
        <p:txBody>
          <a:bodyPr wrap="square">
            <a:spAutoFit/>
          </a:bodyPr>
          <a:lstStyle/>
          <a:p>
            <a:pPr algn="ctr">
              <a:spcBef>
                <a:spcPct val="50000"/>
              </a:spcBef>
            </a:pPr>
            <a:r>
              <a:rPr lang="en-US" altLang="en-US" sz="2400" b="1" dirty="0">
                <a:latin typeface="Tahoma" panose="020B0604030504040204" pitchFamily="34" charset="0"/>
              </a:rPr>
              <a:t>Organizing Adults</a:t>
            </a:r>
          </a:p>
        </p:txBody>
      </p:sp>
      <p:sp>
        <p:nvSpPr>
          <p:cNvPr id="2056" name="Text Box 8">
            <a:extLst>
              <a:ext uri="{FF2B5EF4-FFF2-40B4-BE49-F238E27FC236}">
                <a16:creationId xmlns:a16="http://schemas.microsoft.com/office/drawing/2014/main" id="{B4AC505B-C215-9445-939C-E8A829905D50}"/>
              </a:ext>
            </a:extLst>
          </p:cNvPr>
          <p:cNvSpPr txBox="1">
            <a:spLocks noChangeArrowheads="1"/>
          </p:cNvSpPr>
          <p:nvPr/>
        </p:nvSpPr>
        <p:spPr bwMode="auto">
          <a:xfrm>
            <a:off x="2338002" y="1015443"/>
            <a:ext cx="3359961" cy="369332"/>
          </a:xfrm>
          <a:prstGeom prst="rect">
            <a:avLst/>
          </a:prstGeom>
          <a:solidFill>
            <a:srgbClr val="FFFFFF"/>
          </a:solidFill>
          <a:ln w="1905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b="1" dirty="0">
                <a:latin typeface="Tahoma" panose="020B0604030504040204" pitchFamily="34" charset="0"/>
              </a:rPr>
              <a:t>Evidence Based Practices</a:t>
            </a:r>
          </a:p>
        </p:txBody>
      </p:sp>
      <p:sp>
        <p:nvSpPr>
          <p:cNvPr id="2058" name="Text Box 10">
            <a:extLst>
              <a:ext uri="{FF2B5EF4-FFF2-40B4-BE49-F238E27FC236}">
                <a16:creationId xmlns:a16="http://schemas.microsoft.com/office/drawing/2014/main" id="{F5D4C62A-C708-7A4F-A9B0-45E7A9168565}"/>
              </a:ext>
            </a:extLst>
          </p:cNvPr>
          <p:cNvSpPr txBox="1">
            <a:spLocks noChangeArrowheads="1"/>
          </p:cNvSpPr>
          <p:nvPr/>
        </p:nvSpPr>
        <p:spPr bwMode="auto">
          <a:xfrm>
            <a:off x="4152900" y="2047665"/>
            <a:ext cx="1143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1350">
              <a:latin typeface="Tahoma" panose="020B0604030504040204" pitchFamily="34" charset="0"/>
            </a:endParaRPr>
          </a:p>
        </p:txBody>
      </p:sp>
      <p:sp>
        <p:nvSpPr>
          <p:cNvPr id="2059" name="Text Box 11">
            <a:extLst>
              <a:ext uri="{FF2B5EF4-FFF2-40B4-BE49-F238E27FC236}">
                <a16:creationId xmlns:a16="http://schemas.microsoft.com/office/drawing/2014/main" id="{75A2CEF9-DA20-2D4C-B1ED-1DFC01726CEA}"/>
              </a:ext>
            </a:extLst>
          </p:cNvPr>
          <p:cNvSpPr txBox="1">
            <a:spLocks noChangeArrowheads="1"/>
          </p:cNvSpPr>
          <p:nvPr/>
        </p:nvSpPr>
        <p:spPr bwMode="auto">
          <a:xfrm>
            <a:off x="2338002" y="1496912"/>
            <a:ext cx="3359961" cy="307777"/>
          </a:xfrm>
          <a:prstGeom prst="rect">
            <a:avLst/>
          </a:prstGeom>
          <a:solidFill>
            <a:srgbClr val="FFFFFF"/>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b="1" dirty="0">
                <a:latin typeface="Tahoma" panose="020B0604030504040204" pitchFamily="34" charset="0"/>
              </a:rPr>
              <a:t>Teacher Teams</a:t>
            </a:r>
          </a:p>
        </p:txBody>
      </p:sp>
      <p:sp>
        <p:nvSpPr>
          <p:cNvPr id="2060" name="Rectangle 12">
            <a:extLst>
              <a:ext uri="{FF2B5EF4-FFF2-40B4-BE49-F238E27FC236}">
                <a16:creationId xmlns:a16="http://schemas.microsoft.com/office/drawing/2014/main" id="{18CF4B94-C9A5-5941-96BF-E1A4016FC6E9}"/>
              </a:ext>
            </a:extLst>
          </p:cNvPr>
          <p:cNvSpPr>
            <a:spLocks noChangeArrowheads="1"/>
          </p:cNvSpPr>
          <p:nvPr/>
        </p:nvSpPr>
        <p:spPr bwMode="auto">
          <a:xfrm>
            <a:off x="2345123" y="1986995"/>
            <a:ext cx="3322752" cy="330046"/>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400" b="1" dirty="0">
                <a:latin typeface="Tahoma" panose="020B0604030504040204" pitchFamily="34" charset="0"/>
              </a:rPr>
              <a:t>Distributed Leadership</a:t>
            </a:r>
          </a:p>
        </p:txBody>
      </p:sp>
      <p:sp>
        <p:nvSpPr>
          <p:cNvPr id="2061" name="Text Box 13">
            <a:extLst>
              <a:ext uri="{FF2B5EF4-FFF2-40B4-BE49-F238E27FC236}">
                <a16:creationId xmlns:a16="http://schemas.microsoft.com/office/drawing/2014/main" id="{B0328FE2-2A83-DE48-80A6-6E37D49E5965}"/>
              </a:ext>
            </a:extLst>
          </p:cNvPr>
          <p:cNvSpPr txBox="1">
            <a:spLocks noChangeArrowheads="1"/>
          </p:cNvSpPr>
          <p:nvPr/>
        </p:nvSpPr>
        <p:spPr bwMode="auto">
          <a:xfrm>
            <a:off x="2345123" y="2558494"/>
            <a:ext cx="3322749" cy="307777"/>
          </a:xfrm>
          <a:prstGeom prst="rect">
            <a:avLst/>
          </a:prstGeom>
          <a:solidFill>
            <a:srgbClr val="FFFFFF"/>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b="1" dirty="0">
                <a:latin typeface="Tahoma" panose="020B0604030504040204" pitchFamily="34" charset="0"/>
              </a:rPr>
              <a:t>Leadership Development</a:t>
            </a:r>
          </a:p>
        </p:txBody>
      </p:sp>
      <p:sp>
        <p:nvSpPr>
          <p:cNvPr id="2063" name="Text Box 15">
            <a:extLst>
              <a:ext uri="{FF2B5EF4-FFF2-40B4-BE49-F238E27FC236}">
                <a16:creationId xmlns:a16="http://schemas.microsoft.com/office/drawing/2014/main" id="{2EDB7F38-3F17-C04B-8786-258D7E66E586}"/>
              </a:ext>
            </a:extLst>
          </p:cNvPr>
          <p:cNvSpPr txBox="1">
            <a:spLocks noChangeArrowheads="1"/>
          </p:cNvSpPr>
          <p:nvPr/>
        </p:nvSpPr>
        <p:spPr bwMode="auto">
          <a:xfrm>
            <a:off x="7309866" y="1057650"/>
            <a:ext cx="3493910" cy="369332"/>
          </a:xfrm>
          <a:prstGeom prst="rect">
            <a:avLst/>
          </a:prstGeom>
          <a:solidFill>
            <a:srgbClr val="FFFFFF"/>
          </a:solidFill>
          <a:ln w="1905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b="1" dirty="0">
                <a:latin typeface="Tahoma" panose="020B0604030504040204" pitchFamily="34" charset="0"/>
              </a:rPr>
              <a:t>Supporting Structures</a:t>
            </a:r>
          </a:p>
        </p:txBody>
      </p:sp>
      <p:sp>
        <p:nvSpPr>
          <p:cNvPr id="2064" name="Text Box 16">
            <a:extLst>
              <a:ext uri="{FF2B5EF4-FFF2-40B4-BE49-F238E27FC236}">
                <a16:creationId xmlns:a16="http://schemas.microsoft.com/office/drawing/2014/main" id="{A867C03B-9CA2-424C-9C9F-039F88B03416}"/>
              </a:ext>
            </a:extLst>
          </p:cNvPr>
          <p:cNvSpPr txBox="1">
            <a:spLocks noChangeArrowheads="1"/>
          </p:cNvSpPr>
          <p:nvPr/>
        </p:nvSpPr>
        <p:spPr bwMode="auto">
          <a:xfrm>
            <a:off x="7017258" y="2047665"/>
            <a:ext cx="1143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1350">
              <a:latin typeface="Tahoma" panose="020B0604030504040204" pitchFamily="34" charset="0"/>
            </a:endParaRPr>
          </a:p>
        </p:txBody>
      </p:sp>
      <p:sp>
        <p:nvSpPr>
          <p:cNvPr id="2065" name="Text Box 17">
            <a:extLst>
              <a:ext uri="{FF2B5EF4-FFF2-40B4-BE49-F238E27FC236}">
                <a16:creationId xmlns:a16="http://schemas.microsoft.com/office/drawing/2014/main" id="{980CBB93-FFB3-C344-8D6A-874E5CBF9F1E}"/>
              </a:ext>
            </a:extLst>
          </p:cNvPr>
          <p:cNvSpPr txBox="1">
            <a:spLocks noChangeArrowheads="1"/>
          </p:cNvSpPr>
          <p:nvPr/>
        </p:nvSpPr>
        <p:spPr bwMode="auto">
          <a:xfrm>
            <a:off x="7309865" y="1510278"/>
            <a:ext cx="3493911" cy="336768"/>
          </a:xfrm>
          <a:prstGeom prst="rect">
            <a:avLst/>
          </a:prstGeom>
          <a:solidFill>
            <a:schemeClr val="bg1"/>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r>
              <a:rPr lang="en-US" altLang="en-US" sz="1400" b="1" dirty="0">
                <a:latin typeface="Tahoma" panose="020B0604030504040204" pitchFamily="34" charset="0"/>
              </a:rPr>
              <a:t>Student cohorts</a:t>
            </a:r>
          </a:p>
        </p:txBody>
      </p:sp>
      <p:sp>
        <p:nvSpPr>
          <p:cNvPr id="2066" name="Rectangle 18">
            <a:extLst>
              <a:ext uri="{FF2B5EF4-FFF2-40B4-BE49-F238E27FC236}">
                <a16:creationId xmlns:a16="http://schemas.microsoft.com/office/drawing/2014/main" id="{72A51888-8C0F-F141-84E3-3D491D2C51D2}"/>
              </a:ext>
            </a:extLst>
          </p:cNvPr>
          <p:cNvSpPr>
            <a:spLocks noChangeArrowheads="1"/>
          </p:cNvSpPr>
          <p:nvPr/>
        </p:nvSpPr>
        <p:spPr bwMode="auto">
          <a:xfrm>
            <a:off x="7309866" y="2001768"/>
            <a:ext cx="3493910" cy="310247"/>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400" b="1" dirty="0">
                <a:latin typeface="Tahoma" panose="020B0604030504040204" pitchFamily="34" charset="0"/>
              </a:rPr>
              <a:t>Interdisciplinary Teams</a:t>
            </a:r>
          </a:p>
        </p:txBody>
      </p:sp>
      <p:sp>
        <p:nvSpPr>
          <p:cNvPr id="2067" name="Text Box 19">
            <a:extLst>
              <a:ext uri="{FF2B5EF4-FFF2-40B4-BE49-F238E27FC236}">
                <a16:creationId xmlns:a16="http://schemas.microsoft.com/office/drawing/2014/main" id="{7F75C261-B08C-9847-B8A4-CA2E550D05B8}"/>
              </a:ext>
            </a:extLst>
          </p:cNvPr>
          <p:cNvSpPr txBox="1">
            <a:spLocks noChangeArrowheads="1"/>
          </p:cNvSpPr>
          <p:nvPr/>
        </p:nvSpPr>
        <p:spPr bwMode="auto">
          <a:xfrm>
            <a:off x="7327264" y="2476198"/>
            <a:ext cx="3476511" cy="307777"/>
          </a:xfrm>
          <a:prstGeom prst="rect">
            <a:avLst/>
          </a:prstGeom>
          <a:solidFill>
            <a:schemeClr val="bg1"/>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b="1" dirty="0">
                <a:latin typeface="Tahoma" panose="020B0604030504040204" pitchFamily="34" charset="0"/>
              </a:rPr>
              <a:t>Academies</a:t>
            </a:r>
          </a:p>
        </p:txBody>
      </p:sp>
      <p:sp>
        <p:nvSpPr>
          <p:cNvPr id="2082" name="Text Box 34">
            <a:extLst>
              <a:ext uri="{FF2B5EF4-FFF2-40B4-BE49-F238E27FC236}">
                <a16:creationId xmlns:a16="http://schemas.microsoft.com/office/drawing/2014/main" id="{478A0D9F-476C-E840-88FC-1541AAD9D377}"/>
              </a:ext>
            </a:extLst>
          </p:cNvPr>
          <p:cNvSpPr txBox="1">
            <a:spLocks noChangeArrowheads="1"/>
          </p:cNvSpPr>
          <p:nvPr/>
        </p:nvSpPr>
        <p:spPr bwMode="auto">
          <a:xfrm>
            <a:off x="1842868" y="4322384"/>
            <a:ext cx="9326881" cy="307777"/>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accent2">
                      <a:alpha val="50000"/>
                    </a:schemeClr>
                  </a:outerShdw>
                </a:effectLst>
              </a14:hiddenEffects>
            </a:ext>
          </a:extLst>
        </p:spPr>
        <p:txBody>
          <a:bodyPr wrap="square">
            <a:spAutoFit/>
          </a:bodyPr>
          <a:lstStyle/>
          <a:p>
            <a:pPr algn="ctr">
              <a:spcBef>
                <a:spcPct val="50000"/>
              </a:spcBef>
            </a:pPr>
            <a:r>
              <a:rPr lang="en-US" altLang="en-US" sz="1400" b="1" dirty="0">
                <a:latin typeface="Tahoma" panose="020B0604030504040204" pitchFamily="34" charset="0"/>
              </a:rPr>
              <a:t>Influencing Factors</a:t>
            </a:r>
          </a:p>
        </p:txBody>
      </p:sp>
      <p:sp>
        <p:nvSpPr>
          <p:cNvPr id="2083" name="Text Box 35">
            <a:extLst>
              <a:ext uri="{FF2B5EF4-FFF2-40B4-BE49-F238E27FC236}">
                <a16:creationId xmlns:a16="http://schemas.microsoft.com/office/drawing/2014/main" id="{91181058-7E42-6A47-8DCA-649CA699E34C}"/>
              </a:ext>
            </a:extLst>
          </p:cNvPr>
          <p:cNvSpPr txBox="1">
            <a:spLocks noChangeArrowheads="1"/>
          </p:cNvSpPr>
          <p:nvPr/>
        </p:nvSpPr>
        <p:spPr bwMode="auto">
          <a:xfrm>
            <a:off x="2538349" y="4825835"/>
            <a:ext cx="8012283" cy="307777"/>
          </a:xfrm>
          <a:prstGeom prst="rect">
            <a:avLst/>
          </a:prstGeom>
          <a:solidFill>
            <a:srgbClr val="FFFFFF"/>
          </a:solidFill>
          <a:ln w="12700" algn="ctr">
            <a:solidFill>
              <a:srgbClr val="ED7D3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b="1" dirty="0">
                <a:latin typeface="Tahoma" panose="020B0604030504040204" pitchFamily="34" charset="0"/>
              </a:rPr>
              <a:t>Student data/needs/voice</a:t>
            </a:r>
          </a:p>
        </p:txBody>
      </p:sp>
      <p:sp>
        <p:nvSpPr>
          <p:cNvPr id="2084" name="Text Box 36">
            <a:extLst>
              <a:ext uri="{FF2B5EF4-FFF2-40B4-BE49-F238E27FC236}">
                <a16:creationId xmlns:a16="http://schemas.microsoft.com/office/drawing/2014/main" id="{33E1BCD6-AA83-9F4C-AA29-972935E1B551}"/>
              </a:ext>
            </a:extLst>
          </p:cNvPr>
          <p:cNvSpPr txBox="1">
            <a:spLocks noChangeArrowheads="1"/>
          </p:cNvSpPr>
          <p:nvPr/>
        </p:nvSpPr>
        <p:spPr bwMode="auto">
          <a:xfrm>
            <a:off x="10352357" y="4971840"/>
            <a:ext cx="1143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1350">
              <a:latin typeface="Tahoma" panose="020B0604030504040204" pitchFamily="34" charset="0"/>
            </a:endParaRPr>
          </a:p>
        </p:txBody>
      </p:sp>
      <p:sp>
        <p:nvSpPr>
          <p:cNvPr id="2085" name="Text Box 37">
            <a:extLst>
              <a:ext uri="{FF2B5EF4-FFF2-40B4-BE49-F238E27FC236}">
                <a16:creationId xmlns:a16="http://schemas.microsoft.com/office/drawing/2014/main" id="{5D360B58-C6C0-B74F-B809-382967D8A380}"/>
              </a:ext>
            </a:extLst>
          </p:cNvPr>
          <p:cNvSpPr txBox="1">
            <a:spLocks noChangeArrowheads="1"/>
          </p:cNvSpPr>
          <p:nvPr/>
        </p:nvSpPr>
        <p:spPr bwMode="auto">
          <a:xfrm>
            <a:off x="2538349" y="5297213"/>
            <a:ext cx="8040415" cy="307777"/>
          </a:xfrm>
          <a:prstGeom prst="rect">
            <a:avLst/>
          </a:prstGeom>
          <a:solidFill>
            <a:schemeClr val="bg1"/>
          </a:solidFill>
          <a:ln w="12700">
            <a:solidFill>
              <a:srgbClr val="ED7D3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b="1" dirty="0">
                <a:latin typeface="Tahoma" panose="020B0604030504040204" pitchFamily="34" charset="0"/>
              </a:rPr>
              <a:t>Teacher capacities</a:t>
            </a:r>
          </a:p>
        </p:txBody>
      </p:sp>
      <p:sp>
        <p:nvSpPr>
          <p:cNvPr id="2086" name="Rectangle 38">
            <a:extLst>
              <a:ext uri="{FF2B5EF4-FFF2-40B4-BE49-F238E27FC236}">
                <a16:creationId xmlns:a16="http://schemas.microsoft.com/office/drawing/2014/main" id="{315ED321-8C9F-1143-8425-20DCA5AEAD74}"/>
              </a:ext>
            </a:extLst>
          </p:cNvPr>
          <p:cNvSpPr>
            <a:spLocks noChangeArrowheads="1"/>
          </p:cNvSpPr>
          <p:nvPr/>
        </p:nvSpPr>
        <p:spPr bwMode="auto">
          <a:xfrm>
            <a:off x="2510218" y="5762415"/>
            <a:ext cx="8040415" cy="295031"/>
          </a:xfrm>
          <a:prstGeom prst="rect">
            <a:avLst/>
          </a:prstGeom>
          <a:solidFill>
            <a:schemeClr val="bg1"/>
          </a:solidFill>
          <a:ln w="9525">
            <a:solidFill>
              <a:srgbClr val="ED7D3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400" b="1" dirty="0">
                <a:latin typeface="Tahoma" panose="020B0604030504040204" pitchFamily="34" charset="0"/>
              </a:rPr>
              <a:t>Community Opportunities</a:t>
            </a:r>
          </a:p>
        </p:txBody>
      </p:sp>
      <p:sp>
        <p:nvSpPr>
          <p:cNvPr id="30" name="Rectangle 12">
            <a:extLst>
              <a:ext uri="{FF2B5EF4-FFF2-40B4-BE49-F238E27FC236}">
                <a16:creationId xmlns:a16="http://schemas.microsoft.com/office/drawing/2014/main" id="{EE3653AC-918C-9F47-B845-FD0B84A5711D}"/>
              </a:ext>
            </a:extLst>
          </p:cNvPr>
          <p:cNvSpPr>
            <a:spLocks noChangeArrowheads="1"/>
          </p:cNvSpPr>
          <p:nvPr/>
        </p:nvSpPr>
        <p:spPr bwMode="auto">
          <a:xfrm>
            <a:off x="2338002" y="3072742"/>
            <a:ext cx="3322752" cy="330046"/>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400" b="1" dirty="0">
                <a:latin typeface="Tahoma" panose="020B0604030504040204" pitchFamily="34" charset="0"/>
              </a:rPr>
              <a:t>Relationships and Trust</a:t>
            </a:r>
          </a:p>
        </p:txBody>
      </p:sp>
      <p:sp>
        <p:nvSpPr>
          <p:cNvPr id="31" name="Text Box 13">
            <a:extLst>
              <a:ext uri="{FF2B5EF4-FFF2-40B4-BE49-F238E27FC236}">
                <a16:creationId xmlns:a16="http://schemas.microsoft.com/office/drawing/2014/main" id="{923A5F39-230D-D249-9DAD-FB4C279D9134}"/>
              </a:ext>
            </a:extLst>
          </p:cNvPr>
          <p:cNvSpPr txBox="1">
            <a:spLocks noChangeArrowheads="1"/>
          </p:cNvSpPr>
          <p:nvPr/>
        </p:nvSpPr>
        <p:spPr bwMode="auto">
          <a:xfrm>
            <a:off x="2338002" y="3598522"/>
            <a:ext cx="3322749" cy="307777"/>
          </a:xfrm>
          <a:prstGeom prst="rect">
            <a:avLst/>
          </a:prstGeom>
          <a:solidFill>
            <a:srgbClr val="FFFFFF"/>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b="1" dirty="0">
                <a:latin typeface="Tahoma" panose="020B0604030504040204" pitchFamily="34" charset="0"/>
              </a:rPr>
              <a:t>Data Driven Decision Making</a:t>
            </a:r>
          </a:p>
        </p:txBody>
      </p:sp>
      <p:sp>
        <p:nvSpPr>
          <p:cNvPr id="32" name="Text Box 19">
            <a:extLst>
              <a:ext uri="{FF2B5EF4-FFF2-40B4-BE49-F238E27FC236}">
                <a16:creationId xmlns:a16="http://schemas.microsoft.com/office/drawing/2014/main" id="{E570FA84-4D4F-4F49-9B54-351D137D8344}"/>
              </a:ext>
            </a:extLst>
          </p:cNvPr>
          <p:cNvSpPr txBox="1">
            <a:spLocks noChangeArrowheads="1"/>
          </p:cNvSpPr>
          <p:nvPr/>
        </p:nvSpPr>
        <p:spPr bwMode="auto">
          <a:xfrm>
            <a:off x="7309865" y="2966995"/>
            <a:ext cx="3476511" cy="307777"/>
          </a:xfrm>
          <a:prstGeom prst="rect">
            <a:avLst/>
          </a:prstGeom>
          <a:solidFill>
            <a:schemeClr val="bg1"/>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b="1" dirty="0">
                <a:latin typeface="Tahoma" panose="020B0604030504040204" pitchFamily="34" charset="0"/>
              </a:rPr>
              <a:t>Collaborative Planning Time</a:t>
            </a:r>
          </a:p>
        </p:txBody>
      </p:sp>
      <p:sp>
        <p:nvSpPr>
          <p:cNvPr id="33" name="Text Box 19">
            <a:extLst>
              <a:ext uri="{FF2B5EF4-FFF2-40B4-BE49-F238E27FC236}">
                <a16:creationId xmlns:a16="http://schemas.microsoft.com/office/drawing/2014/main" id="{8AF21BEF-CDC3-2C4C-B9D8-EDC021146E0A}"/>
              </a:ext>
            </a:extLst>
          </p:cNvPr>
          <p:cNvSpPr txBox="1">
            <a:spLocks noChangeArrowheads="1"/>
          </p:cNvSpPr>
          <p:nvPr/>
        </p:nvSpPr>
        <p:spPr bwMode="auto">
          <a:xfrm>
            <a:off x="7327263" y="3452217"/>
            <a:ext cx="3476511" cy="307777"/>
          </a:xfrm>
          <a:prstGeom prst="rect">
            <a:avLst/>
          </a:prstGeom>
          <a:solidFill>
            <a:schemeClr val="bg1"/>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b="1" dirty="0">
                <a:latin typeface="Tahoma" panose="020B0604030504040204" pitchFamily="34" charset="0"/>
              </a:rPr>
              <a:t>Personalized Learning Lanes</a:t>
            </a:r>
          </a:p>
        </p:txBody>
      </p:sp>
    </p:spTree>
    <p:extLst>
      <p:ext uri="{BB962C8B-B14F-4D97-AF65-F5344CB8AC3E}">
        <p14:creationId xmlns:p14="http://schemas.microsoft.com/office/powerpoint/2010/main" val="261621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82C91-CDA9-E24F-84F3-AA1E03D03227}"/>
              </a:ext>
            </a:extLst>
          </p:cNvPr>
          <p:cNvSpPr>
            <a:spLocks noGrp="1"/>
          </p:cNvSpPr>
          <p:nvPr>
            <p:ph type="title"/>
          </p:nvPr>
        </p:nvSpPr>
        <p:spPr>
          <a:xfrm>
            <a:off x="2015231" y="-211650"/>
            <a:ext cx="9907479" cy="1325563"/>
          </a:xfrm>
        </p:spPr>
        <p:txBody>
          <a:bodyPr>
            <a:normAutofit/>
          </a:bodyPr>
          <a:lstStyle/>
          <a:p>
            <a:r>
              <a:rPr lang="en-US" sz="3600" dirty="0"/>
              <a:t>Teacher Teams—Listening to Podcast Activity</a:t>
            </a:r>
          </a:p>
        </p:txBody>
      </p:sp>
      <p:sp>
        <p:nvSpPr>
          <p:cNvPr id="3" name="Content Placeholder 2">
            <a:extLst>
              <a:ext uri="{FF2B5EF4-FFF2-40B4-BE49-F238E27FC236}">
                <a16:creationId xmlns:a16="http://schemas.microsoft.com/office/drawing/2014/main" id="{ED589FEE-F346-8243-980B-9DD54B5442D8}"/>
              </a:ext>
            </a:extLst>
          </p:cNvPr>
          <p:cNvSpPr>
            <a:spLocks noGrp="1"/>
          </p:cNvSpPr>
          <p:nvPr>
            <p:ph idx="1"/>
          </p:nvPr>
        </p:nvSpPr>
        <p:spPr>
          <a:xfrm>
            <a:off x="1593200" y="902898"/>
            <a:ext cx="9984510" cy="5511970"/>
          </a:xfrm>
        </p:spPr>
        <p:txBody>
          <a:bodyPr>
            <a:normAutofit fontScale="25000" lnSpcReduction="20000"/>
          </a:bodyPr>
          <a:lstStyle/>
          <a:p>
            <a:pPr marL="0" lvl="1" indent="0">
              <a:lnSpc>
                <a:spcPct val="110000"/>
              </a:lnSpc>
              <a:spcBef>
                <a:spcPts val="0"/>
              </a:spcBef>
              <a:spcAft>
                <a:spcPts val="1200"/>
              </a:spcAft>
              <a:buClr>
                <a:srgbClr val="0073AE"/>
              </a:buClr>
              <a:buNone/>
            </a:pPr>
            <a:r>
              <a:rPr lang="en-US" sz="9600" dirty="0"/>
              <a:t>An interdisciplinary team of teachers sharing students affords many potential opportunities to impact the school community.  As we listen to this 6 minute podcast  think about organizational structures and schedules and how interdisciplinary teams of adults might impact:</a:t>
            </a:r>
          </a:p>
          <a:p>
            <a:pPr marL="457200" lvl="1">
              <a:lnSpc>
                <a:spcPct val="110000"/>
              </a:lnSpc>
              <a:spcBef>
                <a:spcPts val="0"/>
              </a:spcBef>
              <a:spcAft>
                <a:spcPts val="1200"/>
              </a:spcAft>
            </a:pPr>
            <a:r>
              <a:rPr lang="en-US" sz="9600" dirty="0"/>
              <a:t>Quality of Coursework—How students cognitively engage with their schoolwork </a:t>
            </a:r>
          </a:p>
          <a:p>
            <a:pPr marL="457200" lvl="1">
              <a:lnSpc>
                <a:spcPct val="110000"/>
              </a:lnSpc>
              <a:spcBef>
                <a:spcPts val="0"/>
              </a:spcBef>
              <a:spcAft>
                <a:spcPts val="1200"/>
              </a:spcAft>
            </a:pPr>
            <a:r>
              <a:rPr lang="en-US" sz="9600" dirty="0"/>
              <a:t>Quality of Relationships—What drives students to attend, focus, believe, and try </a:t>
            </a:r>
          </a:p>
          <a:p>
            <a:pPr marL="457200" lvl="1">
              <a:lnSpc>
                <a:spcPct val="110000"/>
              </a:lnSpc>
              <a:spcBef>
                <a:spcPts val="0"/>
              </a:spcBef>
              <a:spcAft>
                <a:spcPts val="1200"/>
              </a:spcAft>
            </a:pPr>
            <a:r>
              <a:rPr lang="en-US" sz="9600" dirty="0"/>
              <a:t>Equitable Access to Strong and Supported Pathways to Post-Secondary Success including Shaped Experiences</a:t>
            </a:r>
            <a:r>
              <a:rPr lang="en-US" sz="9600" i="1" dirty="0"/>
              <a:t> </a:t>
            </a:r>
            <a:r>
              <a:rPr lang="en-US" sz="9600" dirty="0"/>
              <a:t>(e.g. extra-curricular) —Where equity often falls short</a:t>
            </a:r>
          </a:p>
          <a:p>
            <a:pPr marL="457200" lvl="1">
              <a:lnSpc>
                <a:spcPct val="110000"/>
              </a:lnSpc>
              <a:spcBef>
                <a:spcPts val="0"/>
              </a:spcBef>
              <a:spcAft>
                <a:spcPts val="1200"/>
              </a:spcAft>
            </a:pPr>
            <a:r>
              <a:rPr lang="en-US" sz="9600" dirty="0"/>
              <a:t>Continuous improvement systems</a:t>
            </a:r>
          </a:p>
          <a:p>
            <a:pPr marL="457200" lvl="1">
              <a:lnSpc>
                <a:spcPct val="110000"/>
              </a:lnSpc>
              <a:spcBef>
                <a:spcPts val="0"/>
              </a:spcBef>
              <a:spcAft>
                <a:spcPts val="1200"/>
              </a:spcAft>
            </a:pPr>
            <a:endParaRPr lang="en-US" sz="9600" dirty="0"/>
          </a:p>
          <a:p>
            <a:pPr marL="228600" lvl="1" indent="0">
              <a:lnSpc>
                <a:spcPct val="110000"/>
              </a:lnSpc>
              <a:spcBef>
                <a:spcPts val="0"/>
              </a:spcBef>
              <a:spcAft>
                <a:spcPts val="1200"/>
              </a:spcAft>
              <a:buNone/>
            </a:pPr>
            <a:r>
              <a:rPr lang="en-US" sz="9600" dirty="0"/>
              <a:t> </a:t>
            </a:r>
            <a:r>
              <a:rPr lang="en-US" sz="9600" dirty="0">
                <a:hlinkClick r:id="rId3"/>
              </a:rPr>
              <a:t>Podcast</a:t>
            </a:r>
            <a:r>
              <a:rPr lang="en-US" sz="9600" dirty="0"/>
              <a:t> How might the work in your school be strengthened through organizing adults in schools differently?</a:t>
            </a:r>
          </a:p>
          <a:p>
            <a:pPr marL="0" indent="0">
              <a:buNone/>
            </a:pPr>
            <a:endParaRPr lang="en-US" dirty="0"/>
          </a:p>
        </p:txBody>
      </p:sp>
    </p:spTree>
    <p:extLst>
      <p:ext uri="{BB962C8B-B14F-4D97-AF65-F5344CB8AC3E}">
        <p14:creationId xmlns:p14="http://schemas.microsoft.com/office/powerpoint/2010/main" val="385127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8740-56CB-9D45-A80C-E5944042DD86}"/>
              </a:ext>
            </a:extLst>
          </p:cNvPr>
          <p:cNvSpPr>
            <a:spLocks noGrp="1"/>
          </p:cNvSpPr>
          <p:nvPr>
            <p:ph type="ctrTitle"/>
          </p:nvPr>
        </p:nvSpPr>
        <p:spPr>
          <a:xfrm>
            <a:off x="1769141" y="59310"/>
            <a:ext cx="9934113" cy="1063053"/>
          </a:xfrm>
        </p:spPr>
        <p:txBody>
          <a:bodyPr>
            <a:normAutofit/>
          </a:bodyPr>
          <a:lstStyle/>
          <a:p>
            <a:pPr algn="l"/>
            <a:r>
              <a:rPr lang="en-US" sz="4400" dirty="0"/>
              <a:t>Paired Reflection</a:t>
            </a:r>
          </a:p>
        </p:txBody>
      </p:sp>
      <p:sp>
        <p:nvSpPr>
          <p:cNvPr id="4" name="Subtitle 3">
            <a:extLst>
              <a:ext uri="{FF2B5EF4-FFF2-40B4-BE49-F238E27FC236}">
                <a16:creationId xmlns:a16="http://schemas.microsoft.com/office/drawing/2014/main" id="{46248F9B-1FD8-6F4C-8CC1-988F4EA811F1}"/>
              </a:ext>
            </a:extLst>
          </p:cNvPr>
          <p:cNvSpPr>
            <a:spLocks noGrp="1"/>
          </p:cNvSpPr>
          <p:nvPr>
            <p:ph type="subTitle" idx="1"/>
          </p:nvPr>
        </p:nvSpPr>
        <p:spPr>
          <a:xfrm>
            <a:off x="1878869" y="1489774"/>
            <a:ext cx="9934113" cy="3576002"/>
          </a:xfrm>
        </p:spPr>
        <p:txBody>
          <a:bodyPr>
            <a:normAutofit/>
          </a:bodyPr>
          <a:lstStyle/>
          <a:p>
            <a:pPr marL="342900" indent="-342900" algn="l">
              <a:spcAft>
                <a:spcPts val="1200"/>
              </a:spcAft>
              <a:buFont typeface="Arial" panose="020B0604020202020204" pitchFamily="34" charset="0"/>
              <a:buChar char="•"/>
            </a:pPr>
            <a:r>
              <a:rPr lang="en-US" dirty="0"/>
              <a:t>Share an experience when working interdependently led to an amazing program, event or practice at your school with your partner</a:t>
            </a:r>
          </a:p>
          <a:p>
            <a:pPr marL="342900" indent="-342900" algn="l">
              <a:spcAft>
                <a:spcPts val="1200"/>
              </a:spcAft>
              <a:buFont typeface="Arial" panose="020B0604020202020204" pitchFamily="34" charset="0"/>
              <a:buChar char="•"/>
            </a:pPr>
            <a:r>
              <a:rPr lang="en-US" dirty="0"/>
              <a:t>Switch roles</a:t>
            </a:r>
          </a:p>
          <a:p>
            <a:pPr marL="342900" indent="-342900" algn="l">
              <a:spcAft>
                <a:spcPts val="1200"/>
              </a:spcAft>
              <a:buFont typeface="Arial" panose="020B0604020202020204" pitchFamily="34" charset="0"/>
              <a:buChar char="•"/>
            </a:pPr>
            <a:r>
              <a:rPr lang="en-US" dirty="0"/>
              <a:t>Quick write thoughts—words—images about how those experiences might inspire ways interdependencies may support innovation at your school</a:t>
            </a:r>
          </a:p>
          <a:p>
            <a:pPr algn="l"/>
            <a:endParaRPr lang="en-US" dirty="0"/>
          </a:p>
        </p:txBody>
      </p:sp>
    </p:spTree>
    <p:extLst>
      <p:ext uri="{BB962C8B-B14F-4D97-AF65-F5344CB8AC3E}">
        <p14:creationId xmlns:p14="http://schemas.microsoft.com/office/powerpoint/2010/main" val="392272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SHSC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147BD70-748F-445A-B6E7-AF2F80BEF29E}" vid="{D2678BE4-95FD-4F11-AC74-CC0D14D846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2471</TotalTime>
  <Words>1143</Words>
  <Application>Microsoft Macintosh PowerPoint</Application>
  <PresentationFormat>Widescreen</PresentationFormat>
  <Paragraphs>173</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Book Antiqua</vt:lpstr>
      <vt:lpstr>Calibri</vt:lpstr>
      <vt:lpstr>Calibri Light</vt:lpstr>
      <vt:lpstr>Tahoma</vt:lpstr>
      <vt:lpstr>Verdana</vt:lpstr>
      <vt:lpstr>CSHSC Template</vt:lpstr>
      <vt:lpstr>New Mexico High School Redesign Teams  Organizing Adult Work Session  June 11, 2018  </vt:lpstr>
      <vt:lpstr>Purpose for this Work Session</vt:lpstr>
      <vt:lpstr>Working Norms</vt:lpstr>
      <vt:lpstr>What mindsets might these individuals hold that might be limiting them from their intended outcomes?</vt:lpstr>
      <vt:lpstr>PowerPoint Presentation</vt:lpstr>
      <vt:lpstr>Organizing Adults</vt:lpstr>
      <vt:lpstr>PowerPoint Presentation</vt:lpstr>
      <vt:lpstr>Teacher Teams—Listening to Podcast Activity</vt:lpstr>
      <vt:lpstr>Paired Reflection</vt:lpstr>
      <vt:lpstr>Choice Board for Learning Stations</vt:lpstr>
      <vt:lpstr>PowerPoint Presentation</vt:lpstr>
      <vt:lpstr>Text Protocol Say Something</vt:lpstr>
      <vt:lpstr>Processing Text Pieces in School Teams</vt:lpstr>
      <vt:lpstr>Distributed Leadership</vt:lpstr>
      <vt:lpstr>Why Distributed Leadership?</vt:lpstr>
      <vt:lpstr>Case Study</vt:lpstr>
      <vt:lpstr>PowerPoint Presentation</vt:lpstr>
      <vt:lpstr>Organizing Adults—Part 2</vt:lpstr>
      <vt:lpstr>Innovative Schedules</vt:lpstr>
      <vt:lpstr>Block Party- Your Schedule is Your Life!</vt:lpstr>
      <vt:lpstr>What Kinds of Schedules Would Support This Type of Learning?</vt:lpstr>
      <vt:lpstr>Innovative High School Schedules</vt:lpstr>
      <vt:lpstr>PowerPoint Presentation</vt:lpstr>
      <vt:lpstr>How Might We Provide for Collaboration to Happen Effectively?</vt:lpstr>
      <vt:lpstr> Design Time – Organizing Adults</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Mexico High School Redesign Teams  Organizing Adult Work Session  June 10, 2018</dc:title>
  <dc:creator>Linda Muskauski</dc:creator>
  <cp:lastModifiedBy>Linda Muskauski</cp:lastModifiedBy>
  <cp:revision>81</cp:revision>
  <cp:lastPrinted>2018-06-01T18:15:46Z</cp:lastPrinted>
  <dcterms:created xsi:type="dcterms:W3CDTF">2018-05-22T16:39:27Z</dcterms:created>
  <dcterms:modified xsi:type="dcterms:W3CDTF">2018-06-14T13:52:49Z</dcterms:modified>
</cp:coreProperties>
</file>