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57" r:id="rId2"/>
    <p:sldId id="259" r:id="rId3"/>
    <p:sldId id="261" r:id="rId4"/>
    <p:sldId id="256" r:id="rId5"/>
    <p:sldId id="262" r:id="rId6"/>
    <p:sldId id="260" r:id="rId7"/>
    <p:sldId id="263" r:id="rId8"/>
    <p:sldId id="264" r:id="rId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4"/>
    <p:restoredTop sz="94747"/>
  </p:normalViewPr>
  <p:slideViewPr>
    <p:cSldViewPr snapToGrid="0" snapToObjects="1">
      <p:cViewPr varScale="1">
        <p:scale>
          <a:sx n="84" d="100"/>
          <a:sy n="84" d="100"/>
        </p:scale>
        <p:origin x="552"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7A5260B-6DC9-BD42-81B0-F970277A4C14}" type="datetimeFigureOut">
              <a:rPr lang="en-US" smtClean="0"/>
              <a:t>11/27/2018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F533D9A-0897-664B-A8B7-DD3B7099E194}" type="slidenum">
              <a:rPr lang="en-US" smtClean="0"/>
              <a:t>‹#›</a:t>
            </a:fld>
            <a:endParaRPr lang="en-US"/>
          </a:p>
        </p:txBody>
      </p:sp>
    </p:spTree>
    <p:extLst>
      <p:ext uri="{BB962C8B-B14F-4D97-AF65-F5344CB8AC3E}">
        <p14:creationId xmlns:p14="http://schemas.microsoft.com/office/powerpoint/2010/main" val="1708342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91C44E64-53A3-8443-A5F3-AC9E416ED81D}" type="slidenum">
              <a:rPr lang="en-US">
                <a:solidFill>
                  <a:prstClr val="black"/>
                </a:solidFill>
                <a:latin typeface="Calibri" panose="020F0502020204030204"/>
              </a:rPr>
              <a:pPr defTabSz="931774">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1888642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D2063-43CA-4E6E-B845-3BCFEC33719F}" type="slidenum">
              <a:rPr lang="en-US" smtClean="0"/>
              <a:t>4</a:t>
            </a:fld>
            <a:endParaRPr lang="en-US"/>
          </a:p>
        </p:txBody>
      </p:sp>
    </p:spTree>
    <p:extLst>
      <p:ext uri="{BB962C8B-B14F-4D97-AF65-F5344CB8AC3E}">
        <p14:creationId xmlns:p14="http://schemas.microsoft.com/office/powerpoint/2010/main" val="77667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D2063-43CA-4E6E-B845-3BCFEC33719F}" type="slidenum">
              <a:rPr lang="en-US" smtClean="0"/>
              <a:t>5</a:t>
            </a:fld>
            <a:endParaRPr lang="en-US"/>
          </a:p>
        </p:txBody>
      </p:sp>
    </p:spTree>
    <p:extLst>
      <p:ext uri="{BB962C8B-B14F-4D97-AF65-F5344CB8AC3E}">
        <p14:creationId xmlns:p14="http://schemas.microsoft.com/office/powerpoint/2010/main" val="40172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88597" y="1122363"/>
            <a:ext cx="9934113"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988597" y="3602038"/>
            <a:ext cx="993411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17485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0734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1948"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61964" y="365125"/>
            <a:ext cx="7187583"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7273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8" name="Title 7"/>
          <p:cNvSpPr>
            <a:spLocks noGrp="1"/>
          </p:cNvSpPr>
          <p:nvPr>
            <p:ph type="title"/>
          </p:nvPr>
        </p:nvSpPr>
        <p:spPr>
          <a:xfrm>
            <a:off x="273051" y="276225"/>
            <a:ext cx="10896600" cy="1311035"/>
          </a:xfrm>
          <a:prstGeom prst="rect">
            <a:avLst/>
          </a:prstGeom>
        </p:spPr>
        <p:txBody>
          <a:bodyPr/>
          <a:lstStyle/>
          <a:p>
            <a:r>
              <a:rPr lang="en-US" dirty="0"/>
              <a:t>Click to edit Master title style</a:t>
            </a:r>
          </a:p>
        </p:txBody>
      </p:sp>
      <p:sp>
        <p:nvSpPr>
          <p:cNvPr id="9" name="Slide Number Placeholder 8"/>
          <p:cNvSpPr>
            <a:spLocks noGrp="1"/>
          </p:cNvSpPr>
          <p:nvPr>
            <p:ph type="sldNum" sz="quarter" idx="10"/>
          </p:nvPr>
        </p:nvSpPr>
        <p:spPr>
          <a:xfrm>
            <a:off x="10530541" y="6275667"/>
            <a:ext cx="1320800" cy="365100"/>
          </a:xfrm>
          <a:prstGeom prst="rect">
            <a:avLst/>
          </a:prstGeo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79285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0408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8597" y="1709738"/>
            <a:ext cx="9934113"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988597" y="4589463"/>
            <a:ext cx="993411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33656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15230" y="1825625"/>
            <a:ext cx="4785065" cy="42378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40398" y="1825625"/>
            <a:ext cx="4782312" cy="42378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8138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97476" y="365125"/>
            <a:ext cx="9925235" cy="1325563"/>
          </a:xfrm>
        </p:spPr>
        <p:txBody>
          <a:bodyPr/>
          <a:lstStyle/>
          <a:p>
            <a:r>
              <a:rPr lang="en-US"/>
              <a:t>Click to edit Master title style</a:t>
            </a:r>
          </a:p>
        </p:txBody>
      </p:sp>
      <p:sp>
        <p:nvSpPr>
          <p:cNvPr id="3" name="Text Placeholder 2"/>
          <p:cNvSpPr>
            <a:spLocks noGrp="1"/>
          </p:cNvSpPr>
          <p:nvPr>
            <p:ph type="body" idx="1"/>
          </p:nvPr>
        </p:nvSpPr>
        <p:spPr>
          <a:xfrm>
            <a:off x="1997476" y="1681163"/>
            <a:ext cx="47823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97475" y="2505075"/>
            <a:ext cx="4782312" cy="3576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140399" y="1681163"/>
            <a:ext cx="47823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40399" y="2505075"/>
            <a:ext cx="4782312" cy="3576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1375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77577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1548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29396"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6372796" y="987425"/>
            <a:ext cx="553215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29396"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0700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2051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6363918" y="987425"/>
            <a:ext cx="553216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02051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66501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80000">
              <a:schemeClr val="accent1">
                <a:lumMod val="45000"/>
                <a:lumOff val="55000"/>
                <a:alpha val="50000"/>
              </a:schemeClr>
            </a:gs>
            <a:gs pos="90000">
              <a:srgbClr val="FBB040">
                <a:alpha val="55000"/>
              </a:srgbClr>
            </a:gs>
            <a:gs pos="100000">
              <a:srgbClr val="FBB04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5231" y="365125"/>
            <a:ext cx="9907479"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15231" y="1825625"/>
            <a:ext cx="9907479" cy="4078025"/>
          </a:xfrm>
          <a:prstGeom prst="rect">
            <a:avLst/>
          </a:prstGeom>
          <a:noFill/>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287" y="118585"/>
            <a:ext cx="1303574" cy="1292965"/>
          </a:xfrm>
          <a:prstGeom prst="rect">
            <a:avLst/>
          </a:prstGeom>
        </p:spPr>
      </p:pic>
      <p:sp>
        <p:nvSpPr>
          <p:cNvPr id="10" name="TextBox 9"/>
          <p:cNvSpPr txBox="1"/>
          <p:nvPr/>
        </p:nvSpPr>
        <p:spPr>
          <a:xfrm>
            <a:off x="17900" y="1411550"/>
            <a:ext cx="1619075" cy="1015663"/>
          </a:xfrm>
          <a:prstGeom prst="rect">
            <a:avLst/>
          </a:prstGeom>
          <a:noFill/>
        </p:spPr>
        <p:txBody>
          <a:bodyPr wrap="square" rtlCol="0">
            <a:spAutoFit/>
          </a:bodyPr>
          <a:lstStyle/>
          <a:p>
            <a:pPr algn="ctr"/>
            <a:r>
              <a:rPr lang="en-US" sz="1200" i="1" dirty="0">
                <a:solidFill>
                  <a:prstClr val="black"/>
                </a:solidFill>
                <a:latin typeface="Calibri Light" panose="020F0302020204030204"/>
              </a:rPr>
              <a:t>Using ESSA to Redesign High Schools to Support Their Communities in the 21</a:t>
            </a:r>
            <a:r>
              <a:rPr lang="en-US" sz="1200" i="1" baseline="30000" dirty="0">
                <a:solidFill>
                  <a:prstClr val="black"/>
                </a:solidFill>
                <a:latin typeface="Calibri Light" panose="020F0302020204030204"/>
              </a:rPr>
              <a:t>st</a:t>
            </a:r>
            <a:r>
              <a:rPr lang="en-US" sz="1200" i="1" dirty="0">
                <a:solidFill>
                  <a:prstClr val="black"/>
                </a:solidFill>
                <a:latin typeface="Calibri Light" panose="020F0302020204030204"/>
              </a:rPr>
              <a:t> Century </a:t>
            </a:r>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5287" y="118585"/>
            <a:ext cx="1303574" cy="1292965"/>
          </a:xfrm>
          <a:prstGeom prst="rect">
            <a:avLst/>
          </a:prstGeom>
        </p:spPr>
      </p:pic>
      <p:grpSp>
        <p:nvGrpSpPr>
          <p:cNvPr id="9" name="Group 8"/>
          <p:cNvGrpSpPr/>
          <p:nvPr userDrawn="1"/>
        </p:nvGrpSpPr>
        <p:grpSpPr>
          <a:xfrm>
            <a:off x="4596823" y="6558938"/>
            <a:ext cx="3061451" cy="284541"/>
            <a:chOff x="4381765" y="6335715"/>
            <a:chExt cx="3965475" cy="400413"/>
          </a:xfrm>
        </p:grpSpPr>
        <p:pic>
          <p:nvPicPr>
            <p:cNvPr id="11" name="Picture 1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381765" y="6335715"/>
              <a:ext cx="3249175" cy="390145"/>
            </a:xfrm>
            <a:prstGeom prst="rect">
              <a:avLst/>
            </a:prstGeom>
          </p:spPr>
        </p:pic>
        <p:pic>
          <p:nvPicPr>
            <p:cNvPr id="12" name="Picture 1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640956" y="6335715"/>
              <a:ext cx="706284" cy="400413"/>
            </a:xfrm>
            <a:prstGeom prst="rect">
              <a:avLst/>
            </a:prstGeom>
          </p:spPr>
        </p:pic>
      </p:grpSp>
    </p:spTree>
    <p:extLst>
      <p:ext uri="{BB962C8B-B14F-4D97-AF65-F5344CB8AC3E}">
        <p14:creationId xmlns:p14="http://schemas.microsoft.com/office/powerpoint/2010/main" val="1846338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400" b="1" kern="1200">
          <a:solidFill>
            <a:srgbClr val="5E94C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onsulting.ramboll.com/acton/fs/blocks/showLandingPage/a/18558/p/p-0036/t/page/fm/0?_ga=2.168739362.208211051.1543244116-482646888.1543244116" TargetMode="External"/><Relationship Id="rId2" Type="http://schemas.openxmlformats.org/officeDocument/2006/relationships/image" Target="../media/image4.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8725" y="2661871"/>
            <a:ext cx="10963276" cy="2266565"/>
          </a:xfrm>
        </p:spPr>
        <p:txBody>
          <a:bodyPr anchor="ctr" anchorCtr="1">
            <a:noAutofit/>
          </a:bodyPr>
          <a:lstStyle/>
          <a:p>
            <a:r>
              <a:rPr lang="en-US" sz="4000" dirty="0">
                <a:latin typeface="+mn-lt"/>
              </a:rPr>
              <a:t> Cross States High School Collaborative Convening</a:t>
            </a:r>
            <a:br>
              <a:rPr lang="en-US" sz="4000" dirty="0">
                <a:latin typeface="+mn-lt"/>
              </a:rPr>
            </a:br>
            <a:r>
              <a:rPr lang="en-US" sz="4000" dirty="0">
                <a:latin typeface="+mn-lt"/>
              </a:rPr>
              <a:t>Problem of Practice</a:t>
            </a:r>
            <a:br>
              <a:rPr lang="en-US" sz="4000" dirty="0">
                <a:latin typeface="+mn-lt"/>
              </a:rPr>
            </a:br>
            <a:r>
              <a:rPr lang="en-US" sz="3600" dirty="0">
                <a:latin typeface="+mn-lt"/>
              </a:rPr>
              <a:t>November 27, 2018</a:t>
            </a:r>
            <a:endParaRPr lang="en-US" sz="4000" dirty="0">
              <a:latin typeface="+mn-lt"/>
            </a:endParaRPr>
          </a:p>
        </p:txBody>
      </p:sp>
    </p:spTree>
    <p:extLst>
      <p:ext uri="{BB962C8B-B14F-4D97-AF65-F5344CB8AC3E}">
        <p14:creationId xmlns:p14="http://schemas.microsoft.com/office/powerpoint/2010/main" val="128762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75176-C47B-DB48-97F5-7027316E418C}"/>
              </a:ext>
            </a:extLst>
          </p:cNvPr>
          <p:cNvSpPr>
            <a:spLocks noGrp="1"/>
          </p:cNvSpPr>
          <p:nvPr>
            <p:ph type="ctrTitle"/>
          </p:nvPr>
        </p:nvSpPr>
        <p:spPr>
          <a:xfrm>
            <a:off x="1861597" y="1371600"/>
            <a:ext cx="9934113" cy="3722529"/>
          </a:xfrm>
        </p:spPr>
        <p:txBody>
          <a:bodyPr>
            <a:noAutofit/>
          </a:bodyPr>
          <a:lstStyle/>
          <a:p>
            <a:r>
              <a:rPr lang="en-US" sz="3600" dirty="0"/>
              <a:t>Would you spend a few minutes to reflect on how your state model for high school implementation support offers basic support?  </a:t>
            </a:r>
            <a:br>
              <a:rPr lang="en-US" sz="3600" dirty="0"/>
            </a:br>
            <a:r>
              <a:rPr lang="en-US" sz="3600" dirty="0"/>
              <a:t/>
            </a:r>
            <a:br>
              <a:rPr lang="en-US" sz="3600" dirty="0"/>
            </a:br>
            <a:r>
              <a:rPr lang="en-US" sz="3600" dirty="0"/>
              <a:t>How do you design supports in accordance with the particular redesign initiatives and individual district and school capacities?</a:t>
            </a:r>
          </a:p>
        </p:txBody>
      </p:sp>
      <p:sp>
        <p:nvSpPr>
          <p:cNvPr id="3" name="TextBox 2"/>
          <p:cNvSpPr txBox="1"/>
          <p:nvPr/>
        </p:nvSpPr>
        <p:spPr>
          <a:xfrm>
            <a:off x="11504715" y="166255"/>
            <a:ext cx="290995" cy="307777"/>
          </a:xfrm>
          <a:prstGeom prst="rect">
            <a:avLst/>
          </a:prstGeom>
          <a:noFill/>
        </p:spPr>
        <p:txBody>
          <a:bodyPr wrap="square" rtlCol="0">
            <a:spAutoFit/>
          </a:bodyPr>
          <a:lstStyle/>
          <a:p>
            <a:r>
              <a:rPr lang="en-US" sz="1400" dirty="0"/>
              <a:t>2</a:t>
            </a:r>
          </a:p>
        </p:txBody>
      </p:sp>
    </p:spTree>
    <p:extLst>
      <p:ext uri="{BB962C8B-B14F-4D97-AF65-F5344CB8AC3E}">
        <p14:creationId xmlns:p14="http://schemas.microsoft.com/office/powerpoint/2010/main" val="2961346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23519-E8DE-E648-AFBD-A60EF11F2397}"/>
              </a:ext>
            </a:extLst>
          </p:cNvPr>
          <p:cNvSpPr>
            <a:spLocks noGrp="1"/>
          </p:cNvSpPr>
          <p:nvPr>
            <p:ph type="title"/>
          </p:nvPr>
        </p:nvSpPr>
        <p:spPr>
          <a:xfrm>
            <a:off x="4233196" y="2357211"/>
            <a:ext cx="5320380" cy="1325563"/>
          </a:xfrm>
        </p:spPr>
        <p:txBody>
          <a:bodyPr/>
          <a:lstStyle/>
          <a:p>
            <a:r>
              <a:rPr lang="en-US" dirty="0"/>
              <a:t>Partner Interviews</a:t>
            </a:r>
          </a:p>
        </p:txBody>
      </p:sp>
      <p:sp>
        <p:nvSpPr>
          <p:cNvPr id="3" name="Content Placeholder 2">
            <a:extLst>
              <a:ext uri="{FF2B5EF4-FFF2-40B4-BE49-F238E27FC236}">
                <a16:creationId xmlns:a16="http://schemas.microsoft.com/office/drawing/2014/main" id="{6258B2FA-07FB-2E4B-9342-032A4728FD73}"/>
              </a:ext>
            </a:extLst>
          </p:cNvPr>
          <p:cNvSpPr>
            <a:spLocks noGrp="1"/>
          </p:cNvSpPr>
          <p:nvPr>
            <p:ph idx="1"/>
          </p:nvPr>
        </p:nvSpPr>
        <p:spPr/>
        <p:txBody>
          <a:bodyPr>
            <a:normAutofit/>
          </a:bodyPr>
          <a:lstStyle/>
          <a:p>
            <a:pPr marL="0" indent="0">
              <a:buNone/>
            </a:pPr>
            <a:endParaRPr lang="en-US" dirty="0"/>
          </a:p>
          <a:p>
            <a:pPr marL="0" indent="0">
              <a:buNone/>
            </a:pPr>
            <a:endParaRPr lang="en-US" dirty="0"/>
          </a:p>
        </p:txBody>
      </p:sp>
      <p:sp>
        <p:nvSpPr>
          <p:cNvPr id="4" name="TextBox 3"/>
          <p:cNvSpPr txBox="1"/>
          <p:nvPr/>
        </p:nvSpPr>
        <p:spPr>
          <a:xfrm>
            <a:off x="11504715" y="166255"/>
            <a:ext cx="290995" cy="307777"/>
          </a:xfrm>
          <a:prstGeom prst="rect">
            <a:avLst/>
          </a:prstGeom>
          <a:noFill/>
        </p:spPr>
        <p:txBody>
          <a:bodyPr wrap="square" rtlCol="0">
            <a:spAutoFit/>
          </a:bodyPr>
          <a:lstStyle/>
          <a:p>
            <a:r>
              <a:rPr lang="en-US" sz="1400" dirty="0"/>
              <a:t>3</a:t>
            </a:r>
          </a:p>
        </p:txBody>
      </p:sp>
    </p:spTree>
    <p:extLst>
      <p:ext uri="{BB962C8B-B14F-4D97-AF65-F5344CB8AC3E}">
        <p14:creationId xmlns:p14="http://schemas.microsoft.com/office/powerpoint/2010/main" val="26750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0562" y="510455"/>
            <a:ext cx="8789321" cy="971221"/>
          </a:xfrm>
        </p:spPr>
        <p:txBody>
          <a:bodyPr>
            <a:normAutofit fontScale="90000"/>
          </a:bodyPr>
          <a:lstStyle/>
          <a:p>
            <a:r>
              <a:rPr lang="en-US" sz="1200" dirty="0"/>
              <a:t> </a:t>
            </a:r>
            <a:r>
              <a:rPr lang="en-US" sz="1800" dirty="0"/>
              <a:t>Our Challenge:</a:t>
            </a:r>
            <a:r>
              <a:rPr lang="en-US" sz="4000" dirty="0"/>
              <a:t> </a:t>
            </a:r>
            <a:r>
              <a:rPr lang="en-US" sz="2700" dirty="0"/>
              <a:t>Understanding state capacity for supporting implementation of high school redesign. Start by gaining empathy…  </a:t>
            </a:r>
          </a:p>
        </p:txBody>
      </p:sp>
      <p:sp>
        <p:nvSpPr>
          <p:cNvPr id="5" name="Text Placeholder 4"/>
          <p:cNvSpPr>
            <a:spLocks noGrp="1"/>
          </p:cNvSpPr>
          <p:nvPr>
            <p:ph type="body" idx="1"/>
          </p:nvPr>
        </p:nvSpPr>
        <p:spPr>
          <a:xfrm>
            <a:off x="1875905" y="1510377"/>
            <a:ext cx="4342233" cy="795212"/>
          </a:xfrm>
        </p:spPr>
        <p:style>
          <a:lnRef idx="2">
            <a:schemeClr val="dk1"/>
          </a:lnRef>
          <a:fillRef idx="1">
            <a:schemeClr val="lt1"/>
          </a:fillRef>
          <a:effectRef idx="0">
            <a:schemeClr val="dk1"/>
          </a:effectRef>
          <a:fontRef idx="minor">
            <a:schemeClr val="dk1"/>
          </a:fontRef>
        </p:style>
        <p:txBody>
          <a:bodyPr>
            <a:normAutofit/>
          </a:bodyPr>
          <a:lstStyle/>
          <a:p>
            <a:r>
              <a:rPr lang="en-US" dirty="0"/>
              <a:t> Interview</a:t>
            </a:r>
          </a:p>
          <a:p>
            <a:r>
              <a:rPr lang="en-US" sz="1500" dirty="0"/>
              <a:t>12 Min (2 sessions x 6 minutes each)</a:t>
            </a:r>
          </a:p>
        </p:txBody>
      </p:sp>
      <p:sp>
        <p:nvSpPr>
          <p:cNvPr id="6" name="Content Placeholder 5"/>
          <p:cNvSpPr>
            <a:spLocks noGrp="1"/>
          </p:cNvSpPr>
          <p:nvPr>
            <p:ph sz="half" idx="2"/>
          </p:nvPr>
        </p:nvSpPr>
        <p:spPr>
          <a:xfrm>
            <a:off x="1875907" y="2305589"/>
            <a:ext cx="4342232" cy="3880350"/>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sz="1800" dirty="0"/>
              <a:t>Notes from your first interview </a:t>
            </a:r>
          </a:p>
        </p:txBody>
      </p:sp>
      <p:sp>
        <p:nvSpPr>
          <p:cNvPr id="7" name="Text Placeholder 6"/>
          <p:cNvSpPr>
            <a:spLocks noGrp="1"/>
          </p:cNvSpPr>
          <p:nvPr>
            <p:ph type="body" sz="quarter" idx="3"/>
          </p:nvPr>
        </p:nvSpPr>
        <p:spPr>
          <a:xfrm>
            <a:off x="6218139" y="1510378"/>
            <a:ext cx="4782311" cy="823912"/>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r>
              <a:rPr lang="en-US" sz="3500" dirty="0"/>
              <a:t>Dig deeper</a:t>
            </a:r>
          </a:p>
          <a:p>
            <a:r>
              <a:rPr lang="en-US" dirty="0"/>
              <a:t>12 minutes each (2 sessions x 6 minutes each)  </a:t>
            </a:r>
          </a:p>
        </p:txBody>
      </p:sp>
      <p:sp>
        <p:nvSpPr>
          <p:cNvPr id="8" name="Content Placeholder 7"/>
          <p:cNvSpPr>
            <a:spLocks noGrp="1"/>
          </p:cNvSpPr>
          <p:nvPr>
            <p:ph sz="quarter" idx="4"/>
          </p:nvPr>
        </p:nvSpPr>
        <p:spPr>
          <a:xfrm>
            <a:off x="6218139" y="2305589"/>
            <a:ext cx="4782311" cy="3880350"/>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sz="1800" dirty="0"/>
              <a:t>Notes from your second interview </a:t>
            </a:r>
          </a:p>
        </p:txBody>
      </p:sp>
      <p:sp>
        <p:nvSpPr>
          <p:cNvPr id="14" name="TextBox 13"/>
          <p:cNvSpPr txBox="1"/>
          <p:nvPr/>
        </p:nvSpPr>
        <p:spPr>
          <a:xfrm>
            <a:off x="1875907" y="5907344"/>
            <a:ext cx="1648721" cy="276999"/>
          </a:xfrm>
          <a:prstGeom prst="rect">
            <a:avLst/>
          </a:prstGeom>
          <a:noFill/>
        </p:spPr>
        <p:txBody>
          <a:bodyPr wrap="none" rtlCol="0">
            <a:spAutoFit/>
          </a:bodyPr>
          <a:lstStyle/>
          <a:p>
            <a:r>
              <a:rPr lang="en-US" sz="1200" dirty="0"/>
              <a:t>Switch roles and repeat</a:t>
            </a:r>
          </a:p>
        </p:txBody>
      </p:sp>
      <p:sp>
        <p:nvSpPr>
          <p:cNvPr id="17" name="TextBox 16"/>
          <p:cNvSpPr txBox="1"/>
          <p:nvPr/>
        </p:nvSpPr>
        <p:spPr>
          <a:xfrm>
            <a:off x="6218139" y="5908940"/>
            <a:ext cx="1648721" cy="276999"/>
          </a:xfrm>
          <a:prstGeom prst="rect">
            <a:avLst/>
          </a:prstGeom>
          <a:noFill/>
        </p:spPr>
        <p:txBody>
          <a:bodyPr wrap="none" rtlCol="0">
            <a:spAutoFit/>
          </a:bodyPr>
          <a:lstStyle/>
          <a:p>
            <a:r>
              <a:rPr lang="en-US" sz="1200" dirty="0"/>
              <a:t>Switch roles and repeat</a:t>
            </a:r>
          </a:p>
        </p:txBody>
      </p:sp>
      <p:sp>
        <p:nvSpPr>
          <p:cNvPr id="3" name="Footer Placeholder 2"/>
          <p:cNvSpPr>
            <a:spLocks noGrp="1"/>
          </p:cNvSpPr>
          <p:nvPr>
            <p:ph type="ftr" sz="quarter" idx="11"/>
          </p:nvPr>
        </p:nvSpPr>
        <p:spPr/>
        <p:txBody>
          <a:bodyPr/>
          <a:lstStyle/>
          <a:p>
            <a:pPr algn="ctr"/>
            <a:endParaRPr lang="en-US" sz="1600" dirty="0"/>
          </a:p>
        </p:txBody>
      </p:sp>
      <p:sp>
        <p:nvSpPr>
          <p:cNvPr id="4" name="TextBox 3"/>
          <p:cNvSpPr txBox="1"/>
          <p:nvPr/>
        </p:nvSpPr>
        <p:spPr>
          <a:xfrm>
            <a:off x="2859578" y="132810"/>
            <a:ext cx="7211291" cy="369332"/>
          </a:xfrm>
          <a:prstGeom prst="rect">
            <a:avLst/>
          </a:prstGeom>
          <a:noFill/>
        </p:spPr>
        <p:txBody>
          <a:bodyPr wrap="square" rtlCol="0">
            <a:spAutoFit/>
          </a:bodyPr>
          <a:lstStyle/>
          <a:p>
            <a:pPr algn="ctr"/>
            <a:r>
              <a:rPr lang="en-US" dirty="0"/>
              <a:t>Adapted from. </a:t>
            </a:r>
            <a:r>
              <a:rPr lang="en-US" dirty="0" err="1"/>
              <a:t>d.school</a:t>
            </a:r>
            <a:r>
              <a:rPr lang="en-US" dirty="0"/>
              <a:t> crash course. http://d.school.stanford.edu/dgift</a:t>
            </a:r>
          </a:p>
        </p:txBody>
      </p:sp>
      <p:sp>
        <p:nvSpPr>
          <p:cNvPr id="9" name="Rectangle 8"/>
          <p:cNvSpPr/>
          <p:nvPr/>
        </p:nvSpPr>
        <p:spPr>
          <a:xfrm>
            <a:off x="227186" y="2604530"/>
            <a:ext cx="1576676" cy="3416320"/>
          </a:xfrm>
          <a:prstGeom prst="rect">
            <a:avLst/>
          </a:prstGeom>
        </p:spPr>
        <p:txBody>
          <a:bodyPr wrap="square">
            <a:spAutoFit/>
          </a:bodyPr>
          <a:lstStyle/>
          <a:p>
            <a:pPr algn="r"/>
            <a:r>
              <a:rPr lang="en-US" dirty="0"/>
              <a:t>How do you design supports in accordance with the particular redesign initiatives and individual district and school capacities?</a:t>
            </a:r>
          </a:p>
        </p:txBody>
      </p:sp>
      <p:sp>
        <p:nvSpPr>
          <p:cNvPr id="12" name="TextBox 11"/>
          <p:cNvSpPr txBox="1"/>
          <p:nvPr/>
        </p:nvSpPr>
        <p:spPr>
          <a:xfrm>
            <a:off x="11504715" y="166255"/>
            <a:ext cx="290995" cy="307777"/>
          </a:xfrm>
          <a:prstGeom prst="rect">
            <a:avLst/>
          </a:prstGeom>
          <a:noFill/>
        </p:spPr>
        <p:txBody>
          <a:bodyPr wrap="square" rtlCol="0">
            <a:spAutoFit/>
          </a:bodyPr>
          <a:lstStyle/>
          <a:p>
            <a:r>
              <a:rPr lang="en-US" sz="1400" dirty="0"/>
              <a:t>4</a:t>
            </a:r>
          </a:p>
        </p:txBody>
      </p:sp>
    </p:spTree>
    <p:extLst>
      <p:ext uri="{BB962C8B-B14F-4D97-AF65-F5344CB8AC3E}">
        <p14:creationId xmlns:p14="http://schemas.microsoft.com/office/powerpoint/2010/main" val="569114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6525" y="216952"/>
            <a:ext cx="8505825" cy="1109663"/>
          </a:xfrm>
        </p:spPr>
        <p:txBody>
          <a:bodyPr>
            <a:normAutofit/>
          </a:bodyPr>
          <a:lstStyle/>
          <a:p>
            <a:r>
              <a:rPr lang="en-US" sz="2800" dirty="0"/>
              <a:t>Reframe the problem</a:t>
            </a:r>
          </a:p>
        </p:txBody>
      </p:sp>
      <p:sp>
        <p:nvSpPr>
          <p:cNvPr id="3" name="Text Placeholder 2"/>
          <p:cNvSpPr>
            <a:spLocks noGrp="1"/>
          </p:cNvSpPr>
          <p:nvPr>
            <p:ph type="body" idx="1"/>
          </p:nvPr>
        </p:nvSpPr>
        <p:spPr>
          <a:xfrm>
            <a:off x="2581275" y="901332"/>
            <a:ext cx="4040188" cy="639762"/>
          </a:xfrm>
        </p:spPr>
        <p:txBody>
          <a:bodyPr>
            <a:noAutofit/>
          </a:bodyPr>
          <a:lstStyle/>
          <a:p>
            <a:r>
              <a:rPr lang="en-US" sz="4400" dirty="0"/>
              <a:t> </a:t>
            </a:r>
            <a:r>
              <a:rPr lang="en-US" sz="2200" dirty="0"/>
              <a:t>Capture findings </a:t>
            </a:r>
            <a:r>
              <a:rPr lang="en-US" sz="1600" dirty="0"/>
              <a:t>3 min</a:t>
            </a:r>
          </a:p>
        </p:txBody>
      </p:sp>
      <p:sp>
        <p:nvSpPr>
          <p:cNvPr id="4" name="Content Placeholder 3"/>
          <p:cNvSpPr>
            <a:spLocks noGrp="1"/>
          </p:cNvSpPr>
          <p:nvPr>
            <p:ph sz="half" idx="2"/>
          </p:nvPr>
        </p:nvSpPr>
        <p:spPr>
          <a:xfrm>
            <a:off x="1981200" y="1541093"/>
            <a:ext cx="9756098" cy="4831131"/>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sz="2000" b="1" dirty="0"/>
              <a:t>Needs </a:t>
            </a:r>
            <a:r>
              <a:rPr lang="en-US" sz="2000" dirty="0"/>
              <a:t>: </a:t>
            </a:r>
            <a:r>
              <a:rPr lang="en-US" sz="2000" dirty="0">
                <a:solidFill>
                  <a:schemeClr val="tx1"/>
                </a:solidFill>
              </a:rPr>
              <a:t>Things they are trying do*</a:t>
            </a:r>
          </a:p>
          <a:p>
            <a:pPr marL="0" indent="0">
              <a:lnSpc>
                <a:spcPct val="100000"/>
              </a:lnSpc>
              <a:spcBef>
                <a:spcPts val="0"/>
              </a:spcBef>
              <a:buNone/>
            </a:pPr>
            <a:r>
              <a:rPr lang="en-US" sz="1100" dirty="0">
                <a:solidFill>
                  <a:schemeClr val="tx1"/>
                </a:solidFill>
              </a:rPr>
              <a:t>*Use verbs</a:t>
            </a:r>
          </a:p>
          <a:p>
            <a:pPr marL="0" indent="0">
              <a:buNone/>
            </a:pPr>
            <a:endParaRPr lang="en-US" sz="1200" dirty="0">
              <a:solidFill>
                <a:schemeClr val="tx1"/>
              </a:solidFill>
            </a:endParaRPr>
          </a:p>
          <a:p>
            <a:pPr marL="0" indent="0">
              <a:buNone/>
            </a:pPr>
            <a:endParaRPr lang="en-US" sz="1200" dirty="0">
              <a:solidFill>
                <a:schemeClr val="tx1"/>
              </a:solidFill>
            </a:endParaRPr>
          </a:p>
          <a:p>
            <a:pPr marL="0" indent="0">
              <a:buNone/>
            </a:pPr>
            <a:endParaRPr lang="en-US" sz="1200" dirty="0">
              <a:solidFill>
                <a:schemeClr val="tx1"/>
              </a:solidFill>
            </a:endParaRPr>
          </a:p>
          <a:p>
            <a:pPr marL="0" indent="0">
              <a:buNone/>
            </a:pPr>
            <a:endParaRPr lang="en-US" sz="1200" dirty="0">
              <a:solidFill>
                <a:schemeClr val="tx1"/>
              </a:solidFill>
            </a:endParaRPr>
          </a:p>
          <a:p>
            <a:pPr marL="0" indent="0">
              <a:buNone/>
            </a:pPr>
            <a:endParaRPr lang="en-US" sz="1200" dirty="0">
              <a:solidFill>
                <a:schemeClr val="tx1"/>
              </a:solidFill>
            </a:endParaRPr>
          </a:p>
          <a:p>
            <a:pPr marL="0" indent="0">
              <a:buNone/>
            </a:pPr>
            <a:endParaRPr lang="en-US" sz="1200" dirty="0">
              <a:solidFill>
                <a:schemeClr val="tx1"/>
              </a:solidFill>
            </a:endParaRPr>
          </a:p>
          <a:p>
            <a:pPr marL="0" indent="0">
              <a:buNone/>
            </a:pPr>
            <a:r>
              <a:rPr lang="en-US" sz="2000" b="1" dirty="0"/>
              <a:t>Insights: </a:t>
            </a:r>
            <a:r>
              <a:rPr lang="en-US" sz="2000" dirty="0"/>
              <a:t>New learning about partner’s feelings/worldview to leverage in your design*</a:t>
            </a:r>
          </a:p>
          <a:p>
            <a:pPr marL="0" indent="0">
              <a:lnSpc>
                <a:spcPct val="100000"/>
              </a:lnSpc>
              <a:spcBef>
                <a:spcPts val="0"/>
              </a:spcBef>
              <a:buNone/>
            </a:pPr>
            <a:r>
              <a:rPr lang="en-US" sz="1200" dirty="0"/>
              <a:t>*make inferences from what you heard</a:t>
            </a:r>
            <a:endParaRPr lang="en-US" sz="1100" dirty="0"/>
          </a:p>
        </p:txBody>
      </p:sp>
      <p:sp>
        <p:nvSpPr>
          <p:cNvPr id="8" name="TextBox 7"/>
          <p:cNvSpPr txBox="1"/>
          <p:nvPr/>
        </p:nvSpPr>
        <p:spPr>
          <a:xfrm>
            <a:off x="2286000" y="6573520"/>
            <a:ext cx="184666" cy="369332"/>
          </a:xfrm>
          <a:prstGeom prst="rect">
            <a:avLst/>
          </a:prstGeom>
          <a:noFill/>
        </p:spPr>
        <p:txBody>
          <a:bodyPr wrap="none" rtlCol="0">
            <a:spAutoFit/>
          </a:bodyPr>
          <a:lstStyle/>
          <a:p>
            <a:endParaRPr lang="en-US" dirty="0"/>
          </a:p>
        </p:txBody>
      </p:sp>
      <p:sp>
        <p:nvSpPr>
          <p:cNvPr id="7" name="Footer Placeholder 6"/>
          <p:cNvSpPr>
            <a:spLocks noGrp="1"/>
          </p:cNvSpPr>
          <p:nvPr>
            <p:ph type="ftr" sz="quarter" idx="11"/>
          </p:nvPr>
        </p:nvSpPr>
        <p:spPr/>
        <p:txBody>
          <a:bodyPr/>
          <a:lstStyle/>
          <a:p>
            <a:endParaRPr lang="en-US" dirty="0"/>
          </a:p>
        </p:txBody>
      </p:sp>
      <p:sp>
        <p:nvSpPr>
          <p:cNvPr id="9" name="TextBox 8"/>
          <p:cNvSpPr txBox="1"/>
          <p:nvPr/>
        </p:nvSpPr>
        <p:spPr>
          <a:xfrm>
            <a:off x="11504715" y="166255"/>
            <a:ext cx="290995" cy="307777"/>
          </a:xfrm>
          <a:prstGeom prst="rect">
            <a:avLst/>
          </a:prstGeom>
          <a:noFill/>
        </p:spPr>
        <p:txBody>
          <a:bodyPr wrap="square" rtlCol="0">
            <a:spAutoFit/>
          </a:bodyPr>
          <a:lstStyle/>
          <a:p>
            <a:r>
              <a:rPr lang="en-US" sz="1400" dirty="0"/>
              <a:t>5</a:t>
            </a:r>
          </a:p>
        </p:txBody>
      </p:sp>
    </p:spTree>
    <p:extLst>
      <p:ext uri="{BB962C8B-B14F-4D97-AF65-F5344CB8AC3E}">
        <p14:creationId xmlns:p14="http://schemas.microsoft.com/office/powerpoint/2010/main" val="3359125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8DD85-B076-184E-924D-A1AA7A937ECD}"/>
              </a:ext>
            </a:extLst>
          </p:cNvPr>
          <p:cNvSpPr>
            <a:spLocks noGrp="1"/>
          </p:cNvSpPr>
          <p:nvPr>
            <p:ph type="title"/>
          </p:nvPr>
        </p:nvSpPr>
        <p:spPr>
          <a:xfrm>
            <a:off x="1910456" y="2450629"/>
            <a:ext cx="9907479" cy="1325563"/>
          </a:xfrm>
        </p:spPr>
        <p:txBody>
          <a:bodyPr/>
          <a:lstStyle/>
          <a:p>
            <a:r>
              <a:rPr lang="en-US" dirty="0"/>
              <a:t>Broader Sharing of Insights from Interviews </a:t>
            </a:r>
          </a:p>
        </p:txBody>
      </p:sp>
      <p:sp>
        <p:nvSpPr>
          <p:cNvPr id="3" name="TextBox 2"/>
          <p:cNvSpPr txBox="1"/>
          <p:nvPr/>
        </p:nvSpPr>
        <p:spPr>
          <a:xfrm>
            <a:off x="11504715" y="166255"/>
            <a:ext cx="290995" cy="307777"/>
          </a:xfrm>
          <a:prstGeom prst="rect">
            <a:avLst/>
          </a:prstGeom>
          <a:noFill/>
        </p:spPr>
        <p:txBody>
          <a:bodyPr wrap="square" rtlCol="0">
            <a:spAutoFit/>
          </a:bodyPr>
          <a:lstStyle/>
          <a:p>
            <a:r>
              <a:rPr lang="en-US" sz="1400" dirty="0"/>
              <a:t>6</a:t>
            </a:r>
          </a:p>
        </p:txBody>
      </p:sp>
    </p:spTree>
    <p:extLst>
      <p:ext uri="{BB962C8B-B14F-4D97-AF65-F5344CB8AC3E}">
        <p14:creationId xmlns:p14="http://schemas.microsoft.com/office/powerpoint/2010/main" val="3395824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C84D9-8A01-524F-9D98-8C79ADE3E0B4}"/>
              </a:ext>
            </a:extLst>
          </p:cNvPr>
          <p:cNvSpPr>
            <a:spLocks noGrp="1"/>
          </p:cNvSpPr>
          <p:nvPr>
            <p:ph type="title"/>
          </p:nvPr>
        </p:nvSpPr>
        <p:spPr>
          <a:xfrm>
            <a:off x="2071543" y="1966454"/>
            <a:ext cx="9383395" cy="3189762"/>
          </a:xfrm>
        </p:spPr>
        <p:txBody>
          <a:bodyPr>
            <a:normAutofit/>
          </a:bodyPr>
          <a:lstStyle/>
          <a:p>
            <a:r>
              <a:rPr lang="en-US" dirty="0"/>
              <a:t>How might a deeper understanding of district capacity influence our current state models of implementation support?</a:t>
            </a:r>
          </a:p>
        </p:txBody>
      </p:sp>
      <p:sp>
        <p:nvSpPr>
          <p:cNvPr id="3" name="TextBox 2"/>
          <p:cNvSpPr txBox="1"/>
          <p:nvPr/>
        </p:nvSpPr>
        <p:spPr>
          <a:xfrm>
            <a:off x="11504715" y="166255"/>
            <a:ext cx="290995" cy="307777"/>
          </a:xfrm>
          <a:prstGeom prst="rect">
            <a:avLst/>
          </a:prstGeom>
          <a:noFill/>
        </p:spPr>
        <p:txBody>
          <a:bodyPr wrap="square" rtlCol="0">
            <a:spAutoFit/>
          </a:bodyPr>
          <a:lstStyle/>
          <a:p>
            <a:r>
              <a:rPr lang="en-US" sz="1400" dirty="0"/>
              <a:t>7</a:t>
            </a:r>
          </a:p>
        </p:txBody>
      </p:sp>
    </p:spTree>
    <p:extLst>
      <p:ext uri="{BB962C8B-B14F-4D97-AF65-F5344CB8AC3E}">
        <p14:creationId xmlns:p14="http://schemas.microsoft.com/office/powerpoint/2010/main" val="1520028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FE96D7-C043-B34A-A358-B18ABFA22E5D}"/>
              </a:ext>
            </a:extLst>
          </p:cNvPr>
          <p:cNvPicPr>
            <a:picLocks noChangeAspect="1"/>
          </p:cNvPicPr>
          <p:nvPr/>
        </p:nvPicPr>
        <p:blipFill>
          <a:blip r:embed="rId2"/>
          <a:stretch>
            <a:fillRect/>
          </a:stretch>
        </p:blipFill>
        <p:spPr>
          <a:xfrm>
            <a:off x="3116806" y="0"/>
            <a:ext cx="4815388" cy="6858000"/>
          </a:xfrm>
          <a:prstGeom prst="rect">
            <a:avLst/>
          </a:prstGeom>
        </p:spPr>
      </p:pic>
      <p:sp>
        <p:nvSpPr>
          <p:cNvPr id="3" name="TextBox 2"/>
          <p:cNvSpPr txBox="1"/>
          <p:nvPr/>
        </p:nvSpPr>
        <p:spPr>
          <a:xfrm>
            <a:off x="7932194" y="2565401"/>
            <a:ext cx="3955006" cy="1815882"/>
          </a:xfrm>
          <a:prstGeom prst="rect">
            <a:avLst/>
          </a:prstGeom>
          <a:noFill/>
        </p:spPr>
        <p:txBody>
          <a:bodyPr wrap="square" rtlCol="0">
            <a:spAutoFit/>
          </a:bodyPr>
          <a:lstStyle/>
          <a:p>
            <a:r>
              <a:rPr lang="en-US" sz="1400" dirty="0"/>
              <a:t>Citation: </a:t>
            </a:r>
            <a:r>
              <a:rPr lang="en-US" sz="1400" dirty="0" err="1"/>
              <a:t>Rombøll</a:t>
            </a:r>
            <a:r>
              <a:rPr lang="en-US" sz="1400" dirty="0"/>
              <a:t> Consulting.  White paper: </a:t>
            </a:r>
            <a:r>
              <a:rPr lang="en-US" sz="1400" i="1" dirty="0"/>
              <a:t>Implementation Study – New Approaches to Policy Implementation </a:t>
            </a:r>
          </a:p>
          <a:p>
            <a:r>
              <a:rPr lang="en-US" sz="1400" dirty="0"/>
              <a:t> </a:t>
            </a:r>
            <a:r>
              <a:rPr lang="en-US" sz="1400" dirty="0">
                <a:hlinkClick r:id="rId3"/>
              </a:rPr>
              <a:t>http://www.consulting.ramboll.com/acton/fs/blocks/showLandingPage/a/18558/p/p-0036/t/page/fm/0?_ga=2.168739362.208211051.1543244116-482646888.1543244116</a:t>
            </a:r>
            <a:r>
              <a:rPr lang="en-US" sz="1400" dirty="0"/>
              <a:t> </a:t>
            </a:r>
          </a:p>
        </p:txBody>
      </p:sp>
      <p:sp>
        <p:nvSpPr>
          <p:cNvPr id="4" name="TextBox 3"/>
          <p:cNvSpPr txBox="1"/>
          <p:nvPr/>
        </p:nvSpPr>
        <p:spPr>
          <a:xfrm>
            <a:off x="11504715" y="166255"/>
            <a:ext cx="290995" cy="307777"/>
          </a:xfrm>
          <a:prstGeom prst="rect">
            <a:avLst/>
          </a:prstGeom>
          <a:noFill/>
        </p:spPr>
        <p:txBody>
          <a:bodyPr wrap="square" rtlCol="0">
            <a:spAutoFit/>
          </a:bodyPr>
          <a:lstStyle/>
          <a:p>
            <a:r>
              <a:rPr lang="en-US" sz="1400" dirty="0"/>
              <a:t>8</a:t>
            </a:r>
          </a:p>
        </p:txBody>
      </p:sp>
    </p:spTree>
    <p:extLst>
      <p:ext uri="{BB962C8B-B14F-4D97-AF65-F5344CB8AC3E}">
        <p14:creationId xmlns:p14="http://schemas.microsoft.com/office/powerpoint/2010/main" val="494361660"/>
      </p:ext>
    </p:extLst>
  </p:cSld>
  <p:clrMapOvr>
    <a:masterClrMapping/>
  </p:clrMapOvr>
</p:sld>
</file>

<file path=ppt/theme/theme1.xml><?xml version="1.0" encoding="utf-8"?>
<a:theme xmlns:a="http://schemas.openxmlformats.org/drawingml/2006/main" name="CSHSC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147BD70-748F-445A-B6E7-AF2F80BEF29E}" vid="{D2678BE4-95FD-4F11-AC74-CC0D14D846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TotalTime>
  <Words>217</Words>
  <Application>Microsoft Office PowerPoint</Application>
  <PresentationFormat>Widescreen</PresentationFormat>
  <Paragraphs>40</Paragraphs>
  <Slides>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CSHSC Template</vt:lpstr>
      <vt:lpstr> Cross States High School Collaborative Convening Problem of Practice November 27, 2018</vt:lpstr>
      <vt:lpstr>Would you spend a few minutes to reflect on how your state model for high school implementation support offers basic support?    How do you design supports in accordance with the particular redesign initiatives and individual district and school capacities?</vt:lpstr>
      <vt:lpstr>Partner Interviews</vt:lpstr>
      <vt:lpstr> Our Challenge: Understanding state capacity for supporting implementation of high school redesign. Start by gaining empathy…  </vt:lpstr>
      <vt:lpstr>Reframe the problem</vt:lpstr>
      <vt:lpstr>Broader Sharing of Insights from Interviews </vt:lpstr>
      <vt:lpstr>How might a deeper understanding of district capacity influence our current state models of implementation 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Cross States High School Collaborative Convening Welcome and Sharing Reflection Gallery Walk  November 27, 2018</dc:title>
  <dc:creator>Linda Muskauski</dc:creator>
  <cp:lastModifiedBy>Gregg Howell</cp:lastModifiedBy>
  <cp:revision>30</cp:revision>
  <cp:lastPrinted>2018-11-26T14:22:38Z</cp:lastPrinted>
  <dcterms:created xsi:type="dcterms:W3CDTF">2018-11-17T18:36:01Z</dcterms:created>
  <dcterms:modified xsi:type="dcterms:W3CDTF">2018-11-27T15:13:32Z</dcterms:modified>
</cp:coreProperties>
</file>