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4"/>
  </p:notesMasterIdLst>
  <p:sldIdLst>
    <p:sldId id="263" r:id="rId2"/>
    <p:sldId id="270" r:id="rId3"/>
    <p:sldId id="266" r:id="rId4"/>
    <p:sldId id="259" r:id="rId5"/>
    <p:sldId id="260" r:id="rId6"/>
    <p:sldId id="267" r:id="rId7"/>
    <p:sldId id="262" r:id="rId8"/>
    <p:sldId id="264" r:id="rId9"/>
    <p:sldId id="268" r:id="rId10"/>
    <p:sldId id="269" r:id="rId11"/>
    <p:sldId id="272" r:id="rId12"/>
    <p:sldId id="276" r:id="rId13"/>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91" d="100"/>
          <a:sy n="91" d="100"/>
        </p:scale>
        <p:origin x="20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E3270BE-5861-4BD1-91FA-96B79F125391}"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US"/>
        </a:p>
      </dgm:t>
    </dgm:pt>
    <dgm:pt modelId="{52E3FEC9-0411-4293-B7DF-3ADCD4210C07}">
      <dgm:prSet phldrT="[Text]" custT="1"/>
      <dgm:spPr/>
      <dgm:t>
        <a:bodyPr/>
        <a:lstStyle/>
        <a:p>
          <a:r>
            <a:rPr lang="en-US" sz="1800" dirty="0"/>
            <a:t>Invited to Apply–From SEA  and Cross-State Collaborative</a:t>
          </a:r>
        </a:p>
      </dgm:t>
    </dgm:pt>
    <dgm:pt modelId="{07E61452-E235-4F0E-B459-68C4AA32EB9F}" type="parTrans" cxnId="{5D8596D5-A6CB-4329-9A9D-50FA83A4125E}">
      <dgm:prSet/>
      <dgm:spPr/>
      <dgm:t>
        <a:bodyPr/>
        <a:lstStyle/>
        <a:p>
          <a:endParaRPr lang="en-US"/>
        </a:p>
      </dgm:t>
    </dgm:pt>
    <dgm:pt modelId="{80EAF464-1EC0-485B-98E2-CDF37A90B6C1}" type="sibTrans" cxnId="{5D8596D5-A6CB-4329-9A9D-50FA83A4125E}">
      <dgm:prSet/>
      <dgm:spPr/>
      <dgm:t>
        <a:bodyPr/>
        <a:lstStyle/>
        <a:p>
          <a:endParaRPr lang="en-US"/>
        </a:p>
      </dgm:t>
    </dgm:pt>
    <dgm:pt modelId="{04FD61FD-4A89-4354-A7A5-4D00167BDDC3}">
      <dgm:prSet phldrT="[Text]" custT="1"/>
      <dgm:spPr/>
      <dgm:t>
        <a:bodyPr/>
        <a:lstStyle/>
        <a:p>
          <a:r>
            <a:rPr lang="en-US" sz="1600" dirty="0"/>
            <a:t>Principal and Supt. Commitment Starts Application Process</a:t>
          </a:r>
        </a:p>
      </dgm:t>
    </dgm:pt>
    <dgm:pt modelId="{183288F5-A997-44B9-908C-19B7BAA5968E}" type="parTrans" cxnId="{66FECA0A-D60D-4A43-B2E9-8A0A801B3A98}">
      <dgm:prSet/>
      <dgm:spPr/>
      <dgm:t>
        <a:bodyPr/>
        <a:lstStyle/>
        <a:p>
          <a:endParaRPr lang="en-US"/>
        </a:p>
      </dgm:t>
    </dgm:pt>
    <dgm:pt modelId="{BD55DB7A-3465-4B3A-8765-D81FC0E2F293}" type="sibTrans" cxnId="{66FECA0A-D60D-4A43-B2E9-8A0A801B3A98}">
      <dgm:prSet/>
      <dgm:spPr/>
      <dgm:t>
        <a:bodyPr/>
        <a:lstStyle/>
        <a:p>
          <a:endParaRPr lang="en-US"/>
        </a:p>
      </dgm:t>
    </dgm:pt>
    <dgm:pt modelId="{A0B5EC9C-08AC-40EB-81E4-28EA1A172C1A}">
      <dgm:prSet phldrT="[Text]" custT="1"/>
      <dgm:spPr/>
      <dgm:t>
        <a:bodyPr/>
        <a:lstStyle/>
        <a:p>
          <a:r>
            <a:rPr lang="en-US" sz="2000" dirty="0"/>
            <a:t>Guided and Supported Needs Assessment</a:t>
          </a:r>
        </a:p>
      </dgm:t>
    </dgm:pt>
    <dgm:pt modelId="{E1D1CE3E-E997-45B8-A0BF-DBDAB07A9F29}" type="parTrans" cxnId="{884E63BB-F65A-49D6-98C0-4A4D2374027D}">
      <dgm:prSet/>
      <dgm:spPr/>
      <dgm:t>
        <a:bodyPr/>
        <a:lstStyle/>
        <a:p>
          <a:endParaRPr lang="en-US"/>
        </a:p>
      </dgm:t>
    </dgm:pt>
    <dgm:pt modelId="{E60808E9-C706-4355-B89C-B9A757848690}" type="sibTrans" cxnId="{884E63BB-F65A-49D6-98C0-4A4D2374027D}">
      <dgm:prSet/>
      <dgm:spPr/>
      <dgm:t>
        <a:bodyPr/>
        <a:lstStyle/>
        <a:p>
          <a:endParaRPr lang="en-US"/>
        </a:p>
      </dgm:t>
    </dgm:pt>
    <dgm:pt modelId="{E423EBF8-1FC8-4B1E-8B6F-A8C317E1ABE7}">
      <dgm:prSet phldrT="[Text]" custT="1"/>
      <dgm:spPr/>
      <dgm:t>
        <a:bodyPr/>
        <a:lstStyle/>
        <a:p>
          <a:r>
            <a:rPr lang="en-US" sz="1800" dirty="0"/>
            <a:t>Community Discussion on HS Goals-Community Support for Re-Design</a:t>
          </a:r>
        </a:p>
      </dgm:t>
    </dgm:pt>
    <dgm:pt modelId="{0D1AE2F6-5E21-4B2A-A173-397C215C6A45}" type="parTrans" cxnId="{87053FFC-A31A-439E-AB03-C46D85079D4E}">
      <dgm:prSet/>
      <dgm:spPr/>
      <dgm:t>
        <a:bodyPr/>
        <a:lstStyle/>
        <a:p>
          <a:endParaRPr lang="en-US"/>
        </a:p>
      </dgm:t>
    </dgm:pt>
    <dgm:pt modelId="{FC1449CA-CF47-4068-AAC3-A8FF6DE5D9C4}" type="sibTrans" cxnId="{87053FFC-A31A-439E-AB03-C46D85079D4E}">
      <dgm:prSet/>
      <dgm:spPr/>
      <dgm:t>
        <a:bodyPr/>
        <a:lstStyle/>
        <a:p>
          <a:endParaRPr lang="en-US"/>
        </a:p>
      </dgm:t>
    </dgm:pt>
    <dgm:pt modelId="{3486EA96-28CF-4A1C-AF46-8971501E81FB}">
      <dgm:prSet phldrT="[Text]" custT="1"/>
      <dgm:spPr/>
      <dgm:t>
        <a:bodyPr/>
        <a:lstStyle/>
        <a:p>
          <a:r>
            <a:rPr lang="en-US" sz="1200" dirty="0"/>
            <a:t>Upon Successful Completion of Prior Steps, </a:t>
          </a:r>
        </a:p>
        <a:p>
          <a:r>
            <a:rPr lang="en-US" sz="1200" dirty="0"/>
            <a:t>Linked to Networks-</a:t>
          </a:r>
        </a:p>
        <a:p>
          <a:r>
            <a:rPr lang="en-US" sz="1200" dirty="0"/>
            <a:t>Similar States and Schools </a:t>
          </a:r>
        </a:p>
      </dgm:t>
    </dgm:pt>
    <dgm:pt modelId="{7391C3E5-2B0C-4471-BA95-C0BF4E7657AE}" type="parTrans" cxnId="{04E4D9F3-B4DD-4F42-A2E9-A02BE5B03BA4}">
      <dgm:prSet/>
      <dgm:spPr/>
      <dgm:t>
        <a:bodyPr/>
        <a:lstStyle/>
        <a:p>
          <a:endParaRPr lang="en-US"/>
        </a:p>
      </dgm:t>
    </dgm:pt>
    <dgm:pt modelId="{57CAE5F8-9EC5-4B8F-BF22-596D54434EF2}" type="sibTrans" cxnId="{04E4D9F3-B4DD-4F42-A2E9-A02BE5B03BA4}">
      <dgm:prSet/>
      <dgm:spPr/>
      <dgm:t>
        <a:bodyPr/>
        <a:lstStyle/>
        <a:p>
          <a:endParaRPr lang="en-US"/>
        </a:p>
      </dgm:t>
    </dgm:pt>
    <dgm:pt modelId="{7D518A00-0792-4108-91F8-791F211B9E77}">
      <dgm:prSet phldrT="[Text]"/>
      <dgm:spPr/>
      <dgm:t>
        <a:bodyPr/>
        <a:lstStyle/>
        <a:p>
          <a:r>
            <a:rPr lang="en-US" dirty="0"/>
            <a:t>Facilitated Design Process (Completed 6 months from invite) </a:t>
          </a:r>
        </a:p>
      </dgm:t>
    </dgm:pt>
    <dgm:pt modelId="{349B66B8-AB9C-4893-BB5F-34ECD1D1D020}" type="parTrans" cxnId="{5CA7A952-94E6-40B6-AF34-E4391BC7BDF7}">
      <dgm:prSet/>
      <dgm:spPr/>
      <dgm:t>
        <a:bodyPr/>
        <a:lstStyle/>
        <a:p>
          <a:endParaRPr lang="en-US"/>
        </a:p>
      </dgm:t>
    </dgm:pt>
    <dgm:pt modelId="{87E7735F-CBE7-493E-A00F-2AE3B8EC63CF}" type="sibTrans" cxnId="{5CA7A952-94E6-40B6-AF34-E4391BC7BDF7}">
      <dgm:prSet/>
      <dgm:spPr/>
      <dgm:t>
        <a:bodyPr/>
        <a:lstStyle/>
        <a:p>
          <a:endParaRPr lang="en-US"/>
        </a:p>
      </dgm:t>
    </dgm:pt>
    <dgm:pt modelId="{C2EBDC6C-6194-4DAF-BBC0-0EB676069F73}">
      <dgm:prSet phldrT="[Text]"/>
      <dgm:spPr/>
      <dgm:t>
        <a:bodyPr/>
        <a:lstStyle/>
        <a:p>
          <a:r>
            <a:rPr lang="en-US" dirty="0"/>
            <a:t>Supported Planning, Training, and Capacity Building </a:t>
          </a:r>
        </a:p>
        <a:p>
          <a:r>
            <a:rPr lang="en-US" dirty="0"/>
            <a:t>(6 months) </a:t>
          </a:r>
        </a:p>
      </dgm:t>
    </dgm:pt>
    <dgm:pt modelId="{32F64AAA-A83E-473E-842D-56D540EF07B7}" type="parTrans" cxnId="{1F43BBF0-ED38-4687-811B-DE07815355C2}">
      <dgm:prSet/>
      <dgm:spPr/>
      <dgm:t>
        <a:bodyPr/>
        <a:lstStyle/>
        <a:p>
          <a:endParaRPr lang="en-US"/>
        </a:p>
      </dgm:t>
    </dgm:pt>
    <dgm:pt modelId="{3A81A8A9-BC55-443F-B3FA-C54AE28E9FF0}" type="sibTrans" cxnId="{1F43BBF0-ED38-4687-811B-DE07815355C2}">
      <dgm:prSet/>
      <dgm:spPr/>
      <dgm:t>
        <a:bodyPr/>
        <a:lstStyle/>
        <a:p>
          <a:endParaRPr lang="en-US"/>
        </a:p>
      </dgm:t>
    </dgm:pt>
    <dgm:pt modelId="{B77D7E42-1006-44D2-BB03-B061E6DEA56F}">
      <dgm:prSet phldrT="[Text]"/>
      <dgm:spPr/>
      <dgm:t>
        <a:bodyPr/>
        <a:lstStyle/>
        <a:p>
          <a:r>
            <a:rPr lang="en-US" dirty="0"/>
            <a:t>Implementation with Technical Assistance </a:t>
          </a:r>
        </a:p>
        <a:p>
          <a:r>
            <a:rPr lang="en-US" dirty="0"/>
            <a:t>(3 years) </a:t>
          </a:r>
        </a:p>
      </dgm:t>
    </dgm:pt>
    <dgm:pt modelId="{E2828E4E-FFAF-463E-9641-9FE30CA7B082}" type="parTrans" cxnId="{1807577A-918C-4761-B969-C755B33B2AB1}">
      <dgm:prSet/>
      <dgm:spPr/>
      <dgm:t>
        <a:bodyPr/>
        <a:lstStyle/>
        <a:p>
          <a:endParaRPr lang="en-US"/>
        </a:p>
      </dgm:t>
    </dgm:pt>
    <dgm:pt modelId="{3A045055-762A-4000-B33A-70B1EACA38A4}" type="sibTrans" cxnId="{1807577A-918C-4761-B969-C755B33B2AB1}">
      <dgm:prSet/>
      <dgm:spPr/>
      <dgm:t>
        <a:bodyPr/>
        <a:lstStyle/>
        <a:p>
          <a:endParaRPr lang="en-US"/>
        </a:p>
      </dgm:t>
    </dgm:pt>
    <dgm:pt modelId="{D64FDB25-7B5C-40AD-B751-D83A37091152}">
      <dgm:prSet phldrT="[Text]"/>
      <dgm:spPr/>
      <dgm:t>
        <a:bodyPr/>
        <a:lstStyle/>
        <a:p>
          <a:r>
            <a:rPr lang="en-US" dirty="0"/>
            <a:t>Continuous Improvement-Sustained and Driven By Network</a:t>
          </a:r>
        </a:p>
      </dgm:t>
    </dgm:pt>
    <dgm:pt modelId="{936821BC-341A-40CB-8CBF-CE33D07D799C}" type="parTrans" cxnId="{088D7CD9-85CD-433C-AAAE-9ABF67C62893}">
      <dgm:prSet/>
      <dgm:spPr/>
      <dgm:t>
        <a:bodyPr/>
        <a:lstStyle/>
        <a:p>
          <a:endParaRPr lang="en-US"/>
        </a:p>
      </dgm:t>
    </dgm:pt>
    <dgm:pt modelId="{016D44D5-E322-400E-B511-D6B0D9827919}" type="sibTrans" cxnId="{088D7CD9-85CD-433C-AAAE-9ABF67C62893}">
      <dgm:prSet/>
      <dgm:spPr/>
      <dgm:t>
        <a:bodyPr/>
        <a:lstStyle/>
        <a:p>
          <a:endParaRPr lang="en-US"/>
        </a:p>
      </dgm:t>
    </dgm:pt>
    <dgm:pt modelId="{9BFC22EF-B573-438D-9693-D9A1447DFF8D}" type="pres">
      <dgm:prSet presAssocID="{AE3270BE-5861-4BD1-91FA-96B79F125391}" presName="Name0" presStyleCnt="0">
        <dgm:presLayoutVars>
          <dgm:dir/>
          <dgm:resizeHandles/>
        </dgm:presLayoutVars>
      </dgm:prSet>
      <dgm:spPr/>
      <dgm:t>
        <a:bodyPr/>
        <a:lstStyle/>
        <a:p>
          <a:endParaRPr lang="en-US"/>
        </a:p>
      </dgm:t>
    </dgm:pt>
    <dgm:pt modelId="{19C4158E-A700-4E8F-855F-872206200F68}" type="pres">
      <dgm:prSet presAssocID="{52E3FEC9-0411-4293-B7DF-3ADCD4210C07}" presName="compNode" presStyleCnt="0"/>
      <dgm:spPr/>
    </dgm:pt>
    <dgm:pt modelId="{D193CF80-A3DE-4DC1-881C-0E9F54BBB303}" type="pres">
      <dgm:prSet presAssocID="{52E3FEC9-0411-4293-B7DF-3ADCD4210C07}" presName="dummyConnPt" presStyleCnt="0"/>
      <dgm:spPr/>
    </dgm:pt>
    <dgm:pt modelId="{A4553258-CAFC-4895-9102-1F7493C179AB}" type="pres">
      <dgm:prSet presAssocID="{52E3FEC9-0411-4293-B7DF-3ADCD4210C07}" presName="node" presStyleLbl="node1" presStyleIdx="0" presStyleCnt="9">
        <dgm:presLayoutVars>
          <dgm:bulletEnabled val="1"/>
        </dgm:presLayoutVars>
      </dgm:prSet>
      <dgm:spPr/>
      <dgm:t>
        <a:bodyPr/>
        <a:lstStyle/>
        <a:p>
          <a:endParaRPr lang="en-US"/>
        </a:p>
      </dgm:t>
    </dgm:pt>
    <dgm:pt modelId="{6EF6C0B8-0E53-4757-AC8A-087631FEBBCC}" type="pres">
      <dgm:prSet presAssocID="{80EAF464-1EC0-485B-98E2-CDF37A90B6C1}" presName="sibTrans" presStyleLbl="bgSibTrans2D1" presStyleIdx="0" presStyleCnt="8"/>
      <dgm:spPr/>
      <dgm:t>
        <a:bodyPr/>
        <a:lstStyle/>
        <a:p>
          <a:endParaRPr lang="en-US"/>
        </a:p>
      </dgm:t>
    </dgm:pt>
    <dgm:pt modelId="{D4665E3C-C692-48F1-8710-DCD52F120DCD}" type="pres">
      <dgm:prSet presAssocID="{04FD61FD-4A89-4354-A7A5-4D00167BDDC3}" presName="compNode" presStyleCnt="0"/>
      <dgm:spPr/>
    </dgm:pt>
    <dgm:pt modelId="{0BD0E091-CEF9-4CFF-AA34-605DA5127AE0}" type="pres">
      <dgm:prSet presAssocID="{04FD61FD-4A89-4354-A7A5-4D00167BDDC3}" presName="dummyConnPt" presStyleCnt="0"/>
      <dgm:spPr/>
    </dgm:pt>
    <dgm:pt modelId="{A23FAE78-B092-4716-85EF-A0D6651F3A4E}" type="pres">
      <dgm:prSet presAssocID="{04FD61FD-4A89-4354-A7A5-4D00167BDDC3}" presName="node" presStyleLbl="node1" presStyleIdx="1" presStyleCnt="9" custLinFactNeighborX="583">
        <dgm:presLayoutVars>
          <dgm:bulletEnabled val="1"/>
        </dgm:presLayoutVars>
      </dgm:prSet>
      <dgm:spPr/>
      <dgm:t>
        <a:bodyPr/>
        <a:lstStyle/>
        <a:p>
          <a:endParaRPr lang="en-US"/>
        </a:p>
      </dgm:t>
    </dgm:pt>
    <dgm:pt modelId="{6F669FC7-648F-499D-889B-67EEFE6AE6C3}" type="pres">
      <dgm:prSet presAssocID="{BD55DB7A-3465-4B3A-8765-D81FC0E2F293}" presName="sibTrans" presStyleLbl="bgSibTrans2D1" presStyleIdx="1" presStyleCnt="8"/>
      <dgm:spPr/>
      <dgm:t>
        <a:bodyPr/>
        <a:lstStyle/>
        <a:p>
          <a:endParaRPr lang="en-US"/>
        </a:p>
      </dgm:t>
    </dgm:pt>
    <dgm:pt modelId="{DE1ED14A-9341-48DA-822E-E7FD611777DA}" type="pres">
      <dgm:prSet presAssocID="{A0B5EC9C-08AC-40EB-81E4-28EA1A172C1A}" presName="compNode" presStyleCnt="0"/>
      <dgm:spPr/>
    </dgm:pt>
    <dgm:pt modelId="{95471F2D-C817-4A89-964C-8EC3EED91C92}" type="pres">
      <dgm:prSet presAssocID="{A0B5EC9C-08AC-40EB-81E4-28EA1A172C1A}" presName="dummyConnPt" presStyleCnt="0"/>
      <dgm:spPr/>
    </dgm:pt>
    <dgm:pt modelId="{A3F2662F-60B1-4295-BD37-6ABE69BFC93E}" type="pres">
      <dgm:prSet presAssocID="{A0B5EC9C-08AC-40EB-81E4-28EA1A172C1A}" presName="node" presStyleLbl="node1" presStyleIdx="2" presStyleCnt="9">
        <dgm:presLayoutVars>
          <dgm:bulletEnabled val="1"/>
        </dgm:presLayoutVars>
      </dgm:prSet>
      <dgm:spPr/>
      <dgm:t>
        <a:bodyPr/>
        <a:lstStyle/>
        <a:p>
          <a:endParaRPr lang="en-US"/>
        </a:p>
      </dgm:t>
    </dgm:pt>
    <dgm:pt modelId="{3DCB1A5A-F147-4837-A558-1F255646232C}" type="pres">
      <dgm:prSet presAssocID="{E60808E9-C706-4355-B89C-B9A757848690}" presName="sibTrans" presStyleLbl="bgSibTrans2D1" presStyleIdx="2" presStyleCnt="8"/>
      <dgm:spPr/>
      <dgm:t>
        <a:bodyPr/>
        <a:lstStyle/>
        <a:p>
          <a:endParaRPr lang="en-US"/>
        </a:p>
      </dgm:t>
    </dgm:pt>
    <dgm:pt modelId="{515B2BD6-E7C6-4215-A337-9AB484F6E333}" type="pres">
      <dgm:prSet presAssocID="{E423EBF8-1FC8-4B1E-8B6F-A8C317E1ABE7}" presName="compNode" presStyleCnt="0"/>
      <dgm:spPr/>
    </dgm:pt>
    <dgm:pt modelId="{E0104551-FA49-4507-AA37-5164CF8D189C}" type="pres">
      <dgm:prSet presAssocID="{E423EBF8-1FC8-4B1E-8B6F-A8C317E1ABE7}" presName="dummyConnPt" presStyleCnt="0"/>
      <dgm:spPr/>
    </dgm:pt>
    <dgm:pt modelId="{5F7893D4-6A23-4EF2-BA2C-961323FB7F1A}" type="pres">
      <dgm:prSet presAssocID="{E423EBF8-1FC8-4B1E-8B6F-A8C317E1ABE7}" presName="node" presStyleLbl="node1" presStyleIdx="3" presStyleCnt="9" custLinFactNeighborY="230">
        <dgm:presLayoutVars>
          <dgm:bulletEnabled val="1"/>
        </dgm:presLayoutVars>
      </dgm:prSet>
      <dgm:spPr/>
      <dgm:t>
        <a:bodyPr/>
        <a:lstStyle/>
        <a:p>
          <a:endParaRPr lang="en-US"/>
        </a:p>
      </dgm:t>
    </dgm:pt>
    <dgm:pt modelId="{ED7030EC-A48C-455C-A54E-7E157485BE90}" type="pres">
      <dgm:prSet presAssocID="{FC1449CA-CF47-4068-AAC3-A8FF6DE5D9C4}" presName="sibTrans" presStyleLbl="bgSibTrans2D1" presStyleIdx="3" presStyleCnt="8"/>
      <dgm:spPr/>
      <dgm:t>
        <a:bodyPr/>
        <a:lstStyle/>
        <a:p>
          <a:endParaRPr lang="en-US"/>
        </a:p>
      </dgm:t>
    </dgm:pt>
    <dgm:pt modelId="{C59CACC8-CC10-40AF-87F0-676258FEDDF8}" type="pres">
      <dgm:prSet presAssocID="{3486EA96-28CF-4A1C-AF46-8971501E81FB}" presName="compNode" presStyleCnt="0"/>
      <dgm:spPr/>
    </dgm:pt>
    <dgm:pt modelId="{1899D95C-B80B-4E76-8803-38A5F36B49D1}" type="pres">
      <dgm:prSet presAssocID="{3486EA96-28CF-4A1C-AF46-8971501E81FB}" presName="dummyConnPt" presStyleCnt="0"/>
      <dgm:spPr/>
    </dgm:pt>
    <dgm:pt modelId="{C0262C32-60A6-4478-BC77-07A3D5B80093}" type="pres">
      <dgm:prSet presAssocID="{3486EA96-28CF-4A1C-AF46-8971501E81FB}" presName="node" presStyleLbl="node1" presStyleIdx="4" presStyleCnt="9">
        <dgm:presLayoutVars>
          <dgm:bulletEnabled val="1"/>
        </dgm:presLayoutVars>
      </dgm:prSet>
      <dgm:spPr/>
      <dgm:t>
        <a:bodyPr/>
        <a:lstStyle/>
        <a:p>
          <a:endParaRPr lang="en-US"/>
        </a:p>
      </dgm:t>
    </dgm:pt>
    <dgm:pt modelId="{ED188CD0-2212-4AD7-AD77-7C7CEDC8375D}" type="pres">
      <dgm:prSet presAssocID="{57CAE5F8-9EC5-4B8F-BF22-596D54434EF2}" presName="sibTrans" presStyleLbl="bgSibTrans2D1" presStyleIdx="4" presStyleCnt="8"/>
      <dgm:spPr/>
      <dgm:t>
        <a:bodyPr/>
        <a:lstStyle/>
        <a:p>
          <a:endParaRPr lang="en-US"/>
        </a:p>
      </dgm:t>
    </dgm:pt>
    <dgm:pt modelId="{539E15A6-4274-485F-9212-05155C4451F5}" type="pres">
      <dgm:prSet presAssocID="{7D518A00-0792-4108-91F8-791F211B9E77}" presName="compNode" presStyleCnt="0"/>
      <dgm:spPr/>
    </dgm:pt>
    <dgm:pt modelId="{932532DC-AE94-4E8D-BD8D-6601EFAC6965}" type="pres">
      <dgm:prSet presAssocID="{7D518A00-0792-4108-91F8-791F211B9E77}" presName="dummyConnPt" presStyleCnt="0"/>
      <dgm:spPr/>
    </dgm:pt>
    <dgm:pt modelId="{6906C8D5-041A-400E-8E7A-A113566E358D}" type="pres">
      <dgm:prSet presAssocID="{7D518A00-0792-4108-91F8-791F211B9E77}" presName="node" presStyleLbl="node1" presStyleIdx="5" presStyleCnt="9">
        <dgm:presLayoutVars>
          <dgm:bulletEnabled val="1"/>
        </dgm:presLayoutVars>
      </dgm:prSet>
      <dgm:spPr/>
      <dgm:t>
        <a:bodyPr/>
        <a:lstStyle/>
        <a:p>
          <a:endParaRPr lang="en-US"/>
        </a:p>
      </dgm:t>
    </dgm:pt>
    <dgm:pt modelId="{052E50AD-26FF-46FD-BE57-79FF28E4F2FA}" type="pres">
      <dgm:prSet presAssocID="{87E7735F-CBE7-493E-A00F-2AE3B8EC63CF}" presName="sibTrans" presStyleLbl="bgSibTrans2D1" presStyleIdx="5" presStyleCnt="8"/>
      <dgm:spPr/>
      <dgm:t>
        <a:bodyPr/>
        <a:lstStyle/>
        <a:p>
          <a:endParaRPr lang="en-US"/>
        </a:p>
      </dgm:t>
    </dgm:pt>
    <dgm:pt modelId="{F160C5C5-B157-4597-9284-821C245F4766}" type="pres">
      <dgm:prSet presAssocID="{C2EBDC6C-6194-4DAF-BBC0-0EB676069F73}" presName="compNode" presStyleCnt="0"/>
      <dgm:spPr/>
    </dgm:pt>
    <dgm:pt modelId="{D9908483-86AF-4720-94DD-F1372FDCDBB0}" type="pres">
      <dgm:prSet presAssocID="{C2EBDC6C-6194-4DAF-BBC0-0EB676069F73}" presName="dummyConnPt" presStyleCnt="0"/>
      <dgm:spPr/>
    </dgm:pt>
    <dgm:pt modelId="{8D5C3C8F-7B61-4CE4-872F-AA63AC185371}" type="pres">
      <dgm:prSet presAssocID="{C2EBDC6C-6194-4DAF-BBC0-0EB676069F73}" presName="node" presStyleLbl="node1" presStyleIdx="6" presStyleCnt="9">
        <dgm:presLayoutVars>
          <dgm:bulletEnabled val="1"/>
        </dgm:presLayoutVars>
      </dgm:prSet>
      <dgm:spPr/>
      <dgm:t>
        <a:bodyPr/>
        <a:lstStyle/>
        <a:p>
          <a:endParaRPr lang="en-US"/>
        </a:p>
      </dgm:t>
    </dgm:pt>
    <dgm:pt modelId="{0DD010B9-0393-4DA9-BF75-C4E9832C1F37}" type="pres">
      <dgm:prSet presAssocID="{3A81A8A9-BC55-443F-B3FA-C54AE28E9FF0}" presName="sibTrans" presStyleLbl="bgSibTrans2D1" presStyleIdx="6" presStyleCnt="8"/>
      <dgm:spPr/>
      <dgm:t>
        <a:bodyPr/>
        <a:lstStyle/>
        <a:p>
          <a:endParaRPr lang="en-US"/>
        </a:p>
      </dgm:t>
    </dgm:pt>
    <dgm:pt modelId="{9089B5D7-A180-4DBC-A1B0-F41F31C03F3F}" type="pres">
      <dgm:prSet presAssocID="{B77D7E42-1006-44D2-BB03-B061E6DEA56F}" presName="compNode" presStyleCnt="0"/>
      <dgm:spPr/>
    </dgm:pt>
    <dgm:pt modelId="{1A2D39C4-B306-4D45-B0FB-6D3EAA7C1FE2}" type="pres">
      <dgm:prSet presAssocID="{B77D7E42-1006-44D2-BB03-B061E6DEA56F}" presName="dummyConnPt" presStyleCnt="0"/>
      <dgm:spPr/>
    </dgm:pt>
    <dgm:pt modelId="{AA0E64FE-43B8-4284-BC38-40DE575112AF}" type="pres">
      <dgm:prSet presAssocID="{B77D7E42-1006-44D2-BB03-B061E6DEA56F}" presName="node" presStyleLbl="node1" presStyleIdx="7" presStyleCnt="9">
        <dgm:presLayoutVars>
          <dgm:bulletEnabled val="1"/>
        </dgm:presLayoutVars>
      </dgm:prSet>
      <dgm:spPr/>
      <dgm:t>
        <a:bodyPr/>
        <a:lstStyle/>
        <a:p>
          <a:endParaRPr lang="en-US"/>
        </a:p>
      </dgm:t>
    </dgm:pt>
    <dgm:pt modelId="{7081B72E-BFE2-45E6-9640-14BCA364F419}" type="pres">
      <dgm:prSet presAssocID="{3A045055-762A-4000-B33A-70B1EACA38A4}" presName="sibTrans" presStyleLbl="bgSibTrans2D1" presStyleIdx="7" presStyleCnt="8"/>
      <dgm:spPr/>
      <dgm:t>
        <a:bodyPr/>
        <a:lstStyle/>
        <a:p>
          <a:endParaRPr lang="en-US"/>
        </a:p>
      </dgm:t>
    </dgm:pt>
    <dgm:pt modelId="{64E5B01A-DF6B-42FD-8EAF-60B3BD848F03}" type="pres">
      <dgm:prSet presAssocID="{D64FDB25-7B5C-40AD-B751-D83A37091152}" presName="compNode" presStyleCnt="0"/>
      <dgm:spPr/>
    </dgm:pt>
    <dgm:pt modelId="{460CFFC0-8E22-47DD-A35C-D1DEF3C42029}" type="pres">
      <dgm:prSet presAssocID="{D64FDB25-7B5C-40AD-B751-D83A37091152}" presName="dummyConnPt" presStyleCnt="0"/>
      <dgm:spPr/>
    </dgm:pt>
    <dgm:pt modelId="{5BBF29F6-6E33-4708-9779-0E44A96A9039}" type="pres">
      <dgm:prSet presAssocID="{D64FDB25-7B5C-40AD-B751-D83A37091152}" presName="node" presStyleLbl="node1" presStyleIdx="8" presStyleCnt="9">
        <dgm:presLayoutVars>
          <dgm:bulletEnabled val="1"/>
        </dgm:presLayoutVars>
      </dgm:prSet>
      <dgm:spPr/>
      <dgm:t>
        <a:bodyPr/>
        <a:lstStyle/>
        <a:p>
          <a:endParaRPr lang="en-US"/>
        </a:p>
      </dgm:t>
    </dgm:pt>
  </dgm:ptLst>
  <dgm:cxnLst>
    <dgm:cxn modelId="{6B7A4B02-75C7-4AEF-8F31-A89367D8E981}" type="presOf" srcId="{04FD61FD-4A89-4354-A7A5-4D00167BDDC3}" destId="{A23FAE78-B092-4716-85EF-A0D6651F3A4E}" srcOrd="0" destOrd="0" presId="urn:microsoft.com/office/officeart/2005/8/layout/bProcess4"/>
    <dgm:cxn modelId="{B27C5EF8-E772-4A2C-8EA3-1F6548D69564}" type="presOf" srcId="{57CAE5F8-9EC5-4B8F-BF22-596D54434EF2}" destId="{ED188CD0-2212-4AD7-AD77-7C7CEDC8375D}" srcOrd="0" destOrd="0" presId="urn:microsoft.com/office/officeart/2005/8/layout/bProcess4"/>
    <dgm:cxn modelId="{631EE208-6696-4E8D-AF85-E5A340ED3CF1}" type="presOf" srcId="{80EAF464-1EC0-485B-98E2-CDF37A90B6C1}" destId="{6EF6C0B8-0E53-4757-AC8A-087631FEBBCC}" srcOrd="0" destOrd="0" presId="urn:microsoft.com/office/officeart/2005/8/layout/bProcess4"/>
    <dgm:cxn modelId="{D6A815F8-672B-4F54-9B20-AACC905F6A90}" type="presOf" srcId="{3A045055-762A-4000-B33A-70B1EACA38A4}" destId="{7081B72E-BFE2-45E6-9640-14BCA364F419}" srcOrd="0" destOrd="0" presId="urn:microsoft.com/office/officeart/2005/8/layout/bProcess4"/>
    <dgm:cxn modelId="{6DDB7545-4011-4917-8E08-6F540B1F2B69}" type="presOf" srcId="{FC1449CA-CF47-4068-AAC3-A8FF6DE5D9C4}" destId="{ED7030EC-A48C-455C-A54E-7E157485BE90}" srcOrd="0" destOrd="0" presId="urn:microsoft.com/office/officeart/2005/8/layout/bProcess4"/>
    <dgm:cxn modelId="{361F5DAB-6352-4517-8364-D22C5F06E39E}" type="presOf" srcId="{3486EA96-28CF-4A1C-AF46-8971501E81FB}" destId="{C0262C32-60A6-4478-BC77-07A3D5B80093}" srcOrd="0" destOrd="0" presId="urn:microsoft.com/office/officeart/2005/8/layout/bProcess4"/>
    <dgm:cxn modelId="{9E85DA68-6DE5-4E04-A49F-B661790D2CE5}" type="presOf" srcId="{E423EBF8-1FC8-4B1E-8B6F-A8C317E1ABE7}" destId="{5F7893D4-6A23-4EF2-BA2C-961323FB7F1A}" srcOrd="0" destOrd="0" presId="urn:microsoft.com/office/officeart/2005/8/layout/bProcess4"/>
    <dgm:cxn modelId="{87053FFC-A31A-439E-AB03-C46D85079D4E}" srcId="{AE3270BE-5861-4BD1-91FA-96B79F125391}" destId="{E423EBF8-1FC8-4B1E-8B6F-A8C317E1ABE7}" srcOrd="3" destOrd="0" parTransId="{0D1AE2F6-5E21-4B2A-A173-397C215C6A45}" sibTransId="{FC1449CA-CF47-4068-AAC3-A8FF6DE5D9C4}"/>
    <dgm:cxn modelId="{F572B767-CA72-451A-8EF7-E393CCEAAE78}" type="presOf" srcId="{3A81A8A9-BC55-443F-B3FA-C54AE28E9FF0}" destId="{0DD010B9-0393-4DA9-BF75-C4E9832C1F37}" srcOrd="0" destOrd="0" presId="urn:microsoft.com/office/officeart/2005/8/layout/bProcess4"/>
    <dgm:cxn modelId="{1807577A-918C-4761-B969-C755B33B2AB1}" srcId="{AE3270BE-5861-4BD1-91FA-96B79F125391}" destId="{B77D7E42-1006-44D2-BB03-B061E6DEA56F}" srcOrd="7" destOrd="0" parTransId="{E2828E4E-FFAF-463E-9641-9FE30CA7B082}" sibTransId="{3A045055-762A-4000-B33A-70B1EACA38A4}"/>
    <dgm:cxn modelId="{B6CA677F-BE0A-475A-AEF8-118636BB3B47}" type="presOf" srcId="{7D518A00-0792-4108-91F8-791F211B9E77}" destId="{6906C8D5-041A-400E-8E7A-A113566E358D}" srcOrd="0" destOrd="0" presId="urn:microsoft.com/office/officeart/2005/8/layout/bProcess4"/>
    <dgm:cxn modelId="{BD6E60E4-707A-4218-BF6C-1717B67D4D52}" type="presOf" srcId="{B77D7E42-1006-44D2-BB03-B061E6DEA56F}" destId="{AA0E64FE-43B8-4284-BC38-40DE575112AF}" srcOrd="0" destOrd="0" presId="urn:microsoft.com/office/officeart/2005/8/layout/bProcess4"/>
    <dgm:cxn modelId="{5D8596D5-A6CB-4329-9A9D-50FA83A4125E}" srcId="{AE3270BE-5861-4BD1-91FA-96B79F125391}" destId="{52E3FEC9-0411-4293-B7DF-3ADCD4210C07}" srcOrd="0" destOrd="0" parTransId="{07E61452-E235-4F0E-B459-68C4AA32EB9F}" sibTransId="{80EAF464-1EC0-485B-98E2-CDF37A90B6C1}"/>
    <dgm:cxn modelId="{811E8A5C-2296-41B8-A6B7-8B7616D8D6D1}" type="presOf" srcId="{E60808E9-C706-4355-B89C-B9A757848690}" destId="{3DCB1A5A-F147-4837-A558-1F255646232C}" srcOrd="0" destOrd="0" presId="urn:microsoft.com/office/officeart/2005/8/layout/bProcess4"/>
    <dgm:cxn modelId="{66FECA0A-D60D-4A43-B2E9-8A0A801B3A98}" srcId="{AE3270BE-5861-4BD1-91FA-96B79F125391}" destId="{04FD61FD-4A89-4354-A7A5-4D00167BDDC3}" srcOrd="1" destOrd="0" parTransId="{183288F5-A997-44B9-908C-19B7BAA5968E}" sibTransId="{BD55DB7A-3465-4B3A-8765-D81FC0E2F293}"/>
    <dgm:cxn modelId="{F149A7F7-758C-43E8-B6BC-9E946E621FD8}" type="presOf" srcId="{A0B5EC9C-08AC-40EB-81E4-28EA1A172C1A}" destId="{A3F2662F-60B1-4295-BD37-6ABE69BFC93E}" srcOrd="0" destOrd="0" presId="urn:microsoft.com/office/officeart/2005/8/layout/bProcess4"/>
    <dgm:cxn modelId="{91F215E5-9BDE-409F-9C74-B20AE527803B}" type="presOf" srcId="{BD55DB7A-3465-4B3A-8765-D81FC0E2F293}" destId="{6F669FC7-648F-499D-889B-67EEFE6AE6C3}" srcOrd="0" destOrd="0" presId="urn:microsoft.com/office/officeart/2005/8/layout/bProcess4"/>
    <dgm:cxn modelId="{088D7CD9-85CD-433C-AAAE-9ABF67C62893}" srcId="{AE3270BE-5861-4BD1-91FA-96B79F125391}" destId="{D64FDB25-7B5C-40AD-B751-D83A37091152}" srcOrd="8" destOrd="0" parTransId="{936821BC-341A-40CB-8CBF-CE33D07D799C}" sibTransId="{016D44D5-E322-400E-B511-D6B0D9827919}"/>
    <dgm:cxn modelId="{C8F8F490-0A34-494C-885B-34CCE0D54A1E}" type="presOf" srcId="{D64FDB25-7B5C-40AD-B751-D83A37091152}" destId="{5BBF29F6-6E33-4708-9779-0E44A96A9039}" srcOrd="0" destOrd="0" presId="urn:microsoft.com/office/officeart/2005/8/layout/bProcess4"/>
    <dgm:cxn modelId="{5CA7A952-94E6-40B6-AF34-E4391BC7BDF7}" srcId="{AE3270BE-5861-4BD1-91FA-96B79F125391}" destId="{7D518A00-0792-4108-91F8-791F211B9E77}" srcOrd="5" destOrd="0" parTransId="{349B66B8-AB9C-4893-BB5F-34ECD1D1D020}" sibTransId="{87E7735F-CBE7-493E-A00F-2AE3B8EC63CF}"/>
    <dgm:cxn modelId="{04E4D9F3-B4DD-4F42-A2E9-A02BE5B03BA4}" srcId="{AE3270BE-5861-4BD1-91FA-96B79F125391}" destId="{3486EA96-28CF-4A1C-AF46-8971501E81FB}" srcOrd="4" destOrd="0" parTransId="{7391C3E5-2B0C-4471-BA95-C0BF4E7657AE}" sibTransId="{57CAE5F8-9EC5-4B8F-BF22-596D54434EF2}"/>
    <dgm:cxn modelId="{1F43BBF0-ED38-4687-811B-DE07815355C2}" srcId="{AE3270BE-5861-4BD1-91FA-96B79F125391}" destId="{C2EBDC6C-6194-4DAF-BBC0-0EB676069F73}" srcOrd="6" destOrd="0" parTransId="{32F64AAA-A83E-473E-842D-56D540EF07B7}" sibTransId="{3A81A8A9-BC55-443F-B3FA-C54AE28E9FF0}"/>
    <dgm:cxn modelId="{1B66950F-A33C-4797-8FEB-0E256CF35458}" type="presOf" srcId="{AE3270BE-5861-4BD1-91FA-96B79F125391}" destId="{9BFC22EF-B573-438D-9693-D9A1447DFF8D}" srcOrd="0" destOrd="0" presId="urn:microsoft.com/office/officeart/2005/8/layout/bProcess4"/>
    <dgm:cxn modelId="{AB8993A8-21E1-436C-BA9F-5F2ECB1D70B9}" type="presOf" srcId="{C2EBDC6C-6194-4DAF-BBC0-0EB676069F73}" destId="{8D5C3C8F-7B61-4CE4-872F-AA63AC185371}" srcOrd="0" destOrd="0" presId="urn:microsoft.com/office/officeart/2005/8/layout/bProcess4"/>
    <dgm:cxn modelId="{E2400D30-4268-4B1F-8786-249410DA5DC6}" type="presOf" srcId="{87E7735F-CBE7-493E-A00F-2AE3B8EC63CF}" destId="{052E50AD-26FF-46FD-BE57-79FF28E4F2FA}" srcOrd="0" destOrd="0" presId="urn:microsoft.com/office/officeart/2005/8/layout/bProcess4"/>
    <dgm:cxn modelId="{884E63BB-F65A-49D6-98C0-4A4D2374027D}" srcId="{AE3270BE-5861-4BD1-91FA-96B79F125391}" destId="{A0B5EC9C-08AC-40EB-81E4-28EA1A172C1A}" srcOrd="2" destOrd="0" parTransId="{E1D1CE3E-E997-45B8-A0BF-DBDAB07A9F29}" sibTransId="{E60808E9-C706-4355-B89C-B9A757848690}"/>
    <dgm:cxn modelId="{96A7FEFD-4DA8-4AC8-81F6-B6F766B83ED7}" type="presOf" srcId="{52E3FEC9-0411-4293-B7DF-3ADCD4210C07}" destId="{A4553258-CAFC-4895-9102-1F7493C179AB}" srcOrd="0" destOrd="0" presId="urn:microsoft.com/office/officeart/2005/8/layout/bProcess4"/>
    <dgm:cxn modelId="{632CF917-B45C-4D4D-A75E-28022CC86E00}" type="presParOf" srcId="{9BFC22EF-B573-438D-9693-D9A1447DFF8D}" destId="{19C4158E-A700-4E8F-855F-872206200F68}" srcOrd="0" destOrd="0" presId="urn:microsoft.com/office/officeart/2005/8/layout/bProcess4"/>
    <dgm:cxn modelId="{56CE67BA-C27C-44AD-BE25-2F58D7A0A0CA}" type="presParOf" srcId="{19C4158E-A700-4E8F-855F-872206200F68}" destId="{D193CF80-A3DE-4DC1-881C-0E9F54BBB303}" srcOrd="0" destOrd="0" presId="urn:microsoft.com/office/officeart/2005/8/layout/bProcess4"/>
    <dgm:cxn modelId="{0C09CF94-FDA5-42D3-B6B4-60B0D13FCE48}" type="presParOf" srcId="{19C4158E-A700-4E8F-855F-872206200F68}" destId="{A4553258-CAFC-4895-9102-1F7493C179AB}" srcOrd="1" destOrd="0" presId="urn:microsoft.com/office/officeart/2005/8/layout/bProcess4"/>
    <dgm:cxn modelId="{FFB61AEB-0728-4B4D-8163-1C9A39204A8D}" type="presParOf" srcId="{9BFC22EF-B573-438D-9693-D9A1447DFF8D}" destId="{6EF6C0B8-0E53-4757-AC8A-087631FEBBCC}" srcOrd="1" destOrd="0" presId="urn:microsoft.com/office/officeart/2005/8/layout/bProcess4"/>
    <dgm:cxn modelId="{DEC046BE-575E-4E4A-BD24-FF397EF77975}" type="presParOf" srcId="{9BFC22EF-B573-438D-9693-D9A1447DFF8D}" destId="{D4665E3C-C692-48F1-8710-DCD52F120DCD}" srcOrd="2" destOrd="0" presId="urn:microsoft.com/office/officeart/2005/8/layout/bProcess4"/>
    <dgm:cxn modelId="{4BDE52B0-34DC-4D66-8DA5-828252541132}" type="presParOf" srcId="{D4665E3C-C692-48F1-8710-DCD52F120DCD}" destId="{0BD0E091-CEF9-4CFF-AA34-605DA5127AE0}" srcOrd="0" destOrd="0" presId="urn:microsoft.com/office/officeart/2005/8/layout/bProcess4"/>
    <dgm:cxn modelId="{A4D21972-A066-44D5-A8E4-56A2A61A70AE}" type="presParOf" srcId="{D4665E3C-C692-48F1-8710-DCD52F120DCD}" destId="{A23FAE78-B092-4716-85EF-A0D6651F3A4E}" srcOrd="1" destOrd="0" presId="urn:microsoft.com/office/officeart/2005/8/layout/bProcess4"/>
    <dgm:cxn modelId="{0F9D0DC3-6AED-4B11-9779-B05F967951D8}" type="presParOf" srcId="{9BFC22EF-B573-438D-9693-D9A1447DFF8D}" destId="{6F669FC7-648F-499D-889B-67EEFE6AE6C3}" srcOrd="3" destOrd="0" presId="urn:microsoft.com/office/officeart/2005/8/layout/bProcess4"/>
    <dgm:cxn modelId="{A6277A16-F61C-4EAB-ACE8-E749B3485B64}" type="presParOf" srcId="{9BFC22EF-B573-438D-9693-D9A1447DFF8D}" destId="{DE1ED14A-9341-48DA-822E-E7FD611777DA}" srcOrd="4" destOrd="0" presId="urn:microsoft.com/office/officeart/2005/8/layout/bProcess4"/>
    <dgm:cxn modelId="{1DF0D35A-B676-4608-A064-7D73DA3E428E}" type="presParOf" srcId="{DE1ED14A-9341-48DA-822E-E7FD611777DA}" destId="{95471F2D-C817-4A89-964C-8EC3EED91C92}" srcOrd="0" destOrd="0" presId="urn:microsoft.com/office/officeart/2005/8/layout/bProcess4"/>
    <dgm:cxn modelId="{1990FF9C-24A2-417E-87E6-2579E5B3747A}" type="presParOf" srcId="{DE1ED14A-9341-48DA-822E-E7FD611777DA}" destId="{A3F2662F-60B1-4295-BD37-6ABE69BFC93E}" srcOrd="1" destOrd="0" presId="urn:microsoft.com/office/officeart/2005/8/layout/bProcess4"/>
    <dgm:cxn modelId="{07763CD7-7E70-43F7-B0D6-8EB6F7BF978B}" type="presParOf" srcId="{9BFC22EF-B573-438D-9693-D9A1447DFF8D}" destId="{3DCB1A5A-F147-4837-A558-1F255646232C}" srcOrd="5" destOrd="0" presId="urn:microsoft.com/office/officeart/2005/8/layout/bProcess4"/>
    <dgm:cxn modelId="{F9F9FB26-544B-4841-AEA0-47942226B32C}" type="presParOf" srcId="{9BFC22EF-B573-438D-9693-D9A1447DFF8D}" destId="{515B2BD6-E7C6-4215-A337-9AB484F6E333}" srcOrd="6" destOrd="0" presId="urn:microsoft.com/office/officeart/2005/8/layout/bProcess4"/>
    <dgm:cxn modelId="{5D5F509E-A3BA-428B-96E0-AE3043D87314}" type="presParOf" srcId="{515B2BD6-E7C6-4215-A337-9AB484F6E333}" destId="{E0104551-FA49-4507-AA37-5164CF8D189C}" srcOrd="0" destOrd="0" presId="urn:microsoft.com/office/officeart/2005/8/layout/bProcess4"/>
    <dgm:cxn modelId="{0800B849-C4AE-4979-B31A-48C3A18C482D}" type="presParOf" srcId="{515B2BD6-E7C6-4215-A337-9AB484F6E333}" destId="{5F7893D4-6A23-4EF2-BA2C-961323FB7F1A}" srcOrd="1" destOrd="0" presId="urn:microsoft.com/office/officeart/2005/8/layout/bProcess4"/>
    <dgm:cxn modelId="{1469B88B-A793-4290-9611-0F8CC3D6E9F9}" type="presParOf" srcId="{9BFC22EF-B573-438D-9693-D9A1447DFF8D}" destId="{ED7030EC-A48C-455C-A54E-7E157485BE90}" srcOrd="7" destOrd="0" presId="urn:microsoft.com/office/officeart/2005/8/layout/bProcess4"/>
    <dgm:cxn modelId="{EDC3D3B7-6AFD-493D-9EDD-BED6DC302226}" type="presParOf" srcId="{9BFC22EF-B573-438D-9693-D9A1447DFF8D}" destId="{C59CACC8-CC10-40AF-87F0-676258FEDDF8}" srcOrd="8" destOrd="0" presId="urn:microsoft.com/office/officeart/2005/8/layout/bProcess4"/>
    <dgm:cxn modelId="{FA463799-4D56-4805-9282-A333A82537D3}" type="presParOf" srcId="{C59CACC8-CC10-40AF-87F0-676258FEDDF8}" destId="{1899D95C-B80B-4E76-8803-38A5F36B49D1}" srcOrd="0" destOrd="0" presId="urn:microsoft.com/office/officeart/2005/8/layout/bProcess4"/>
    <dgm:cxn modelId="{E12B9536-FA13-4F8C-AAF9-7D75432AE739}" type="presParOf" srcId="{C59CACC8-CC10-40AF-87F0-676258FEDDF8}" destId="{C0262C32-60A6-4478-BC77-07A3D5B80093}" srcOrd="1" destOrd="0" presId="urn:microsoft.com/office/officeart/2005/8/layout/bProcess4"/>
    <dgm:cxn modelId="{9F1EBDC4-A08F-417B-B101-113263072C6D}" type="presParOf" srcId="{9BFC22EF-B573-438D-9693-D9A1447DFF8D}" destId="{ED188CD0-2212-4AD7-AD77-7C7CEDC8375D}" srcOrd="9" destOrd="0" presId="urn:microsoft.com/office/officeart/2005/8/layout/bProcess4"/>
    <dgm:cxn modelId="{D2F07B9B-6092-4CFA-BE45-55AE5E8B7C65}" type="presParOf" srcId="{9BFC22EF-B573-438D-9693-D9A1447DFF8D}" destId="{539E15A6-4274-485F-9212-05155C4451F5}" srcOrd="10" destOrd="0" presId="urn:microsoft.com/office/officeart/2005/8/layout/bProcess4"/>
    <dgm:cxn modelId="{63A1BD6A-7A38-422E-9E25-34D812009AB2}" type="presParOf" srcId="{539E15A6-4274-485F-9212-05155C4451F5}" destId="{932532DC-AE94-4E8D-BD8D-6601EFAC6965}" srcOrd="0" destOrd="0" presId="urn:microsoft.com/office/officeart/2005/8/layout/bProcess4"/>
    <dgm:cxn modelId="{A7CB6808-0B0B-4B2E-90B6-2AA2C03F751E}" type="presParOf" srcId="{539E15A6-4274-485F-9212-05155C4451F5}" destId="{6906C8D5-041A-400E-8E7A-A113566E358D}" srcOrd="1" destOrd="0" presId="urn:microsoft.com/office/officeart/2005/8/layout/bProcess4"/>
    <dgm:cxn modelId="{8AA31417-7CA6-419D-A792-556840909671}" type="presParOf" srcId="{9BFC22EF-B573-438D-9693-D9A1447DFF8D}" destId="{052E50AD-26FF-46FD-BE57-79FF28E4F2FA}" srcOrd="11" destOrd="0" presId="urn:microsoft.com/office/officeart/2005/8/layout/bProcess4"/>
    <dgm:cxn modelId="{56C1C489-C5E8-4E2A-93C4-2E1FEB02E908}" type="presParOf" srcId="{9BFC22EF-B573-438D-9693-D9A1447DFF8D}" destId="{F160C5C5-B157-4597-9284-821C245F4766}" srcOrd="12" destOrd="0" presId="urn:microsoft.com/office/officeart/2005/8/layout/bProcess4"/>
    <dgm:cxn modelId="{EBEDD8DD-1B3E-4668-A574-2E01E01B7A7D}" type="presParOf" srcId="{F160C5C5-B157-4597-9284-821C245F4766}" destId="{D9908483-86AF-4720-94DD-F1372FDCDBB0}" srcOrd="0" destOrd="0" presId="urn:microsoft.com/office/officeart/2005/8/layout/bProcess4"/>
    <dgm:cxn modelId="{5579291C-144A-48BC-ACDC-1CBD0549FD52}" type="presParOf" srcId="{F160C5C5-B157-4597-9284-821C245F4766}" destId="{8D5C3C8F-7B61-4CE4-872F-AA63AC185371}" srcOrd="1" destOrd="0" presId="urn:microsoft.com/office/officeart/2005/8/layout/bProcess4"/>
    <dgm:cxn modelId="{ABDB7B0F-CED9-45E2-91CF-62D50AFD2D87}" type="presParOf" srcId="{9BFC22EF-B573-438D-9693-D9A1447DFF8D}" destId="{0DD010B9-0393-4DA9-BF75-C4E9832C1F37}" srcOrd="13" destOrd="0" presId="urn:microsoft.com/office/officeart/2005/8/layout/bProcess4"/>
    <dgm:cxn modelId="{A2E5CB3A-133B-4F34-A91C-EB4261062A17}" type="presParOf" srcId="{9BFC22EF-B573-438D-9693-D9A1447DFF8D}" destId="{9089B5D7-A180-4DBC-A1B0-F41F31C03F3F}" srcOrd="14" destOrd="0" presId="urn:microsoft.com/office/officeart/2005/8/layout/bProcess4"/>
    <dgm:cxn modelId="{BDE2582F-29AC-4015-B523-4191914E8A4E}" type="presParOf" srcId="{9089B5D7-A180-4DBC-A1B0-F41F31C03F3F}" destId="{1A2D39C4-B306-4D45-B0FB-6D3EAA7C1FE2}" srcOrd="0" destOrd="0" presId="urn:microsoft.com/office/officeart/2005/8/layout/bProcess4"/>
    <dgm:cxn modelId="{44103F08-793B-40B3-9170-B4285ABA19D7}" type="presParOf" srcId="{9089B5D7-A180-4DBC-A1B0-F41F31C03F3F}" destId="{AA0E64FE-43B8-4284-BC38-40DE575112AF}" srcOrd="1" destOrd="0" presId="urn:microsoft.com/office/officeart/2005/8/layout/bProcess4"/>
    <dgm:cxn modelId="{74E17653-DAEF-496D-9F36-5E49EF57143C}" type="presParOf" srcId="{9BFC22EF-B573-438D-9693-D9A1447DFF8D}" destId="{7081B72E-BFE2-45E6-9640-14BCA364F419}" srcOrd="15" destOrd="0" presId="urn:microsoft.com/office/officeart/2005/8/layout/bProcess4"/>
    <dgm:cxn modelId="{6BDD8F80-AFEA-45EB-8F53-387776569129}" type="presParOf" srcId="{9BFC22EF-B573-438D-9693-D9A1447DFF8D}" destId="{64E5B01A-DF6B-42FD-8EAF-60B3BD848F03}" srcOrd="16" destOrd="0" presId="urn:microsoft.com/office/officeart/2005/8/layout/bProcess4"/>
    <dgm:cxn modelId="{CA54715C-116A-4B43-9DEF-6797138B4974}" type="presParOf" srcId="{64E5B01A-DF6B-42FD-8EAF-60B3BD848F03}" destId="{460CFFC0-8E22-47DD-A35C-D1DEF3C42029}" srcOrd="0" destOrd="0" presId="urn:microsoft.com/office/officeart/2005/8/layout/bProcess4"/>
    <dgm:cxn modelId="{449339F9-815A-4E3D-A900-A4E334CAE390}" type="presParOf" srcId="{64E5B01A-DF6B-42FD-8EAF-60B3BD848F03}" destId="{5BBF29F6-6E33-4708-9779-0E44A96A9039}"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F6C0B8-0E53-4757-AC8A-087631FEBBCC}">
      <dsp:nvSpPr>
        <dsp:cNvPr id="0" name=""/>
        <dsp:cNvSpPr/>
      </dsp:nvSpPr>
      <dsp:spPr>
        <a:xfrm rot="5383487">
          <a:off x="-109647" y="990927"/>
          <a:ext cx="1544577" cy="18590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4553258-CAFC-4895-9102-1F7493C179AB}">
      <dsp:nvSpPr>
        <dsp:cNvPr id="0" name=""/>
        <dsp:cNvSpPr/>
      </dsp:nvSpPr>
      <dsp:spPr>
        <a:xfrm>
          <a:off x="241193" y="2843"/>
          <a:ext cx="2065577" cy="12393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t>Invited to Apply–From SEA  and Cross-State Collaborative</a:t>
          </a:r>
        </a:p>
      </dsp:txBody>
      <dsp:txXfrm>
        <a:off x="277492" y="39142"/>
        <a:ext cx="1992979" cy="1166748"/>
      </dsp:txXfrm>
    </dsp:sp>
    <dsp:sp modelId="{6F669FC7-648F-499D-889B-67EEFE6AE6C3}">
      <dsp:nvSpPr>
        <dsp:cNvPr id="0" name=""/>
        <dsp:cNvSpPr/>
      </dsp:nvSpPr>
      <dsp:spPr>
        <a:xfrm rot="5426883">
          <a:off x="-105038" y="2537799"/>
          <a:ext cx="1539983" cy="18590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23FAE78-B092-4716-85EF-A0D6651F3A4E}">
      <dsp:nvSpPr>
        <dsp:cNvPr id="0" name=""/>
        <dsp:cNvSpPr/>
      </dsp:nvSpPr>
      <dsp:spPr>
        <a:xfrm>
          <a:off x="253235" y="1552026"/>
          <a:ext cx="2065577" cy="12393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Principal and Supt. Commitment Starts Application Process</a:t>
          </a:r>
        </a:p>
      </dsp:txBody>
      <dsp:txXfrm>
        <a:off x="289534" y="1588325"/>
        <a:ext cx="1992979" cy="1166748"/>
      </dsp:txXfrm>
    </dsp:sp>
    <dsp:sp modelId="{3DCB1A5A-F147-4837-A558-1F255646232C}">
      <dsp:nvSpPr>
        <dsp:cNvPr id="0" name=""/>
        <dsp:cNvSpPr/>
      </dsp:nvSpPr>
      <dsp:spPr>
        <a:xfrm rot="3571">
          <a:off x="663554" y="3313812"/>
          <a:ext cx="2737973" cy="18590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3F2662F-60B1-4295-BD37-6ABE69BFC93E}">
      <dsp:nvSpPr>
        <dsp:cNvPr id="0" name=""/>
        <dsp:cNvSpPr/>
      </dsp:nvSpPr>
      <dsp:spPr>
        <a:xfrm>
          <a:off x="241193" y="3101209"/>
          <a:ext cx="2065577" cy="12393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a:t>Guided and Supported Needs Assessment</a:t>
          </a:r>
        </a:p>
      </dsp:txBody>
      <dsp:txXfrm>
        <a:off x="277492" y="3137508"/>
        <a:ext cx="1992979" cy="1166748"/>
      </dsp:txXfrm>
    </dsp:sp>
    <dsp:sp modelId="{ED7030EC-A48C-455C-A54E-7E157485BE90}">
      <dsp:nvSpPr>
        <dsp:cNvPr id="0" name=""/>
        <dsp:cNvSpPr/>
      </dsp:nvSpPr>
      <dsp:spPr>
        <a:xfrm rot="16200000">
          <a:off x="2634759" y="2539220"/>
          <a:ext cx="1542780" cy="18590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F7893D4-6A23-4EF2-BA2C-961323FB7F1A}">
      <dsp:nvSpPr>
        <dsp:cNvPr id="0" name=""/>
        <dsp:cNvSpPr/>
      </dsp:nvSpPr>
      <dsp:spPr>
        <a:xfrm>
          <a:off x="2988411" y="3104053"/>
          <a:ext cx="2065577" cy="12393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t>Community Discussion on HS Goals-Community Support for Re-Design</a:t>
          </a:r>
        </a:p>
      </dsp:txBody>
      <dsp:txXfrm>
        <a:off x="3024710" y="3140352"/>
        <a:ext cx="1992979" cy="1166748"/>
      </dsp:txXfrm>
    </dsp:sp>
    <dsp:sp modelId="{ED188CD0-2212-4AD7-AD77-7C7CEDC8375D}">
      <dsp:nvSpPr>
        <dsp:cNvPr id="0" name=""/>
        <dsp:cNvSpPr/>
      </dsp:nvSpPr>
      <dsp:spPr>
        <a:xfrm rot="16200000">
          <a:off x="2636181" y="988616"/>
          <a:ext cx="1539936" cy="18590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0262C32-60A6-4478-BC77-07A3D5B80093}">
      <dsp:nvSpPr>
        <dsp:cNvPr id="0" name=""/>
        <dsp:cNvSpPr/>
      </dsp:nvSpPr>
      <dsp:spPr>
        <a:xfrm>
          <a:off x="2988411" y="1552026"/>
          <a:ext cx="2065577" cy="12393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a:t>Upon Successful Completion of Prior Steps, </a:t>
          </a:r>
        </a:p>
        <a:p>
          <a:pPr lvl="0" algn="ctr" defTabSz="533400">
            <a:lnSpc>
              <a:spcPct val="90000"/>
            </a:lnSpc>
            <a:spcBef>
              <a:spcPct val="0"/>
            </a:spcBef>
            <a:spcAft>
              <a:spcPct val="35000"/>
            </a:spcAft>
          </a:pPr>
          <a:r>
            <a:rPr lang="en-US" sz="1200" kern="1200" dirty="0"/>
            <a:t>Linked to Networks-</a:t>
          </a:r>
        </a:p>
        <a:p>
          <a:pPr lvl="0" algn="ctr" defTabSz="533400">
            <a:lnSpc>
              <a:spcPct val="90000"/>
            </a:lnSpc>
            <a:spcBef>
              <a:spcPct val="0"/>
            </a:spcBef>
            <a:spcAft>
              <a:spcPct val="35000"/>
            </a:spcAft>
          </a:pPr>
          <a:r>
            <a:rPr lang="en-US" sz="1200" kern="1200" dirty="0"/>
            <a:t>Similar States and Schools </a:t>
          </a:r>
        </a:p>
      </dsp:txBody>
      <dsp:txXfrm>
        <a:off x="3024710" y="1588325"/>
        <a:ext cx="1992979" cy="1166748"/>
      </dsp:txXfrm>
    </dsp:sp>
    <dsp:sp modelId="{052E50AD-26FF-46FD-BE57-79FF28E4F2FA}">
      <dsp:nvSpPr>
        <dsp:cNvPr id="0" name=""/>
        <dsp:cNvSpPr/>
      </dsp:nvSpPr>
      <dsp:spPr>
        <a:xfrm>
          <a:off x="3410772" y="214024"/>
          <a:ext cx="2737971" cy="18590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906C8D5-041A-400E-8E7A-A113566E358D}">
      <dsp:nvSpPr>
        <dsp:cNvPr id="0" name=""/>
        <dsp:cNvSpPr/>
      </dsp:nvSpPr>
      <dsp:spPr>
        <a:xfrm>
          <a:off x="2988411" y="2843"/>
          <a:ext cx="2065577" cy="12393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Facilitated Design Process (Completed 6 months from invite) </a:t>
          </a:r>
        </a:p>
      </dsp:txBody>
      <dsp:txXfrm>
        <a:off x="3024710" y="39142"/>
        <a:ext cx="1992979" cy="1166748"/>
      </dsp:txXfrm>
    </dsp:sp>
    <dsp:sp modelId="{0DD010B9-0393-4DA9-BF75-C4E9832C1F37}">
      <dsp:nvSpPr>
        <dsp:cNvPr id="0" name=""/>
        <dsp:cNvSpPr/>
      </dsp:nvSpPr>
      <dsp:spPr>
        <a:xfrm rot="5400000">
          <a:off x="5383399" y="988616"/>
          <a:ext cx="1539936" cy="18590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D5C3C8F-7B61-4CE4-872F-AA63AC185371}">
      <dsp:nvSpPr>
        <dsp:cNvPr id="0" name=""/>
        <dsp:cNvSpPr/>
      </dsp:nvSpPr>
      <dsp:spPr>
        <a:xfrm>
          <a:off x="5735629" y="2843"/>
          <a:ext cx="2065577" cy="12393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Supported Planning, Training, and Capacity Building </a:t>
          </a:r>
        </a:p>
        <a:p>
          <a:pPr lvl="0" algn="ctr" defTabSz="711200">
            <a:lnSpc>
              <a:spcPct val="90000"/>
            </a:lnSpc>
            <a:spcBef>
              <a:spcPct val="0"/>
            </a:spcBef>
            <a:spcAft>
              <a:spcPct val="35000"/>
            </a:spcAft>
          </a:pPr>
          <a:r>
            <a:rPr lang="en-US" sz="1600" kern="1200" dirty="0"/>
            <a:t>(6 months) </a:t>
          </a:r>
        </a:p>
      </dsp:txBody>
      <dsp:txXfrm>
        <a:off x="5771928" y="39142"/>
        <a:ext cx="1992979" cy="1166748"/>
      </dsp:txXfrm>
    </dsp:sp>
    <dsp:sp modelId="{7081B72E-BFE2-45E6-9640-14BCA364F419}">
      <dsp:nvSpPr>
        <dsp:cNvPr id="0" name=""/>
        <dsp:cNvSpPr/>
      </dsp:nvSpPr>
      <dsp:spPr>
        <a:xfrm rot="5400000">
          <a:off x="5383399" y="2537799"/>
          <a:ext cx="1539936" cy="185901"/>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A0E64FE-43B8-4284-BC38-40DE575112AF}">
      <dsp:nvSpPr>
        <dsp:cNvPr id="0" name=""/>
        <dsp:cNvSpPr/>
      </dsp:nvSpPr>
      <dsp:spPr>
        <a:xfrm>
          <a:off x="5735629" y="1552026"/>
          <a:ext cx="2065577" cy="12393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Implementation with Technical Assistance </a:t>
          </a:r>
        </a:p>
        <a:p>
          <a:pPr lvl="0" algn="ctr" defTabSz="711200">
            <a:lnSpc>
              <a:spcPct val="90000"/>
            </a:lnSpc>
            <a:spcBef>
              <a:spcPct val="0"/>
            </a:spcBef>
            <a:spcAft>
              <a:spcPct val="35000"/>
            </a:spcAft>
          </a:pPr>
          <a:r>
            <a:rPr lang="en-US" sz="1600" kern="1200" dirty="0"/>
            <a:t>(3 years) </a:t>
          </a:r>
        </a:p>
      </dsp:txBody>
      <dsp:txXfrm>
        <a:off x="5771928" y="1588325"/>
        <a:ext cx="1992979" cy="1166748"/>
      </dsp:txXfrm>
    </dsp:sp>
    <dsp:sp modelId="{5BBF29F6-6E33-4708-9779-0E44A96A9039}">
      <dsp:nvSpPr>
        <dsp:cNvPr id="0" name=""/>
        <dsp:cNvSpPr/>
      </dsp:nvSpPr>
      <dsp:spPr>
        <a:xfrm>
          <a:off x="5735629" y="3101209"/>
          <a:ext cx="2065577" cy="1239346"/>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a:t>Continuous Improvement-Sustained and Driven By Network</a:t>
          </a:r>
        </a:p>
      </dsp:txBody>
      <dsp:txXfrm>
        <a:off x="5771928" y="3137508"/>
        <a:ext cx="1992979" cy="1166748"/>
      </dsp:txXfrm>
    </dsp:sp>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F5F353F6-B2C7-4BC4-B414-5D1197191DF7}" type="datetimeFigureOut">
              <a:rPr lang="en-US" smtClean="0"/>
              <a:t>9/6/2017</a:t>
            </a:fld>
            <a:endParaRPr lang="en-US" dirty="0"/>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2A451E07-C506-41CC-87CE-1DCAB612F21A}" type="slidenum">
              <a:rPr lang="en-US" smtClean="0"/>
              <a:t>‹#›</a:t>
            </a:fld>
            <a:endParaRPr lang="en-US" dirty="0"/>
          </a:p>
        </p:txBody>
      </p:sp>
    </p:spTree>
    <p:extLst>
      <p:ext uri="{BB962C8B-B14F-4D97-AF65-F5344CB8AC3E}">
        <p14:creationId xmlns:p14="http://schemas.microsoft.com/office/powerpoint/2010/main" val="1529457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395288" y="692150"/>
            <a:ext cx="6159500" cy="3463925"/>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94" name="Shape 94"/>
          <p:cNvSpPr txBox="1">
            <a:spLocks noGrp="1"/>
          </p:cNvSpPr>
          <p:nvPr>
            <p:ph type="body" idx="1"/>
          </p:nvPr>
        </p:nvSpPr>
        <p:spPr>
          <a:xfrm>
            <a:off x="695008" y="4387136"/>
            <a:ext cx="5560059" cy="4156234"/>
          </a:xfrm>
          <a:prstGeom prst="rect">
            <a:avLst/>
          </a:prstGeom>
          <a:noFill/>
          <a:ln>
            <a:noFill/>
          </a:ln>
        </p:spPr>
        <p:txBody>
          <a:bodyPr lIns="92476" tIns="46226" rIns="92476" bIns="46226" anchor="t" anchorCtr="0">
            <a:noAutofit/>
          </a:bodyPr>
          <a:lstStyle/>
          <a:p>
            <a:pPr>
              <a:buSzPct val="25000"/>
            </a:pPr>
            <a:r>
              <a:rPr lang="en-US" dirty="0">
                <a:solidFill>
                  <a:schemeClr val="dk1"/>
                </a:solidFill>
                <a:latin typeface="Calibri"/>
                <a:ea typeface="Calibri"/>
                <a:cs typeface="Calibri"/>
                <a:sym typeface="Calibri"/>
              </a:rPr>
              <a:t>Overview of our plan to raise awareness of the low-performing schools time and circumstance have left behind, highlight similar schools that have been reformed, and move toward strategy to improve them, leveraging ESSA</a:t>
            </a:r>
          </a:p>
          <a:p>
            <a:pPr>
              <a:buSzPct val="25000"/>
            </a:pPr>
            <a:r>
              <a:rPr lang="en-US" dirty="0">
                <a:solidFill>
                  <a:schemeClr val="dk1"/>
                </a:solidFill>
                <a:latin typeface="Calibri"/>
                <a:ea typeface="Calibri"/>
                <a:cs typeface="Calibri"/>
                <a:sym typeface="Calibri"/>
              </a:rPr>
              <a:t>Get your thoughts on different options to identify and call them out in a constructive way; to tell their stories that will prompt action and reform; and to begin to envision a strategy boost their performance</a:t>
            </a:r>
          </a:p>
          <a:p>
            <a:pPr>
              <a:buSzPct val="25000"/>
            </a:pPr>
            <a:endParaRPr dirty="0">
              <a:solidFill>
                <a:schemeClr val="dk1"/>
              </a:solidFill>
              <a:latin typeface="Calibri"/>
              <a:ea typeface="Calibri"/>
              <a:cs typeface="Calibri"/>
              <a:sym typeface="Calibri"/>
            </a:endParaRPr>
          </a:p>
        </p:txBody>
      </p:sp>
      <p:sp>
        <p:nvSpPr>
          <p:cNvPr id="95" name="Shape 95"/>
          <p:cNvSpPr txBox="1">
            <a:spLocks noGrp="1"/>
          </p:cNvSpPr>
          <p:nvPr>
            <p:ph type="sldNum" idx="12"/>
          </p:nvPr>
        </p:nvSpPr>
        <p:spPr>
          <a:xfrm>
            <a:off x="3936767" y="8772668"/>
            <a:ext cx="3011698" cy="461804"/>
          </a:xfrm>
          <a:prstGeom prst="rect">
            <a:avLst/>
          </a:prstGeom>
          <a:noFill/>
          <a:ln>
            <a:noFill/>
          </a:ln>
        </p:spPr>
        <p:txBody>
          <a:bodyPr lIns="92476" tIns="46226" rIns="92476" bIns="46226" anchor="b" anchorCtr="0">
            <a:noAutofit/>
          </a:bodyPr>
          <a:lstStyle/>
          <a:p>
            <a:pPr>
              <a:buSzPct val="25000"/>
            </a:pPr>
            <a:fld id="{00000000-1234-1234-1234-123412341234}" type="slidenum">
              <a:rPr lang="en-US">
                <a:solidFill>
                  <a:prstClr val="black"/>
                </a:solidFill>
                <a:ea typeface="Calibri"/>
                <a:cs typeface="Calibri"/>
                <a:sym typeface="Calibri"/>
              </a:rPr>
              <a:pPr>
                <a:buSzPct val="25000"/>
              </a:pPr>
              <a:t>1</a:t>
            </a:fld>
            <a:endParaRPr lang="en-US" dirty="0">
              <a:solidFill>
                <a:prstClr val="black"/>
              </a:solidFill>
              <a:ea typeface="Calibri"/>
              <a:cs typeface="Calibri"/>
              <a:sym typeface="Calibri"/>
            </a:endParaRPr>
          </a:p>
        </p:txBody>
      </p:sp>
    </p:spTree>
    <p:extLst>
      <p:ext uri="{BB962C8B-B14F-4D97-AF65-F5344CB8AC3E}">
        <p14:creationId xmlns:p14="http://schemas.microsoft.com/office/powerpoint/2010/main" val="3004027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Shape 115"/>
          <p:cNvSpPr txBox="1">
            <a:spLocks noGrp="1"/>
          </p:cNvSpPr>
          <p:nvPr>
            <p:ph type="body" idx="1"/>
          </p:nvPr>
        </p:nvSpPr>
        <p:spPr>
          <a:xfrm>
            <a:off x="695008" y="4387136"/>
            <a:ext cx="5560059" cy="4156234"/>
          </a:xfrm>
          <a:prstGeom prst="rect">
            <a:avLst/>
          </a:prstGeom>
        </p:spPr>
        <p:txBody>
          <a:bodyPr lIns="92476" tIns="92476" rIns="92476" bIns="92476" anchor="t" anchorCtr="0">
            <a:noAutofit/>
          </a:bodyPr>
          <a:lstStyle/>
          <a:p>
            <a:endParaRPr dirty="0"/>
          </a:p>
        </p:txBody>
      </p:sp>
      <p:sp>
        <p:nvSpPr>
          <p:cNvPr id="116" name="Shape 116"/>
          <p:cNvSpPr>
            <a:spLocks noGrp="1" noRot="1" noChangeAspect="1"/>
          </p:cNvSpPr>
          <p:nvPr>
            <p:ph type="sldImg" idx="2"/>
          </p:nvPr>
        </p:nvSpPr>
        <p:spPr>
          <a:xfrm>
            <a:off x="395288" y="692150"/>
            <a:ext cx="6159500" cy="3463925"/>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444572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88597" y="1122363"/>
            <a:ext cx="9934113"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988597" y="3602038"/>
            <a:ext cx="9934113"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Tree>
    <p:extLst>
      <p:ext uri="{BB962C8B-B14F-4D97-AF65-F5344CB8AC3E}">
        <p14:creationId xmlns:p14="http://schemas.microsoft.com/office/powerpoint/2010/main" val="684977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36390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01948"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61964" y="365125"/>
            <a:ext cx="7187583"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609092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8" name="Title 7"/>
          <p:cNvSpPr>
            <a:spLocks noGrp="1"/>
          </p:cNvSpPr>
          <p:nvPr>
            <p:ph type="title"/>
          </p:nvPr>
        </p:nvSpPr>
        <p:spPr>
          <a:xfrm>
            <a:off x="273051" y="276225"/>
            <a:ext cx="10896600" cy="1311035"/>
          </a:xfrm>
          <a:prstGeom prst="rect">
            <a:avLst/>
          </a:prstGeom>
        </p:spPr>
        <p:txBody>
          <a:bodyPr/>
          <a:lstStyle/>
          <a:p>
            <a:r>
              <a:rPr lang="en-US" dirty="0"/>
              <a:t>Click to edit Master title style</a:t>
            </a:r>
          </a:p>
        </p:txBody>
      </p:sp>
      <p:sp>
        <p:nvSpPr>
          <p:cNvPr id="9" name="Slide Number Placeholder 8"/>
          <p:cNvSpPr>
            <a:spLocks noGrp="1"/>
          </p:cNvSpPr>
          <p:nvPr>
            <p:ph type="sldNum" sz="quarter" idx="10"/>
          </p:nvPr>
        </p:nvSpPr>
        <p:spPr>
          <a:xfrm>
            <a:off x="10530541" y="6275667"/>
            <a:ext cx="1320800" cy="365100"/>
          </a:xfrm>
          <a:prstGeom prst="rect">
            <a:avLst/>
          </a:prstGeom>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2097493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67525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8597" y="1709738"/>
            <a:ext cx="9934113"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1988597" y="4589463"/>
            <a:ext cx="9934113"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3711171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15230" y="1825625"/>
            <a:ext cx="4785065" cy="423782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7140398" y="1825625"/>
            <a:ext cx="4782312" cy="423782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3094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97476" y="365125"/>
            <a:ext cx="9925235"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1997476" y="1681163"/>
            <a:ext cx="478231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97475" y="2505075"/>
            <a:ext cx="4782312" cy="357612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7140399" y="1681163"/>
            <a:ext cx="478231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40399" y="2505075"/>
            <a:ext cx="4782312" cy="357612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6873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41615326"/>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64358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29396"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6372796" y="987425"/>
            <a:ext cx="5532159"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029396"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3131099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2051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p:cNvSpPr>
          <p:nvPr>
            <p:ph type="pic" idx="1"/>
          </p:nvPr>
        </p:nvSpPr>
        <p:spPr>
          <a:xfrm>
            <a:off x="6363918" y="987425"/>
            <a:ext cx="553216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202051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2643142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80000">
              <a:schemeClr val="accent1">
                <a:lumMod val="45000"/>
                <a:lumOff val="55000"/>
                <a:alpha val="50000"/>
              </a:schemeClr>
            </a:gs>
            <a:gs pos="90000">
              <a:srgbClr val="FBB040">
                <a:alpha val="55000"/>
              </a:srgbClr>
            </a:gs>
            <a:gs pos="100000">
              <a:srgbClr val="FBB04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15231" y="365125"/>
            <a:ext cx="9907479"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015231" y="1825625"/>
            <a:ext cx="9907479" cy="4078025"/>
          </a:xfrm>
          <a:prstGeom prst="rect">
            <a:avLst/>
          </a:prstGeom>
          <a:noFill/>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5287" y="118585"/>
            <a:ext cx="1303574" cy="1292965"/>
          </a:xfrm>
          <a:prstGeom prst="rect">
            <a:avLst/>
          </a:prstGeom>
        </p:spPr>
      </p:pic>
      <p:sp>
        <p:nvSpPr>
          <p:cNvPr id="10" name="TextBox 9"/>
          <p:cNvSpPr txBox="1"/>
          <p:nvPr/>
        </p:nvSpPr>
        <p:spPr>
          <a:xfrm>
            <a:off x="17900" y="1411550"/>
            <a:ext cx="1619075" cy="1015663"/>
          </a:xfrm>
          <a:prstGeom prst="rect">
            <a:avLst/>
          </a:prstGeom>
          <a:noFill/>
        </p:spPr>
        <p:txBody>
          <a:bodyPr wrap="square" rtlCol="0">
            <a:spAutoFit/>
          </a:bodyPr>
          <a:lstStyle/>
          <a:p>
            <a:pPr algn="ctr"/>
            <a:r>
              <a:rPr lang="en-US" sz="1200" b="0" i="1" dirty="0" smtClean="0">
                <a:latin typeface="+mj-lt"/>
              </a:rPr>
              <a:t>Using ESSA to Redesign</a:t>
            </a:r>
            <a:r>
              <a:rPr lang="en-US" sz="1200" b="0" i="1" baseline="0" dirty="0" smtClean="0">
                <a:latin typeface="+mj-lt"/>
              </a:rPr>
              <a:t> High Schools to Support Their Communities in the 21</a:t>
            </a:r>
            <a:r>
              <a:rPr lang="en-US" sz="1200" b="0" i="1" baseline="30000" dirty="0" smtClean="0">
                <a:latin typeface="+mj-lt"/>
              </a:rPr>
              <a:t>st</a:t>
            </a:r>
            <a:r>
              <a:rPr lang="en-US" sz="1200" b="0" i="1" baseline="0" dirty="0" smtClean="0">
                <a:latin typeface="+mj-lt"/>
              </a:rPr>
              <a:t> Century</a:t>
            </a:r>
            <a:r>
              <a:rPr lang="en-US" sz="1200" b="0" i="1" dirty="0" smtClean="0">
                <a:latin typeface="+mj-lt"/>
              </a:rPr>
              <a:t> </a:t>
            </a:r>
            <a:endParaRPr lang="en-US" sz="1200" b="0" i="1" dirty="0">
              <a:latin typeface="+mj-lt"/>
            </a:endParaRPr>
          </a:p>
        </p:txBody>
      </p:sp>
      <p:pic>
        <p:nvPicPr>
          <p:cNvPr id="4" name="Picture 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661268" y="6421343"/>
            <a:ext cx="2869462" cy="420624"/>
          </a:xfrm>
          <a:prstGeom prst="rect">
            <a:avLst/>
          </a:prstGeom>
        </p:spPr>
      </p:pic>
    </p:spTree>
    <p:extLst>
      <p:ext uri="{BB962C8B-B14F-4D97-AF65-F5344CB8AC3E}">
        <p14:creationId xmlns:p14="http://schemas.microsoft.com/office/powerpoint/2010/main" val="33003335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hf hdr="0" ftr="0" dt="0"/>
  <p:txStyles>
    <p:titleStyle>
      <a:lvl1pPr algn="l" defTabSz="914400" rtl="0" eaLnBrk="1" latinLnBrk="0" hangingPunct="1">
        <a:lnSpc>
          <a:spcPct val="90000"/>
        </a:lnSpc>
        <a:spcBef>
          <a:spcPct val="0"/>
        </a:spcBef>
        <a:buNone/>
        <a:defRPr sz="4400" b="1" kern="1200">
          <a:solidFill>
            <a:srgbClr val="5E94CA"/>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ogle.com/imgres?imgurl=http://civicenterprises.net/MediaLibrary/Images/EGC.jpg&amp;imgrefurl=http://www.civicenterprises.net/Our_Clients&amp;docid=x_hnGLrYaEFzeM&amp;tbnid=o_zDyWF5hXCFPM:&amp;vet=1&amp;w=543&amp;h=143&amp;client=safari&amp;bih=678&amp;biw=1203&amp;q=Civic%20Enterprises%20logo&amp;ved=0ahUKEwiEhu2OjoHRAhUB5oMKHcx8AScQMwgnKAYwBg&amp;iact=mrc&amp;uact=8"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rbalfanz@jhu.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Shape 97"/>
          <p:cNvSpPr txBox="1">
            <a:spLocks noGrp="1"/>
          </p:cNvSpPr>
          <p:nvPr>
            <p:ph type="title"/>
          </p:nvPr>
        </p:nvSpPr>
        <p:spPr>
          <a:xfrm>
            <a:off x="1664677" y="461313"/>
            <a:ext cx="9725379" cy="903183"/>
          </a:xfrm>
          <a:prstGeom prst="rect">
            <a:avLst/>
          </a:prstGeom>
          <a:noFill/>
          <a:ln>
            <a:noFill/>
          </a:ln>
        </p:spPr>
        <p:txBody>
          <a:bodyPr lIns="91425" tIns="45700" rIns="91425" bIns="45700" anchor="b" anchorCtr="0">
            <a:noAutofit/>
          </a:bodyPr>
          <a:lstStyle/>
          <a:p>
            <a:pPr>
              <a:buClr>
                <a:srgbClr val="6DB7D7"/>
              </a:buClr>
              <a:buSzPct val="25000"/>
            </a:pPr>
            <a:r>
              <a:rPr lang="en-US" sz="3400" dirty="0" smtClean="0">
                <a:latin typeface="+mn-lt"/>
                <a:ea typeface="Bree Serif"/>
                <a:cs typeface="Book Antiqua"/>
                <a:sym typeface="Bree Serif"/>
              </a:rPr>
              <a:t>Cross-State High </a:t>
            </a:r>
            <a:r>
              <a:rPr lang="en-US" sz="3400" dirty="0">
                <a:latin typeface="+mn-lt"/>
                <a:ea typeface="Bree Serif"/>
                <a:cs typeface="Book Antiqua"/>
                <a:sym typeface="Bree Serif"/>
              </a:rPr>
              <a:t>School </a:t>
            </a:r>
            <a:r>
              <a:rPr lang="en-US" sz="3400" dirty="0" smtClean="0">
                <a:latin typeface="+mn-lt"/>
                <a:ea typeface="Bree Serif"/>
                <a:cs typeface="Book Antiqua"/>
                <a:sym typeface="Bree Serif"/>
              </a:rPr>
              <a:t>Collaborative</a:t>
            </a:r>
            <a:br>
              <a:rPr lang="en-US" sz="3400" dirty="0" smtClean="0">
                <a:latin typeface="+mn-lt"/>
                <a:ea typeface="Bree Serif"/>
                <a:cs typeface="Book Antiqua"/>
                <a:sym typeface="Bree Serif"/>
              </a:rPr>
            </a:br>
            <a:r>
              <a:rPr lang="en-US" sz="3400" b="1" dirty="0" smtClean="0">
                <a:latin typeface="+mn-lt"/>
                <a:ea typeface="Bree Serif"/>
                <a:cs typeface="Book Antiqua"/>
                <a:sym typeface="Bree Serif"/>
              </a:rPr>
              <a:t>ESSA Redesign Overview </a:t>
            </a:r>
            <a:r>
              <a:rPr lang="en-US" sz="3400" b="1" dirty="0">
                <a:latin typeface="+mn-lt"/>
                <a:ea typeface="Bree Serif"/>
                <a:cs typeface="Book Antiqua"/>
                <a:sym typeface="Bree Serif"/>
              </a:rPr>
              <a:t>and First Steps</a:t>
            </a:r>
            <a:endParaRPr lang="en-US" sz="3400" dirty="0">
              <a:latin typeface="+mn-lt"/>
              <a:ea typeface="Bree Serif"/>
              <a:cs typeface="Book Antiqua"/>
              <a:sym typeface="Bree Serif"/>
            </a:endParaRPr>
          </a:p>
        </p:txBody>
      </p:sp>
      <p:sp>
        <p:nvSpPr>
          <p:cNvPr id="6" name="Text Placeholder 5">
            <a:extLst>
              <a:ext uri="{FF2B5EF4-FFF2-40B4-BE49-F238E27FC236}">
                <a16:creationId xmlns="" xmlns:a16="http://schemas.microsoft.com/office/drawing/2014/main" id="{0D976538-06C9-4E4D-98D5-7CA8A87CF230}"/>
              </a:ext>
            </a:extLst>
          </p:cNvPr>
          <p:cNvSpPr>
            <a:spLocks noGrp="1"/>
          </p:cNvSpPr>
          <p:nvPr>
            <p:ph idx="1"/>
          </p:nvPr>
        </p:nvSpPr>
        <p:spPr>
          <a:xfrm>
            <a:off x="1766047" y="2421228"/>
            <a:ext cx="9689520" cy="3522372"/>
          </a:xfrm>
        </p:spPr>
        <p:txBody>
          <a:bodyPr>
            <a:normAutofit/>
          </a:bodyPr>
          <a:lstStyle/>
          <a:p>
            <a:pPr marL="167640" indent="0" algn="ctr">
              <a:lnSpc>
                <a:spcPct val="110000"/>
              </a:lnSpc>
              <a:buNone/>
            </a:pPr>
            <a:r>
              <a:rPr lang="en-US" sz="4800" dirty="0">
                <a:ea typeface="Bree Serif"/>
                <a:cs typeface="Book Antiqua"/>
                <a:sym typeface="Bree Serif"/>
              </a:rPr>
              <a:t>Using ESSA to Create High Schools that Help Communities Thrive in the 21</a:t>
            </a:r>
            <a:r>
              <a:rPr lang="en-US" sz="4800" baseline="30000" dirty="0">
                <a:ea typeface="Bree Serif"/>
                <a:cs typeface="Book Antiqua"/>
                <a:sym typeface="Bree Serif"/>
              </a:rPr>
              <a:t>st</a:t>
            </a:r>
            <a:r>
              <a:rPr lang="en-US" sz="4800" dirty="0">
                <a:ea typeface="Bree Serif"/>
                <a:cs typeface="Book Antiqua"/>
                <a:sym typeface="Bree Serif"/>
              </a:rPr>
              <a:t> Century</a:t>
            </a:r>
            <a:endParaRPr lang="en-US" sz="4800" dirty="0"/>
          </a:p>
        </p:txBody>
      </p:sp>
      <p:sp>
        <p:nvSpPr>
          <p:cNvPr id="2" name="TextBox 1"/>
          <p:cNvSpPr txBox="1"/>
          <p:nvPr/>
        </p:nvSpPr>
        <p:spPr>
          <a:xfrm>
            <a:off x="1664677" y="5978771"/>
            <a:ext cx="2841674" cy="307777"/>
          </a:xfrm>
          <a:prstGeom prst="rect">
            <a:avLst/>
          </a:prstGeom>
          <a:noFill/>
        </p:spPr>
        <p:txBody>
          <a:bodyPr wrap="square" rtlCol="0">
            <a:spAutoFit/>
          </a:bodyPr>
          <a:lstStyle/>
          <a:p>
            <a:endParaRPr lang="en-US" sz="1400" kern="0" dirty="0">
              <a:solidFill>
                <a:srgbClr val="000000"/>
              </a:solidFill>
              <a:cs typeface="Arial"/>
              <a:sym typeface="Arial"/>
            </a:endParaRPr>
          </a:p>
        </p:txBody>
      </p:sp>
      <p:sp>
        <p:nvSpPr>
          <p:cNvPr id="4" name="TextBox 3"/>
          <p:cNvSpPr txBox="1"/>
          <p:nvPr/>
        </p:nvSpPr>
        <p:spPr>
          <a:xfrm>
            <a:off x="8248358" y="6274191"/>
            <a:ext cx="2307101" cy="523220"/>
          </a:xfrm>
          <a:prstGeom prst="rect">
            <a:avLst/>
          </a:prstGeom>
          <a:noFill/>
        </p:spPr>
        <p:txBody>
          <a:bodyPr wrap="square" rtlCol="0">
            <a:spAutoFit/>
          </a:bodyPr>
          <a:lstStyle/>
          <a:p>
            <a:endParaRPr lang="en-US" sz="1400" kern="0" dirty="0">
              <a:solidFill>
                <a:srgbClr val="000000"/>
              </a:solidFill>
              <a:cs typeface="Arial"/>
              <a:sym typeface="Arial"/>
              <a:hlinkClick r:id="rId3" invalidUrl="https://www.google.com/imgres?imgurl=http://civicenterprises.net/MediaLibrary/Images/EGC.jpg&amp;imgrefurl=http://www.civicenterprises.net/Our_Clients&amp;docid=x_hnGLrYaEFzeM&amp;tbnid=o_zDyWF5hXCFPM:&amp;vet=1&amp;w=543&amp;h=143&amp;client=safari&amp;bih=678&amp;biw=1203&amp;q=Civic Enterprises logo&amp;ved=0ahUKEwiEhu2OjoHRAhUB5oMKHcx8AScQMwgnKAYwBg&amp;iact=mrc&amp;uact=8"/>
            </a:endParaRPr>
          </a:p>
          <a:p>
            <a:endParaRPr lang="en-US" sz="1400" kern="0" dirty="0">
              <a:solidFill>
                <a:srgbClr val="000000"/>
              </a:solidFill>
              <a:cs typeface="Arial"/>
              <a:sym typeface="Arial"/>
            </a:endParaRPr>
          </a:p>
        </p:txBody>
      </p:sp>
    </p:spTree>
    <p:extLst>
      <p:ext uri="{BB962C8B-B14F-4D97-AF65-F5344CB8AC3E}">
        <p14:creationId xmlns:p14="http://schemas.microsoft.com/office/powerpoint/2010/main" val="1580173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7032449-AED4-4563-BA8A-B6B958219BE1}"/>
              </a:ext>
            </a:extLst>
          </p:cNvPr>
          <p:cNvSpPr>
            <a:spLocks noGrp="1"/>
          </p:cNvSpPr>
          <p:nvPr>
            <p:ph type="title"/>
          </p:nvPr>
        </p:nvSpPr>
        <p:spPr/>
        <p:txBody>
          <a:bodyPr/>
          <a:lstStyle/>
          <a:p>
            <a:r>
              <a:rPr lang="en-US" sz="3600" dirty="0">
                <a:latin typeface="+mn-lt"/>
              </a:rPr>
              <a:t>How We Will Work </a:t>
            </a:r>
            <a:r>
              <a:rPr lang="en-US" sz="3600" dirty="0" smtClean="0">
                <a:latin typeface="+mn-lt"/>
              </a:rPr>
              <a:t>Together to </a:t>
            </a:r>
            <a:r>
              <a:rPr lang="en-US" sz="3600" dirty="0">
                <a:latin typeface="+mn-lt"/>
              </a:rPr>
              <a:t>Build the Approach June to Jan.</a:t>
            </a:r>
          </a:p>
        </p:txBody>
      </p:sp>
      <p:sp>
        <p:nvSpPr>
          <p:cNvPr id="3" name="Text Placeholder 2">
            <a:extLst>
              <a:ext uri="{FF2B5EF4-FFF2-40B4-BE49-F238E27FC236}">
                <a16:creationId xmlns="" xmlns:a16="http://schemas.microsoft.com/office/drawing/2014/main" id="{B998E80B-56B8-42B4-89E4-C5EB3B3D189D}"/>
              </a:ext>
            </a:extLst>
          </p:cNvPr>
          <p:cNvSpPr>
            <a:spLocks noGrp="1"/>
          </p:cNvSpPr>
          <p:nvPr>
            <p:ph idx="1"/>
          </p:nvPr>
        </p:nvSpPr>
        <p:spPr/>
        <p:txBody>
          <a:bodyPr/>
          <a:lstStyle/>
          <a:p>
            <a:r>
              <a:rPr lang="en-US" sz="2000" dirty="0"/>
              <a:t>Structured on-going dialogue across the seven participating states around key issues via webinars, conference calls etc. which leads to core set of common approaches and process.</a:t>
            </a:r>
          </a:p>
          <a:p>
            <a:r>
              <a:rPr lang="en-US" sz="2000" dirty="0"/>
              <a:t>Individual state consultations with EGC and CCSSO </a:t>
            </a:r>
          </a:p>
          <a:p>
            <a:r>
              <a:rPr lang="en-US" sz="2000" dirty="0"/>
              <a:t>Learning Conference around evidence based and innovative reforms for high schools-Fall 2017</a:t>
            </a:r>
          </a:p>
          <a:p>
            <a:r>
              <a:rPr lang="en-US" sz="2000" dirty="0"/>
              <a:t>Knowledge building supports-i.e. synthesis of evidence and experience base on key topics requested by states provided by EGC </a:t>
            </a:r>
          </a:p>
          <a:p>
            <a:r>
              <a:rPr lang="en-US" sz="2000" dirty="0"/>
              <a:t>Pilot materials with/learn from early starting states</a:t>
            </a:r>
          </a:p>
          <a:p>
            <a:r>
              <a:rPr lang="en-US" sz="2000" dirty="0"/>
              <a:t>Identify existing state and cross-state networks high school identified in need of comprehensive reform could join, and the pool of technical assistance partners who could support them</a:t>
            </a:r>
          </a:p>
        </p:txBody>
      </p:sp>
      <p:sp>
        <p:nvSpPr>
          <p:cNvPr id="4" name="Slide Number Placeholder 3">
            <a:extLst>
              <a:ext uri="{FF2B5EF4-FFF2-40B4-BE49-F238E27FC236}">
                <a16:creationId xmlns="" xmlns:a16="http://schemas.microsoft.com/office/drawing/2014/main" id="{72D14CD1-9A7B-4408-B95C-DC86365D9B22}"/>
              </a:ext>
            </a:extLst>
          </p:cNvPr>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smtClean="0">
                <a:solidFill>
                  <a:srgbClr val="FFFFFF"/>
                </a:solidFill>
                <a:latin typeface="Source Sans Pro"/>
                <a:ea typeface="Source Sans Pro"/>
                <a:cs typeface="Source Sans Pro"/>
                <a:sym typeface="Source Sans Pro"/>
              </a:rPr>
              <a:pPr algn="r">
                <a:buSzPct val="25000"/>
              </a:pPr>
              <a:t>10</a:t>
            </a:fld>
            <a:endParaRPr lang="en-US" sz="360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37779011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6257FA8-FAE6-443F-9831-BD1FE4B4CD45}"/>
              </a:ext>
            </a:extLst>
          </p:cNvPr>
          <p:cNvSpPr>
            <a:spLocks noGrp="1"/>
          </p:cNvSpPr>
          <p:nvPr>
            <p:ph type="title"/>
          </p:nvPr>
        </p:nvSpPr>
        <p:spPr/>
        <p:txBody>
          <a:bodyPr/>
          <a:lstStyle/>
          <a:p>
            <a:r>
              <a:rPr lang="en-US" dirty="0">
                <a:latin typeface="+mn-lt"/>
              </a:rPr>
              <a:t>Next Steps-</a:t>
            </a:r>
            <a:br>
              <a:rPr lang="en-US" dirty="0">
                <a:latin typeface="+mn-lt"/>
              </a:rPr>
            </a:br>
            <a:r>
              <a:rPr lang="en-US" dirty="0">
                <a:latin typeface="+mn-lt"/>
              </a:rPr>
              <a:t>Focus on Key Building Blocks </a:t>
            </a:r>
          </a:p>
        </p:txBody>
      </p:sp>
      <p:sp>
        <p:nvSpPr>
          <p:cNvPr id="3" name="Text Placeholder 2">
            <a:extLst>
              <a:ext uri="{FF2B5EF4-FFF2-40B4-BE49-F238E27FC236}">
                <a16:creationId xmlns="" xmlns:a16="http://schemas.microsoft.com/office/drawing/2014/main" id="{E39AD3FE-DB7D-46E5-AB3D-37309878D4C7}"/>
              </a:ext>
            </a:extLst>
          </p:cNvPr>
          <p:cNvSpPr>
            <a:spLocks noGrp="1"/>
          </p:cNvSpPr>
          <p:nvPr>
            <p:ph idx="1"/>
          </p:nvPr>
        </p:nvSpPr>
        <p:spPr/>
        <p:txBody>
          <a:bodyPr/>
          <a:lstStyle/>
          <a:p>
            <a:r>
              <a:rPr lang="en-US" dirty="0"/>
              <a:t> A customized needs assessment for high needs high schools</a:t>
            </a:r>
          </a:p>
          <a:p>
            <a:r>
              <a:rPr lang="en-US" dirty="0"/>
              <a:t>Explanatory materials for states, districts, and schools </a:t>
            </a:r>
          </a:p>
          <a:p>
            <a:r>
              <a:rPr lang="en-US" dirty="0"/>
              <a:t>Community outreach process and tools</a:t>
            </a:r>
          </a:p>
          <a:p>
            <a:r>
              <a:rPr lang="en-US" dirty="0"/>
              <a:t>Identifying networks and technical assistance providers </a:t>
            </a:r>
          </a:p>
          <a:p>
            <a:r>
              <a:rPr lang="en-US" dirty="0"/>
              <a:t>Sequence of steps needed to reach agreement on common cross-state process and approach to use ESSA to create high schools that help communities thrive in 21</a:t>
            </a:r>
            <a:r>
              <a:rPr lang="en-US" baseline="30000" dirty="0"/>
              <a:t>st</a:t>
            </a:r>
            <a:r>
              <a:rPr lang="en-US" dirty="0"/>
              <a:t> century.  </a:t>
            </a:r>
          </a:p>
        </p:txBody>
      </p:sp>
      <p:sp>
        <p:nvSpPr>
          <p:cNvPr id="4" name="Slide Number Placeholder 3">
            <a:extLst>
              <a:ext uri="{FF2B5EF4-FFF2-40B4-BE49-F238E27FC236}">
                <a16:creationId xmlns="" xmlns:a16="http://schemas.microsoft.com/office/drawing/2014/main" id="{97F1F145-174E-4C06-9D1F-4152BC8C59AF}"/>
              </a:ext>
            </a:extLst>
          </p:cNvPr>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smtClean="0">
                <a:solidFill>
                  <a:srgbClr val="FFFFFF"/>
                </a:solidFill>
                <a:latin typeface="Source Sans Pro"/>
                <a:ea typeface="Source Sans Pro"/>
                <a:cs typeface="Source Sans Pro"/>
                <a:sym typeface="Source Sans Pro"/>
              </a:rPr>
              <a:pPr algn="r">
                <a:buSzPct val="25000"/>
              </a:pPr>
              <a:t>11</a:t>
            </a:fld>
            <a:endParaRPr lang="en-US" sz="360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2913870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3E25E5F-D717-45B7-A473-AE10A9B17D3E}"/>
              </a:ext>
            </a:extLst>
          </p:cNvPr>
          <p:cNvSpPr>
            <a:spLocks noGrp="1"/>
          </p:cNvSpPr>
          <p:nvPr>
            <p:ph type="title"/>
          </p:nvPr>
        </p:nvSpPr>
        <p:spPr/>
        <p:txBody>
          <a:bodyPr/>
          <a:lstStyle/>
          <a:p>
            <a:r>
              <a:rPr lang="en-US" dirty="0">
                <a:latin typeface="+mn-lt"/>
              </a:rPr>
              <a:t>Contact Info</a:t>
            </a:r>
          </a:p>
        </p:txBody>
      </p:sp>
      <p:sp>
        <p:nvSpPr>
          <p:cNvPr id="3" name="Text Placeholder 2">
            <a:extLst>
              <a:ext uri="{FF2B5EF4-FFF2-40B4-BE49-F238E27FC236}">
                <a16:creationId xmlns="" xmlns:a16="http://schemas.microsoft.com/office/drawing/2014/main" id="{EAA56F70-F2BB-4F55-B278-87187F8358D0}"/>
              </a:ext>
            </a:extLst>
          </p:cNvPr>
          <p:cNvSpPr>
            <a:spLocks noGrp="1"/>
          </p:cNvSpPr>
          <p:nvPr>
            <p:ph idx="1"/>
          </p:nvPr>
        </p:nvSpPr>
        <p:spPr/>
        <p:txBody>
          <a:bodyPr/>
          <a:lstStyle/>
          <a:p>
            <a:pPr marL="0" indent="0">
              <a:buNone/>
            </a:pPr>
            <a:r>
              <a:rPr lang="en-US" dirty="0" smtClean="0"/>
              <a:t>Robert Balfanz</a:t>
            </a:r>
            <a:br>
              <a:rPr lang="en-US" dirty="0" smtClean="0"/>
            </a:br>
            <a:r>
              <a:rPr lang="en-US" dirty="0" smtClean="0"/>
              <a:t>email: </a:t>
            </a:r>
            <a:r>
              <a:rPr lang="en-US" dirty="0" smtClean="0">
                <a:hlinkClick r:id="rId2"/>
              </a:rPr>
              <a:t>rbalfanz@jhu.edu</a:t>
            </a:r>
            <a:r>
              <a:rPr lang="en-US" dirty="0" smtClean="0"/>
              <a:t/>
            </a:r>
            <a:br>
              <a:rPr lang="en-US" dirty="0" smtClean="0"/>
            </a:br>
            <a:r>
              <a:rPr lang="en-US" dirty="0" smtClean="0"/>
              <a:t>telephone: 410-516-4272</a:t>
            </a:r>
            <a:endParaRPr lang="en-US" dirty="0"/>
          </a:p>
        </p:txBody>
      </p:sp>
      <p:sp>
        <p:nvSpPr>
          <p:cNvPr id="4" name="Slide Number Placeholder 3">
            <a:extLst>
              <a:ext uri="{FF2B5EF4-FFF2-40B4-BE49-F238E27FC236}">
                <a16:creationId xmlns="" xmlns:a16="http://schemas.microsoft.com/office/drawing/2014/main" id="{30DC3E3D-2AC4-4B45-AD00-C962D12EE47D}"/>
              </a:ext>
            </a:extLst>
          </p:cNvPr>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smtClean="0">
                <a:solidFill>
                  <a:srgbClr val="FFFFFF"/>
                </a:solidFill>
                <a:latin typeface="Source Sans Pro"/>
                <a:ea typeface="Source Sans Pro"/>
                <a:cs typeface="Source Sans Pro"/>
                <a:sym typeface="Source Sans Pro"/>
              </a:rPr>
              <a:pPr algn="r">
                <a:buSzPct val="25000"/>
              </a:pPr>
              <a:t>12</a:t>
            </a:fld>
            <a:endParaRPr lang="en-US" sz="360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245442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 xmlns:a16="http://schemas.microsoft.com/office/drawing/2014/main" id="{12168789-33C5-47CA-91DE-90E2B5C88D18}"/>
              </a:ext>
            </a:extLst>
          </p:cNvPr>
          <p:cNvSpPr>
            <a:spLocks noGrp="1"/>
          </p:cNvSpPr>
          <p:nvPr>
            <p:ph type="title"/>
          </p:nvPr>
        </p:nvSpPr>
        <p:spPr/>
        <p:txBody>
          <a:bodyPr/>
          <a:lstStyle/>
          <a:p>
            <a:r>
              <a:rPr lang="en-US" dirty="0">
                <a:latin typeface="+mn-lt"/>
              </a:rPr>
              <a:t>Who is Involved </a:t>
            </a:r>
          </a:p>
        </p:txBody>
      </p:sp>
      <p:sp>
        <p:nvSpPr>
          <p:cNvPr id="6" name="Text Placeholder 5">
            <a:extLst>
              <a:ext uri="{FF2B5EF4-FFF2-40B4-BE49-F238E27FC236}">
                <a16:creationId xmlns="" xmlns:a16="http://schemas.microsoft.com/office/drawing/2014/main" id="{D272D309-0CEB-4B39-8488-13C1E9A43397}"/>
              </a:ext>
            </a:extLst>
          </p:cNvPr>
          <p:cNvSpPr>
            <a:spLocks noGrp="1"/>
          </p:cNvSpPr>
          <p:nvPr>
            <p:ph idx="1"/>
          </p:nvPr>
        </p:nvSpPr>
        <p:spPr/>
        <p:txBody>
          <a:bodyPr/>
          <a:lstStyle/>
          <a:p>
            <a:r>
              <a:rPr lang="en-US" dirty="0"/>
              <a:t> Seven states- MA, NY, OH, IL, MS, LA, and NM</a:t>
            </a:r>
          </a:p>
          <a:p>
            <a:r>
              <a:rPr lang="en-US" dirty="0"/>
              <a:t>Everyone Graduates Center, Johns Hopkins University-led by Robert Balfanz</a:t>
            </a:r>
          </a:p>
          <a:p>
            <a:r>
              <a:rPr lang="en-US" dirty="0"/>
              <a:t>CCSSO and Civic Enterprise</a:t>
            </a:r>
          </a:p>
          <a:p>
            <a:r>
              <a:rPr lang="en-US" dirty="0"/>
              <a:t>More partners to follow</a:t>
            </a:r>
          </a:p>
          <a:p>
            <a:endParaRPr lang="en-US" dirty="0"/>
          </a:p>
        </p:txBody>
      </p:sp>
      <p:sp>
        <p:nvSpPr>
          <p:cNvPr id="4" name="Slide Number Placeholder 3">
            <a:extLst>
              <a:ext uri="{FF2B5EF4-FFF2-40B4-BE49-F238E27FC236}">
                <a16:creationId xmlns="" xmlns:a16="http://schemas.microsoft.com/office/drawing/2014/main" id="{2DFD4729-51F0-43FD-98F8-67F787EDFA4A}"/>
              </a:ext>
            </a:extLst>
          </p:cNvPr>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smtClean="0">
                <a:solidFill>
                  <a:srgbClr val="FFFFFF"/>
                </a:solidFill>
                <a:latin typeface="Source Sans Pro"/>
                <a:ea typeface="Source Sans Pro"/>
                <a:cs typeface="Source Sans Pro"/>
                <a:sym typeface="Source Sans Pro"/>
              </a:rPr>
              <a:pPr algn="r">
                <a:buSzPct val="25000"/>
              </a:pPr>
              <a:t>2</a:t>
            </a:fld>
            <a:endParaRPr lang="en-US" sz="3600" dirty="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2807918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D053AB0-33E9-4D16-8AF1-5AA98AD2978D}"/>
              </a:ext>
            </a:extLst>
          </p:cNvPr>
          <p:cNvSpPr>
            <a:spLocks noGrp="1"/>
          </p:cNvSpPr>
          <p:nvPr>
            <p:ph type="title"/>
          </p:nvPr>
        </p:nvSpPr>
        <p:spPr>
          <a:xfrm>
            <a:off x="1988597" y="1709739"/>
            <a:ext cx="9934113" cy="2198874"/>
          </a:xfrm>
        </p:spPr>
        <p:txBody>
          <a:bodyPr/>
          <a:lstStyle/>
          <a:p>
            <a:r>
              <a:rPr lang="en-US" dirty="0">
                <a:latin typeface="+mn-lt"/>
              </a:rPr>
              <a:t>Why We Are Working Together </a:t>
            </a:r>
          </a:p>
        </p:txBody>
      </p:sp>
      <p:sp>
        <p:nvSpPr>
          <p:cNvPr id="4" name="Slide Number Placeholder 3">
            <a:extLst>
              <a:ext uri="{FF2B5EF4-FFF2-40B4-BE49-F238E27FC236}">
                <a16:creationId xmlns="" xmlns:a16="http://schemas.microsoft.com/office/drawing/2014/main" id="{03D4115E-7E39-4850-B6E9-C7510FBDE87F}"/>
              </a:ext>
            </a:extLst>
          </p:cNvPr>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smtClean="0">
                <a:solidFill>
                  <a:srgbClr val="FFFFFF"/>
                </a:solidFill>
                <a:latin typeface="Source Sans Pro"/>
                <a:ea typeface="Source Sans Pro"/>
                <a:cs typeface="Source Sans Pro"/>
                <a:sym typeface="Source Sans Pro"/>
              </a:rPr>
              <a:pPr algn="r">
                <a:buSzPct val="25000"/>
              </a:pPr>
              <a:t>3</a:t>
            </a:fld>
            <a:endParaRPr lang="en-US" sz="3600" dirty="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1504832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Shape 118"/>
          <p:cNvSpPr txBox="1">
            <a:spLocks noGrp="1"/>
          </p:cNvSpPr>
          <p:nvPr>
            <p:ph type="title"/>
          </p:nvPr>
        </p:nvSpPr>
        <p:spPr>
          <a:xfrm>
            <a:off x="1848299" y="690939"/>
            <a:ext cx="10227159" cy="1061661"/>
          </a:xfrm>
          <a:prstGeom prst="rect">
            <a:avLst/>
          </a:prstGeom>
          <a:noFill/>
          <a:ln>
            <a:noFill/>
          </a:ln>
        </p:spPr>
        <p:txBody>
          <a:bodyPr lIns="91425" tIns="45700" rIns="91425" bIns="45700" anchor="b" anchorCtr="0">
            <a:noAutofit/>
          </a:bodyPr>
          <a:lstStyle/>
          <a:p>
            <a:pPr lvl="0">
              <a:buSzPct val="25000"/>
            </a:pPr>
            <a:r>
              <a:rPr lang="en-US" sz="3600" b="1" dirty="0">
                <a:latin typeface="+mn-lt"/>
                <a:ea typeface="Bree Serif"/>
                <a:cs typeface="Book Antiqua"/>
                <a:sym typeface="Bree Serif"/>
              </a:rPr>
              <a:t>Remaining Low Performing High Schools- Are Challenging To Improve</a:t>
            </a:r>
            <a:br>
              <a:rPr lang="en-US" sz="3600" b="1" dirty="0">
                <a:latin typeface="+mn-lt"/>
                <a:ea typeface="Bree Serif"/>
                <a:cs typeface="Book Antiqua"/>
                <a:sym typeface="Bree Serif"/>
              </a:rPr>
            </a:br>
            <a:r>
              <a:rPr lang="en-US" sz="2800" i="1" dirty="0">
                <a:latin typeface="+mn-lt"/>
                <a:ea typeface="Bree Serif"/>
                <a:cs typeface="Book Antiqua"/>
                <a:sym typeface="Bree Serif"/>
              </a:rPr>
              <a:t>Economically and Socially Isolated </a:t>
            </a:r>
            <a:r>
              <a:rPr lang="en-US" sz="2800" i="1" dirty="0" smtClean="0">
                <a:latin typeface="+mn-lt"/>
                <a:ea typeface="Bree Serif"/>
                <a:cs typeface="Book Antiqua"/>
                <a:sym typeface="Bree Serif"/>
              </a:rPr>
              <a:t>Communities</a:t>
            </a:r>
            <a:r>
              <a:rPr lang="en-US" sz="2800" i="1" dirty="0">
                <a:latin typeface="+mn-lt"/>
                <a:ea typeface="Bree Serif"/>
                <a:cs typeface="Book Antiqua"/>
                <a:sym typeface="Bree Serif"/>
              </a:rPr>
              <a:t>, Schools &amp; Students </a:t>
            </a:r>
            <a:endParaRPr lang="en-US" sz="2800" dirty="0">
              <a:latin typeface="+mn-lt"/>
              <a:ea typeface="Bree Serif"/>
              <a:cs typeface="Book Antiqua"/>
              <a:sym typeface="Bree Serif"/>
            </a:endParaRPr>
          </a:p>
        </p:txBody>
      </p:sp>
      <p:sp>
        <p:nvSpPr>
          <p:cNvPr id="119" name="Shape 119"/>
          <p:cNvSpPr txBox="1">
            <a:spLocks noGrp="1"/>
          </p:cNvSpPr>
          <p:nvPr>
            <p:ph idx="1"/>
          </p:nvPr>
        </p:nvSpPr>
        <p:spPr>
          <a:xfrm>
            <a:off x="2074862" y="2030506"/>
            <a:ext cx="8042276" cy="4343400"/>
          </a:xfrm>
          <a:prstGeom prst="rect">
            <a:avLst/>
          </a:prstGeom>
          <a:noFill/>
          <a:ln>
            <a:noFill/>
          </a:ln>
        </p:spPr>
        <p:txBody>
          <a:bodyPr lIns="91425" tIns="45700" rIns="91425" bIns="45700" anchor="t" anchorCtr="0">
            <a:noAutofit/>
          </a:bodyPr>
          <a:lstStyle/>
          <a:p>
            <a:pPr indent="-349250">
              <a:spcBef>
                <a:spcPts val="0"/>
              </a:spcBef>
            </a:pPr>
            <a:r>
              <a:rPr lang="en-US" sz="1800" dirty="0"/>
              <a:t>The</a:t>
            </a:r>
            <a:r>
              <a:rPr lang="en-US" sz="1800" b="1" dirty="0"/>
              <a:t> Low Performing high schools that remain and will be identified as in need of comprehensive improvement through ESSA  </a:t>
            </a:r>
            <a:r>
              <a:rPr lang="en-US" sz="1800" dirty="0"/>
              <a:t>have some </a:t>
            </a:r>
            <a:r>
              <a:rPr lang="en-US" sz="1800" b="1" dirty="0"/>
              <a:t>things in common</a:t>
            </a:r>
            <a:r>
              <a:rPr lang="en-US" sz="1800" dirty="0"/>
              <a:t>:</a:t>
            </a:r>
          </a:p>
          <a:p>
            <a:pPr lvl="1" indent="-342900"/>
            <a:r>
              <a:rPr lang="en-US" sz="1800" b="1" dirty="0"/>
              <a:t>Located in </a:t>
            </a:r>
            <a:r>
              <a:rPr lang="en-US" sz="1800" dirty="0"/>
              <a:t>economically and socially challenged locales-30% in large cities, but most in inner-ring suburbs, struggling towns, and rural area</a:t>
            </a:r>
            <a:endParaRPr lang="en-US" sz="1800" b="1" dirty="0"/>
          </a:p>
          <a:p>
            <a:pPr lvl="1" indent="-342900"/>
            <a:r>
              <a:rPr lang="en-US" sz="1800" b="1" dirty="0"/>
              <a:t>Intense</a:t>
            </a:r>
            <a:r>
              <a:rPr lang="en-US" sz="1800" dirty="0"/>
              <a:t> concentrations of </a:t>
            </a:r>
            <a:r>
              <a:rPr lang="en-US" sz="1800" b="1" dirty="0"/>
              <a:t>student need </a:t>
            </a:r>
          </a:p>
          <a:p>
            <a:pPr lvl="1" indent="-342900"/>
            <a:r>
              <a:rPr lang="en-US" sz="1800" b="1" dirty="0"/>
              <a:t>Limited organic capacity </a:t>
            </a:r>
            <a:r>
              <a:rPr lang="en-US" sz="1800" dirty="0"/>
              <a:t>to respond to that need and bring additional resources into their schools</a:t>
            </a:r>
          </a:p>
          <a:p>
            <a:pPr lvl="1" indent="-342900"/>
            <a:r>
              <a:rPr lang="en-US" sz="1800" b="1" dirty="0"/>
              <a:t>Have been constantly “reforming” but not succeeding, </a:t>
            </a:r>
            <a:r>
              <a:rPr lang="en-US" sz="1800" dirty="0"/>
              <a:t>notwithstanding pressure</a:t>
            </a:r>
          </a:p>
          <a:p>
            <a:pPr lvl="1" indent="-342900"/>
            <a:r>
              <a:rPr lang="en-US" sz="1800" b="1" dirty="0"/>
              <a:t>Proud History</a:t>
            </a:r>
            <a:r>
              <a:rPr lang="en-US" sz="1800" dirty="0"/>
              <a:t> -- many were and remain the center of their community with notable local alumni</a:t>
            </a:r>
          </a:p>
          <a:p>
            <a:pPr marL="349250" lvl="1" indent="-6350">
              <a:buSzPct val="25000"/>
              <a:buNone/>
            </a:pPr>
            <a:endParaRPr dirty="0"/>
          </a:p>
        </p:txBody>
      </p:sp>
      <p:sp>
        <p:nvSpPr>
          <p:cNvPr id="2" name="Slide Number Placeholder 1"/>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a:solidFill>
                  <a:srgbClr val="FFFFFF"/>
                </a:solidFill>
                <a:latin typeface="Source Sans Pro"/>
                <a:ea typeface="Source Sans Pro"/>
                <a:cs typeface="Source Sans Pro"/>
                <a:sym typeface="Source Sans Pro"/>
              </a:rPr>
              <a:pPr algn="r">
                <a:buSzPct val="25000"/>
              </a:pPr>
              <a:t>4</a:t>
            </a:fld>
            <a:endParaRPr lang="en-US" sz="3600" dirty="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1488541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5378" y="158606"/>
            <a:ext cx="10723200" cy="1337100"/>
          </a:xfrm>
        </p:spPr>
        <p:txBody>
          <a:bodyPr/>
          <a:lstStyle/>
          <a:p>
            <a:r>
              <a:rPr lang="en-US" dirty="0">
                <a:latin typeface="+mn-lt"/>
              </a:rPr>
              <a:t> A New Approach is Needed</a:t>
            </a:r>
          </a:p>
        </p:txBody>
      </p:sp>
      <p:sp>
        <p:nvSpPr>
          <p:cNvPr id="3" name="Text Placeholder 2"/>
          <p:cNvSpPr>
            <a:spLocks noGrp="1"/>
          </p:cNvSpPr>
          <p:nvPr>
            <p:ph idx="1"/>
          </p:nvPr>
        </p:nvSpPr>
        <p:spPr>
          <a:xfrm>
            <a:off x="1745377" y="1658471"/>
            <a:ext cx="10150788" cy="4760258"/>
          </a:xfrm>
        </p:spPr>
        <p:txBody>
          <a:bodyPr>
            <a:normAutofit fontScale="92500" lnSpcReduction="20000"/>
          </a:bodyPr>
          <a:lstStyle/>
          <a:p>
            <a:r>
              <a:rPr lang="en-US" dirty="0"/>
              <a:t> Hopeful, positive, future orientated frame-designing a school for the 21</a:t>
            </a:r>
            <a:r>
              <a:rPr lang="en-US" baseline="30000" dirty="0"/>
              <a:t>st</a:t>
            </a:r>
            <a:r>
              <a:rPr lang="en-US" dirty="0"/>
              <a:t> century rather than being seen as failed school in need of reform</a:t>
            </a:r>
          </a:p>
          <a:p>
            <a:r>
              <a:rPr lang="en-US" dirty="0"/>
              <a:t>Goal is not a high school diploma but strong pathways through high school to post-secondary and adult success for all students</a:t>
            </a:r>
          </a:p>
          <a:p>
            <a:r>
              <a:rPr lang="en-US" dirty="0"/>
              <a:t>Evidence-based, but locally customized/orientated-not one way for all</a:t>
            </a:r>
          </a:p>
          <a:p>
            <a:r>
              <a:rPr lang="en-US" dirty="0"/>
              <a:t>Address stress and scarcity through capacity building and technical assistance partners tightly aligned to community re-design vision and goals</a:t>
            </a:r>
          </a:p>
          <a:p>
            <a:r>
              <a:rPr lang="en-US" dirty="0"/>
              <a:t>Break social isolation via cross-state networks of schools facing similar challenges, provide opportunity for school leaders to travel to see other possibilities</a:t>
            </a:r>
          </a:p>
          <a:p>
            <a:r>
              <a:rPr lang="en-US" dirty="0"/>
              <a:t>In high needs communities make re-designed high school the center of community economic development and social integration </a:t>
            </a:r>
            <a:r>
              <a:rPr lang="en-US" dirty="0" smtClean="0"/>
              <a:t>efforts</a:t>
            </a:r>
            <a:endParaRPr lang="en-US" dirty="0"/>
          </a:p>
        </p:txBody>
      </p:sp>
      <p:sp>
        <p:nvSpPr>
          <p:cNvPr id="4" name="Slide Number Placeholder 3"/>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smtClean="0">
                <a:solidFill>
                  <a:srgbClr val="FFFFFF"/>
                </a:solidFill>
                <a:latin typeface="Source Sans Pro"/>
                <a:ea typeface="Source Sans Pro"/>
                <a:cs typeface="Source Sans Pro"/>
                <a:sym typeface="Source Sans Pro"/>
              </a:rPr>
              <a:pPr algn="r">
                <a:buSzPct val="25000"/>
              </a:pPr>
              <a:t>5</a:t>
            </a:fld>
            <a:endParaRPr lang="en-US" sz="3600" dirty="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274415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 xmlns:a16="http://schemas.microsoft.com/office/drawing/2014/main" id="{9ADDF4EE-5C23-4B77-8526-3F2A89824D4C}"/>
              </a:ext>
            </a:extLst>
          </p:cNvPr>
          <p:cNvSpPr>
            <a:spLocks noGrp="1"/>
          </p:cNvSpPr>
          <p:nvPr>
            <p:ph type="title"/>
          </p:nvPr>
        </p:nvSpPr>
        <p:spPr>
          <a:xfrm>
            <a:off x="1990165" y="1730189"/>
            <a:ext cx="9200776" cy="3584090"/>
          </a:xfrm>
        </p:spPr>
        <p:txBody>
          <a:bodyPr>
            <a:normAutofit/>
          </a:bodyPr>
          <a:lstStyle/>
          <a:p>
            <a:r>
              <a:rPr lang="en-US" dirty="0" smtClean="0">
                <a:latin typeface="+mn-lt"/>
              </a:rPr>
              <a:t>Our </a:t>
            </a:r>
            <a:r>
              <a:rPr lang="en-US" dirty="0">
                <a:latin typeface="+mn-lt"/>
              </a:rPr>
              <a:t>Odds of Success Will Increase</a:t>
            </a:r>
            <a:br>
              <a:rPr lang="en-US" dirty="0">
                <a:latin typeface="+mn-lt"/>
              </a:rPr>
            </a:br>
            <a:r>
              <a:rPr lang="en-US" dirty="0" smtClean="0">
                <a:latin typeface="+mn-lt"/>
              </a:rPr>
              <a:t>If </a:t>
            </a:r>
            <a:r>
              <a:rPr lang="en-US" dirty="0">
                <a:latin typeface="+mn-lt"/>
              </a:rPr>
              <a:t>We Work and Learn Together</a:t>
            </a:r>
            <a:br>
              <a:rPr lang="en-US" dirty="0">
                <a:latin typeface="+mn-lt"/>
              </a:rPr>
            </a:br>
            <a:r>
              <a:rPr lang="en-US" dirty="0">
                <a:latin typeface="+mn-lt"/>
              </a:rPr>
              <a:t/>
            </a:r>
            <a:br>
              <a:rPr lang="en-US" dirty="0">
                <a:latin typeface="+mn-lt"/>
              </a:rPr>
            </a:br>
            <a:r>
              <a:rPr lang="en-US" dirty="0">
                <a:latin typeface="+mn-lt"/>
              </a:rPr>
              <a:t>We will not all have to invent the same wheel alone </a:t>
            </a:r>
          </a:p>
        </p:txBody>
      </p:sp>
      <p:sp>
        <p:nvSpPr>
          <p:cNvPr id="4" name="Slide Number Placeholder 3">
            <a:extLst>
              <a:ext uri="{FF2B5EF4-FFF2-40B4-BE49-F238E27FC236}">
                <a16:creationId xmlns="" xmlns:a16="http://schemas.microsoft.com/office/drawing/2014/main" id="{FDE985B3-E192-41BD-AA79-18036A375AD2}"/>
              </a:ext>
            </a:extLst>
          </p:cNvPr>
          <p:cNvSpPr>
            <a:spLocks noGrp="1"/>
          </p:cNvSpPr>
          <p:nvPr>
            <p:ph type="sldNum" sz="quarter" idx="10"/>
          </p:nvPr>
        </p:nvSpPr>
        <p:spPr/>
        <p:txBody>
          <a:bodyPr/>
          <a:lstStyle/>
          <a:p>
            <a:pPr algn="r">
              <a:buSzPct val="25000"/>
            </a:pPr>
            <a:fld id="{00000000-1234-1234-1234-123412341234}" type="slidenum">
              <a:rPr lang="en-US" sz="3600" smtClean="0">
                <a:solidFill>
                  <a:srgbClr val="FFFFFF"/>
                </a:solidFill>
                <a:latin typeface="Source Sans Pro"/>
                <a:ea typeface="Source Sans Pro"/>
                <a:cs typeface="Source Sans Pro"/>
                <a:sym typeface="Source Sans Pro"/>
              </a:rPr>
              <a:pPr algn="r">
                <a:buSzPct val="25000"/>
              </a:pPr>
              <a:t>6</a:t>
            </a:fld>
            <a:endParaRPr lang="en-US" sz="3600" dirty="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1941013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766047" y="412376"/>
            <a:ext cx="9770202" cy="751068"/>
          </a:xfrm>
        </p:spPr>
        <p:txBody>
          <a:bodyPr/>
          <a:lstStyle/>
          <a:p>
            <a:r>
              <a:rPr lang="en-US" sz="4000" dirty="0">
                <a:latin typeface="+mn-lt"/>
              </a:rPr>
              <a:t>Key Features of a Cross-State Effort </a:t>
            </a:r>
          </a:p>
        </p:txBody>
      </p:sp>
      <p:sp>
        <p:nvSpPr>
          <p:cNvPr id="6" name="Text Placeholder 5"/>
          <p:cNvSpPr>
            <a:spLocks noGrp="1"/>
          </p:cNvSpPr>
          <p:nvPr>
            <p:ph idx="1"/>
          </p:nvPr>
        </p:nvSpPr>
        <p:spPr>
          <a:xfrm>
            <a:off x="1766047" y="1461246"/>
            <a:ext cx="9689520" cy="4706471"/>
          </a:xfrm>
        </p:spPr>
        <p:txBody>
          <a:bodyPr/>
          <a:lstStyle/>
          <a:p>
            <a:r>
              <a:rPr lang="en-US" sz="2000" dirty="0">
                <a:solidFill>
                  <a:schemeClr val="tx1"/>
                </a:solidFill>
                <a:cs typeface="Book Antiqua"/>
              </a:rPr>
              <a:t>School, District Opt-In, strong community participation in redesign, process customized to state’s ESSA plan</a:t>
            </a:r>
          </a:p>
          <a:p>
            <a:r>
              <a:rPr lang="en-US" sz="2000" dirty="0">
                <a:solidFill>
                  <a:schemeClr val="tx1"/>
                </a:solidFill>
                <a:cs typeface="Book Antiqua"/>
              </a:rPr>
              <a:t>Common needs assessment tool and process used to align school’s needs &amp; redesign vision with appropriate cross-state school improvement network supported by technical assistance and capacity building partners </a:t>
            </a:r>
          </a:p>
          <a:p>
            <a:r>
              <a:rPr lang="en-US" sz="2000" dirty="0">
                <a:solidFill>
                  <a:schemeClr val="tx1"/>
                </a:solidFill>
                <a:cs typeface="Book Antiqua"/>
              </a:rPr>
              <a:t>Build a foundation for innovation on evidence-based reforms to the common challenges low-performing high schools face – use to create standards of practice </a:t>
            </a:r>
          </a:p>
          <a:p>
            <a:r>
              <a:rPr lang="en-US" sz="2000" dirty="0">
                <a:solidFill>
                  <a:schemeClr val="tx1"/>
                </a:solidFill>
                <a:cs typeface="Book Antiqua"/>
              </a:rPr>
              <a:t>Use common set of on-track indicators for improvement metrics</a:t>
            </a:r>
          </a:p>
          <a:p>
            <a:r>
              <a:rPr lang="en-US" sz="2000" dirty="0">
                <a:solidFill>
                  <a:schemeClr val="tx1"/>
                </a:solidFill>
                <a:cs typeface="Book Antiqua"/>
              </a:rPr>
              <a:t>Use ESSA process for alignment among state, district, &amp; school, 7% Title I to fund</a:t>
            </a:r>
          </a:p>
          <a:p>
            <a:r>
              <a:rPr lang="en-US" sz="2000" dirty="0" smtClean="0">
                <a:solidFill>
                  <a:schemeClr val="tx1"/>
                </a:solidFill>
              </a:rPr>
              <a:t>Everyone Graduates </a:t>
            </a:r>
            <a:r>
              <a:rPr lang="en-US" sz="2000" dirty="0">
                <a:solidFill>
                  <a:schemeClr val="tx1"/>
                </a:solidFill>
              </a:rPr>
              <a:t>Center at JHU, CCSSO, and Civic Enterprises provide organizational support, technical assistance, recruit partners,  and capture, share and spread learnings</a:t>
            </a:r>
            <a:r>
              <a:rPr lang="en-US" i="1" dirty="0">
                <a:solidFill>
                  <a:schemeClr val="tx1"/>
                </a:solidFill>
              </a:rPr>
              <a:t>  </a:t>
            </a:r>
            <a:endParaRPr lang="en-US" dirty="0">
              <a:solidFill>
                <a:schemeClr val="tx1"/>
              </a:solidFill>
            </a:endParaRPr>
          </a:p>
        </p:txBody>
      </p:sp>
      <p:sp>
        <p:nvSpPr>
          <p:cNvPr id="4" name="Slide Number Placeholder 3"/>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smtClean="0">
                <a:solidFill>
                  <a:srgbClr val="FFFFFF"/>
                </a:solidFill>
                <a:latin typeface="Source Sans Pro"/>
                <a:ea typeface="Source Sans Pro"/>
                <a:cs typeface="Source Sans Pro"/>
                <a:sym typeface="Source Sans Pro"/>
              </a:rPr>
              <a:pPr algn="r">
                <a:buSzPct val="25000"/>
              </a:pPr>
              <a:t>7</a:t>
            </a:fld>
            <a:endParaRPr lang="en-US" sz="3600" dirty="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525953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latin typeface="+mn-lt"/>
                <a:cs typeface="Book Antiqua"/>
              </a:rPr>
              <a:t>How it Might Work-Sequence of Activities for High Schools in Need of Comprehensive Improvement under ESSA</a:t>
            </a:r>
            <a:r>
              <a:rPr lang="en-US" sz="3600" b="1" dirty="0">
                <a:latin typeface="+mn-lt"/>
                <a:cs typeface="Book Antiqua"/>
              </a:rPr>
              <a:t/>
            </a:r>
            <a:br>
              <a:rPr lang="en-US" sz="3600" b="1" dirty="0">
                <a:latin typeface="+mn-lt"/>
                <a:cs typeface="Book Antiqua"/>
              </a:rPr>
            </a:br>
            <a:endParaRPr lang="en-US" sz="2800" i="1" dirty="0">
              <a:latin typeface="+mn-lt"/>
              <a:cs typeface="Book Antiqua"/>
            </a:endParaRPr>
          </a:p>
        </p:txBody>
      </p:sp>
      <p:sp>
        <p:nvSpPr>
          <p:cNvPr id="3" name="Slide Number Placeholder 2"/>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a:solidFill>
                  <a:srgbClr val="FFFFFF"/>
                </a:solidFill>
                <a:latin typeface="Source Sans Pro"/>
                <a:ea typeface="Source Sans Pro"/>
                <a:cs typeface="Source Sans Pro"/>
                <a:sym typeface="Source Sans Pro"/>
              </a:rPr>
              <a:pPr algn="r">
                <a:buSzPct val="25000"/>
              </a:pPr>
              <a:t>8</a:t>
            </a:fld>
            <a:endParaRPr lang="en-US" sz="3600">
              <a:solidFill>
                <a:srgbClr val="FFFFFF"/>
              </a:solidFill>
              <a:latin typeface="Source Sans Pro"/>
              <a:ea typeface="Source Sans Pro"/>
              <a:cs typeface="Source Sans Pro"/>
              <a:sym typeface="Source Sans Pro"/>
            </a:endParaRPr>
          </a:p>
        </p:txBody>
      </p:sp>
      <p:graphicFrame>
        <p:nvGraphicFramePr>
          <p:cNvPr id="4" name="Diagram 3"/>
          <p:cNvGraphicFramePr/>
          <p:nvPr>
            <p:extLst>
              <p:ext uri="{D42A27DB-BD31-4B8C-83A1-F6EECF244321}">
                <p14:modId xmlns:p14="http://schemas.microsoft.com/office/powerpoint/2010/main" val="688304025"/>
              </p:ext>
            </p:extLst>
          </p:nvPr>
        </p:nvGraphicFramePr>
        <p:xfrm>
          <a:off x="2503581" y="1573306"/>
          <a:ext cx="8042400"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9376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473BEAE-A969-4978-9793-8D4A0C7CA441}"/>
              </a:ext>
            </a:extLst>
          </p:cNvPr>
          <p:cNvSpPr>
            <a:spLocks noGrp="1"/>
          </p:cNvSpPr>
          <p:nvPr>
            <p:ph type="title"/>
          </p:nvPr>
        </p:nvSpPr>
        <p:spPr/>
        <p:txBody>
          <a:bodyPr/>
          <a:lstStyle/>
          <a:p>
            <a:r>
              <a:rPr lang="en-US" dirty="0">
                <a:latin typeface="+mn-lt"/>
              </a:rPr>
              <a:t>How Will We Work Together-Big Picture</a:t>
            </a:r>
          </a:p>
        </p:txBody>
      </p:sp>
      <p:sp>
        <p:nvSpPr>
          <p:cNvPr id="3" name="Text Placeholder 2">
            <a:extLst>
              <a:ext uri="{FF2B5EF4-FFF2-40B4-BE49-F238E27FC236}">
                <a16:creationId xmlns="" xmlns:a16="http://schemas.microsoft.com/office/drawing/2014/main" id="{BC47C191-3835-48BD-8859-50D8A54B8C02}"/>
              </a:ext>
            </a:extLst>
          </p:cNvPr>
          <p:cNvSpPr>
            <a:spLocks noGrp="1"/>
          </p:cNvSpPr>
          <p:nvPr>
            <p:ph idx="1"/>
          </p:nvPr>
        </p:nvSpPr>
        <p:spPr/>
        <p:txBody>
          <a:bodyPr>
            <a:normAutofit fontScale="92500" lnSpcReduction="10000"/>
          </a:bodyPr>
          <a:lstStyle/>
          <a:p>
            <a:r>
              <a:rPr lang="en-US" dirty="0" smtClean="0"/>
              <a:t>Develop </a:t>
            </a:r>
            <a:r>
              <a:rPr lang="en-US" dirty="0"/>
              <a:t>a common approach and process, that is customizable by each state to address high schools identified as in need of comprehensive improvement under ESSA</a:t>
            </a:r>
          </a:p>
          <a:p>
            <a:r>
              <a:rPr lang="en-US" dirty="0"/>
              <a:t>Have Everyone Graduates Center and other partners provide support for the general process and to individual states in building capacity to implement the approach and process and to provide implementation support in carrying it out. </a:t>
            </a:r>
          </a:p>
          <a:p>
            <a:r>
              <a:rPr lang="en-US" dirty="0"/>
              <a:t>Have Everyone Graduates Center, CCSSO, and Civic Enterprise provide support in organizing cross-state learning opportunities around evidence based reform for high schools and knowledge sharing across states</a:t>
            </a:r>
          </a:p>
        </p:txBody>
      </p:sp>
      <p:sp>
        <p:nvSpPr>
          <p:cNvPr id="4" name="Slide Number Placeholder 3">
            <a:extLst>
              <a:ext uri="{FF2B5EF4-FFF2-40B4-BE49-F238E27FC236}">
                <a16:creationId xmlns="" xmlns:a16="http://schemas.microsoft.com/office/drawing/2014/main" id="{08304B45-9569-4F1B-9399-80779F855168}"/>
              </a:ext>
            </a:extLst>
          </p:cNvPr>
          <p:cNvSpPr>
            <a:spLocks noGrp="1"/>
          </p:cNvSpPr>
          <p:nvPr>
            <p:ph type="sldNum" idx="4294967295"/>
          </p:nvPr>
        </p:nvSpPr>
        <p:spPr>
          <a:xfrm>
            <a:off x="10871200" y="6275388"/>
            <a:ext cx="1320800" cy="365125"/>
          </a:xfrm>
          <a:prstGeom prst="rect">
            <a:avLst/>
          </a:prstGeom>
        </p:spPr>
        <p:txBody>
          <a:bodyPr/>
          <a:lstStyle/>
          <a:p>
            <a:pPr algn="r">
              <a:buSzPct val="25000"/>
            </a:pPr>
            <a:fld id="{00000000-1234-1234-1234-123412341234}" type="slidenum">
              <a:rPr lang="en-US" sz="3600" smtClean="0">
                <a:solidFill>
                  <a:srgbClr val="FFFFFF"/>
                </a:solidFill>
                <a:latin typeface="Source Sans Pro"/>
                <a:ea typeface="Source Sans Pro"/>
                <a:cs typeface="Source Sans Pro"/>
                <a:sym typeface="Source Sans Pro"/>
              </a:rPr>
              <a:pPr algn="r">
                <a:buSzPct val="25000"/>
              </a:pPr>
              <a:t>9</a:t>
            </a:fld>
            <a:endParaRPr lang="en-US" sz="3600">
              <a:solidFill>
                <a:srgbClr val="FFFFFF"/>
              </a:solidFill>
              <a:latin typeface="Source Sans Pro"/>
              <a:ea typeface="Source Sans Pro"/>
              <a:cs typeface="Source Sans Pro"/>
              <a:sym typeface="Source Sans Pro"/>
            </a:endParaRPr>
          </a:p>
        </p:txBody>
      </p:sp>
    </p:spTree>
    <p:extLst>
      <p:ext uri="{BB962C8B-B14F-4D97-AF65-F5344CB8AC3E}">
        <p14:creationId xmlns:p14="http://schemas.microsoft.com/office/powerpoint/2010/main" val="17208898"/>
      </p:ext>
    </p:extLst>
  </p:cSld>
  <p:clrMapOvr>
    <a:masterClrMapping/>
  </p:clrMapOvr>
</p:sld>
</file>

<file path=ppt/theme/theme1.xml><?xml version="1.0" encoding="utf-8"?>
<a:theme xmlns:a="http://schemas.openxmlformats.org/drawingml/2006/main" name="CSHSC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147BD70-748F-445A-B6E7-AF2F80BEF29E}" vid="{D2678BE4-95FD-4F11-AC74-CC0D14D8461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CSHSC Template</Template>
  <TotalTime>65215</TotalTime>
  <Words>880</Words>
  <Application>Microsoft Office PowerPoint</Application>
  <PresentationFormat>Widescreen</PresentationFormat>
  <Paragraphs>77</Paragraphs>
  <Slides>12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Book Antiqua</vt:lpstr>
      <vt:lpstr>Bree Serif</vt:lpstr>
      <vt:lpstr>Calibri</vt:lpstr>
      <vt:lpstr>Calibri Light</vt:lpstr>
      <vt:lpstr>Source Sans Pro</vt:lpstr>
      <vt:lpstr>CSHSC Template</vt:lpstr>
      <vt:lpstr>Cross-State High School Collaborative ESSA Redesign Overview and First Steps</vt:lpstr>
      <vt:lpstr>Who is Involved </vt:lpstr>
      <vt:lpstr>Why We Are Working Together </vt:lpstr>
      <vt:lpstr>Remaining Low Performing High Schools- Are Challenging To Improve Economically and Socially Isolated Communities, Schools &amp; Students </vt:lpstr>
      <vt:lpstr> A New Approach is Needed</vt:lpstr>
      <vt:lpstr>Our Odds of Success Will Increase If We Work and Learn Together  We will not all have to invent the same wheel alone </vt:lpstr>
      <vt:lpstr>Key Features of a Cross-State Effort </vt:lpstr>
      <vt:lpstr>How it Might Work-Sequence of Activities for High Schools in Need of Comprehensive Improvement under ESSA </vt:lpstr>
      <vt:lpstr>How Will We Work Together-Big Picture</vt:lpstr>
      <vt:lpstr>How We Will Work Together to Build the Approach June to Jan.</vt:lpstr>
      <vt:lpstr>Next Steps- Focus on Key Building Blocks </vt:lpstr>
      <vt:lpstr>Contact Info</vt:lpstr>
    </vt:vector>
  </TitlesOfParts>
  <Company>CSOS-JHU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American High School Campaign</dc:title>
  <dc:creator>Robert Balfanz</dc:creator>
  <cp:lastModifiedBy>Gregg Howell</cp:lastModifiedBy>
  <cp:revision>26</cp:revision>
  <cp:lastPrinted>2017-05-08T12:42:50Z</cp:lastPrinted>
  <dcterms:created xsi:type="dcterms:W3CDTF">2017-03-18T19:18:25Z</dcterms:created>
  <dcterms:modified xsi:type="dcterms:W3CDTF">2017-09-06T16:30:21Z</dcterms:modified>
</cp:coreProperties>
</file>