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1" r:id="rId1"/>
  </p:sldMasterIdLst>
  <p:sldIdLst>
    <p:sldId id="258" r:id="rId2"/>
    <p:sldId id="261" r:id="rId3"/>
    <p:sldId id="259" r:id="rId4"/>
    <p:sldId id="260" r:id="rId5"/>
    <p:sldId id="262" r:id="rId6"/>
    <p:sldId id="265" r:id="rId7"/>
    <p:sldId id="264" r:id="rId8"/>
    <p:sldId id="269" r:id="rId9"/>
    <p:sldId id="267" r:id="rId10"/>
    <p:sldId id="266" r:id="rId11"/>
    <p:sldId id="268" r:id="rId12"/>
    <p:sldId id="27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2" autoAdjust="0"/>
    <p:restoredTop sz="94660"/>
  </p:normalViewPr>
  <p:slideViewPr>
    <p:cSldViewPr snapToGrid="0">
      <p:cViewPr varScale="1">
        <p:scale>
          <a:sx n="85" d="100"/>
          <a:sy n="85" d="100"/>
        </p:scale>
        <p:origin x="384"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88597" y="1122363"/>
            <a:ext cx="9934113"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988597" y="3602038"/>
            <a:ext cx="9934113"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Tree>
    <p:extLst>
      <p:ext uri="{BB962C8B-B14F-4D97-AF65-F5344CB8AC3E}">
        <p14:creationId xmlns:p14="http://schemas.microsoft.com/office/powerpoint/2010/main" val="3298234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68619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01948"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961964" y="365125"/>
            <a:ext cx="7187583"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061986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8" name="Title 7"/>
          <p:cNvSpPr>
            <a:spLocks noGrp="1"/>
          </p:cNvSpPr>
          <p:nvPr>
            <p:ph type="title"/>
          </p:nvPr>
        </p:nvSpPr>
        <p:spPr>
          <a:xfrm>
            <a:off x="273051" y="276225"/>
            <a:ext cx="10896600" cy="1311035"/>
          </a:xfrm>
          <a:prstGeom prst="rect">
            <a:avLst/>
          </a:prstGeom>
        </p:spPr>
        <p:txBody>
          <a:bodyPr/>
          <a:lstStyle/>
          <a:p>
            <a:r>
              <a:rPr lang="en-US" dirty="0"/>
              <a:t>Click to edit Master title style</a:t>
            </a:r>
          </a:p>
        </p:txBody>
      </p:sp>
      <p:sp>
        <p:nvSpPr>
          <p:cNvPr id="9" name="Slide Number Placeholder 8"/>
          <p:cNvSpPr>
            <a:spLocks noGrp="1"/>
          </p:cNvSpPr>
          <p:nvPr>
            <p:ph type="sldNum" sz="quarter" idx="10"/>
          </p:nvPr>
        </p:nvSpPr>
        <p:spPr>
          <a:xfrm>
            <a:off x="10530541" y="6275667"/>
            <a:ext cx="1320800" cy="365100"/>
          </a:xfrm>
          <a:prstGeom prst="rect">
            <a:avLst/>
          </a:prstGeom>
        </p:spPr>
        <p:txBody>
          <a:bodyPr/>
          <a:lstStyle/>
          <a:p>
            <a:endParaRPr lang="en-US" dirty="0">
              <a:solidFill>
                <a:prstClr val="black">
                  <a:tint val="75000"/>
                </a:prstClr>
              </a:solidFill>
            </a:endParaRPr>
          </a:p>
        </p:txBody>
      </p:sp>
    </p:spTree>
    <p:extLst>
      <p:ext uri="{BB962C8B-B14F-4D97-AF65-F5344CB8AC3E}">
        <p14:creationId xmlns:p14="http://schemas.microsoft.com/office/powerpoint/2010/main" val="1303978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6927219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8597" y="1709738"/>
            <a:ext cx="9934113"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1988597" y="4589463"/>
            <a:ext cx="9934113"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Tree>
    <p:extLst>
      <p:ext uri="{BB962C8B-B14F-4D97-AF65-F5344CB8AC3E}">
        <p14:creationId xmlns:p14="http://schemas.microsoft.com/office/powerpoint/2010/main" val="318828551"/>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015230" y="1825625"/>
            <a:ext cx="4785065" cy="423782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7140398" y="1825625"/>
            <a:ext cx="4782312" cy="423782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91237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97476" y="365125"/>
            <a:ext cx="9925235"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1997476" y="1681163"/>
            <a:ext cx="478231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97475" y="2505075"/>
            <a:ext cx="4782312" cy="357612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7140399" y="1681163"/>
            <a:ext cx="478231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40399" y="2505075"/>
            <a:ext cx="4782312" cy="357612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8180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55116063"/>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10975416"/>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29396"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6372796" y="987425"/>
            <a:ext cx="5532159"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029396"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443170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2051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p:cNvSpPr>
          <p:nvPr>
            <p:ph type="pic" idx="1"/>
          </p:nvPr>
        </p:nvSpPr>
        <p:spPr>
          <a:xfrm>
            <a:off x="6363918" y="987425"/>
            <a:ext cx="553216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202051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773241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80000">
              <a:schemeClr val="accent1">
                <a:lumMod val="45000"/>
                <a:lumOff val="55000"/>
                <a:alpha val="50000"/>
              </a:schemeClr>
            </a:gs>
            <a:gs pos="90000">
              <a:srgbClr val="FBB040">
                <a:alpha val="55000"/>
              </a:srgbClr>
            </a:gs>
            <a:gs pos="100000">
              <a:srgbClr val="FBB040"/>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15231" y="365125"/>
            <a:ext cx="9907479"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015231" y="1825625"/>
            <a:ext cx="9907479" cy="4078025"/>
          </a:xfrm>
          <a:prstGeom prst="rect">
            <a:avLst/>
          </a:prstGeom>
          <a:noFill/>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15287" y="118585"/>
            <a:ext cx="1303574" cy="1292965"/>
          </a:xfrm>
          <a:prstGeom prst="rect">
            <a:avLst/>
          </a:prstGeom>
        </p:spPr>
      </p:pic>
      <p:sp>
        <p:nvSpPr>
          <p:cNvPr id="10" name="TextBox 9"/>
          <p:cNvSpPr txBox="1"/>
          <p:nvPr/>
        </p:nvSpPr>
        <p:spPr>
          <a:xfrm>
            <a:off x="17900" y="1411550"/>
            <a:ext cx="1619075" cy="1015663"/>
          </a:xfrm>
          <a:prstGeom prst="rect">
            <a:avLst/>
          </a:prstGeom>
          <a:noFill/>
        </p:spPr>
        <p:txBody>
          <a:bodyPr wrap="square" rtlCol="0">
            <a:spAutoFit/>
          </a:bodyPr>
          <a:lstStyle/>
          <a:p>
            <a:pPr algn="ctr"/>
            <a:r>
              <a:rPr lang="en-US" sz="1200" b="0" i="1" dirty="0" smtClean="0">
                <a:latin typeface="+mj-lt"/>
              </a:rPr>
              <a:t>Using ESSA to Redesign</a:t>
            </a:r>
            <a:r>
              <a:rPr lang="en-US" sz="1200" b="0" i="1" baseline="0" dirty="0" smtClean="0">
                <a:latin typeface="+mj-lt"/>
              </a:rPr>
              <a:t> High Schools to Support Their Communities in the 21</a:t>
            </a:r>
            <a:r>
              <a:rPr lang="en-US" sz="1200" b="0" i="1" baseline="30000" dirty="0" smtClean="0">
                <a:latin typeface="+mj-lt"/>
              </a:rPr>
              <a:t>st</a:t>
            </a:r>
            <a:r>
              <a:rPr lang="en-US" sz="1200" b="0" i="1" baseline="0" dirty="0" smtClean="0">
                <a:latin typeface="+mj-lt"/>
              </a:rPr>
              <a:t> Century</a:t>
            </a:r>
            <a:r>
              <a:rPr lang="en-US" sz="1200" b="0" i="1" dirty="0" smtClean="0">
                <a:latin typeface="+mj-lt"/>
              </a:rPr>
              <a:t> </a:t>
            </a:r>
            <a:endParaRPr lang="en-US" sz="1200" b="0" i="1" dirty="0">
              <a:latin typeface="+mj-lt"/>
            </a:endParaRPr>
          </a:p>
        </p:txBody>
      </p:sp>
      <p:pic>
        <p:nvPicPr>
          <p:cNvPr id="4" name="Picture 3"/>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4661268" y="6421343"/>
            <a:ext cx="2869462" cy="420624"/>
          </a:xfrm>
          <a:prstGeom prst="rect">
            <a:avLst/>
          </a:prstGeom>
        </p:spPr>
      </p:pic>
    </p:spTree>
    <p:extLst>
      <p:ext uri="{BB962C8B-B14F-4D97-AF65-F5344CB8AC3E}">
        <p14:creationId xmlns:p14="http://schemas.microsoft.com/office/powerpoint/2010/main" val="1377530116"/>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70" r:id="rId12"/>
  </p:sldLayoutIdLst>
  <p:hf hdr="0" ftr="0" dt="0"/>
  <p:txStyles>
    <p:titleStyle>
      <a:lvl1pPr algn="l" defTabSz="914400" rtl="0" eaLnBrk="1" latinLnBrk="0" hangingPunct="1">
        <a:lnSpc>
          <a:spcPct val="90000"/>
        </a:lnSpc>
        <a:spcBef>
          <a:spcPct val="0"/>
        </a:spcBef>
        <a:buNone/>
        <a:defRPr sz="4400" b="1" kern="1200">
          <a:solidFill>
            <a:srgbClr val="5E94CA"/>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fontScale="90000"/>
          </a:bodyPr>
          <a:lstStyle/>
          <a:p>
            <a:r>
              <a:rPr lang="en-US" dirty="0" smtClean="0"/>
              <a:t>What Do Needs Assessments </a:t>
            </a:r>
            <a:br>
              <a:rPr lang="en-US" dirty="0" smtClean="0"/>
            </a:br>
            <a:r>
              <a:rPr lang="en-US" dirty="0" smtClean="0"/>
              <a:t>Need to Do to Support the Redesign of Low Performing High Schools?</a:t>
            </a:r>
            <a:endParaRPr lang="en-US" dirty="0"/>
          </a:p>
        </p:txBody>
      </p:sp>
      <p:sp>
        <p:nvSpPr>
          <p:cNvPr id="5" name="Subtitle 4"/>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159815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Additional Needs Assessment Elements to Support Redesign</a:t>
            </a:r>
            <a:endParaRPr lang="en-US" dirty="0"/>
          </a:p>
        </p:txBody>
      </p:sp>
      <p:sp>
        <p:nvSpPr>
          <p:cNvPr id="3" name="Content Placeholder 2"/>
          <p:cNvSpPr>
            <a:spLocks noGrp="1"/>
          </p:cNvSpPr>
          <p:nvPr>
            <p:ph idx="1"/>
          </p:nvPr>
        </p:nvSpPr>
        <p:spPr/>
        <p:txBody>
          <a:bodyPr>
            <a:normAutofit/>
          </a:bodyPr>
          <a:lstStyle/>
          <a:p>
            <a:r>
              <a:rPr lang="en-US" dirty="0" smtClean="0"/>
              <a:t>Reform history of the school, both perception and reality matter</a:t>
            </a:r>
          </a:p>
          <a:p>
            <a:r>
              <a:rPr lang="en-US" dirty="0" smtClean="0"/>
              <a:t>Deep understanding of the scale and magnitude of the educational challenge which walks in the door in ninth grade (e.g. prior </a:t>
            </a:r>
            <a:r>
              <a:rPr lang="en-US" dirty="0"/>
              <a:t>history with chronic absenteeism, school suspension, course failure, involvement with public agencies, academic and social-emotional skill </a:t>
            </a:r>
            <a:r>
              <a:rPr lang="en-US" dirty="0" smtClean="0"/>
              <a:t>levels etc.) </a:t>
            </a:r>
          </a:p>
          <a:p>
            <a:r>
              <a:rPr lang="en-US" dirty="0" smtClean="0"/>
              <a:t>Passions and concerns of the adults and students in the school </a:t>
            </a:r>
          </a:p>
          <a:p>
            <a:r>
              <a:rPr lang="en-US" dirty="0"/>
              <a:t>Community </a:t>
            </a:r>
            <a:r>
              <a:rPr lang="en-US" dirty="0" smtClean="0"/>
              <a:t>input—how is </a:t>
            </a:r>
            <a:r>
              <a:rPr lang="en-US" dirty="0"/>
              <a:t>the school viewed, what does the community want/need the high school to do </a:t>
            </a:r>
          </a:p>
        </p:txBody>
      </p:sp>
    </p:spTree>
    <p:extLst>
      <p:ext uri="{BB962C8B-B14F-4D97-AF65-F5344CB8AC3E}">
        <p14:creationId xmlns:p14="http://schemas.microsoft.com/office/powerpoint/2010/main" val="1454250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Additional </a:t>
            </a:r>
            <a:r>
              <a:rPr lang="en-US" dirty="0"/>
              <a:t>Needs Assessment Elements to Support </a:t>
            </a:r>
            <a:r>
              <a:rPr lang="en-US" dirty="0" smtClean="0"/>
              <a:t>Redesign cont.</a:t>
            </a:r>
            <a:endParaRPr lang="en-US" dirty="0"/>
          </a:p>
        </p:txBody>
      </p:sp>
      <p:sp>
        <p:nvSpPr>
          <p:cNvPr id="3" name="Content Placeholder 2"/>
          <p:cNvSpPr>
            <a:spLocks noGrp="1"/>
          </p:cNvSpPr>
          <p:nvPr>
            <p:ph idx="1"/>
          </p:nvPr>
        </p:nvSpPr>
        <p:spPr/>
        <p:txBody>
          <a:bodyPr/>
          <a:lstStyle/>
          <a:p>
            <a:r>
              <a:rPr lang="en-US" dirty="0"/>
              <a:t>Deep analysis of the school </a:t>
            </a:r>
            <a:r>
              <a:rPr lang="en-US" dirty="0" smtClean="0"/>
              <a:t>schedule—who and what is currently </a:t>
            </a:r>
            <a:r>
              <a:rPr lang="en-US" dirty="0"/>
              <a:t>supported, </a:t>
            </a:r>
            <a:r>
              <a:rPr lang="en-US" dirty="0" smtClean="0"/>
              <a:t>who and what </a:t>
            </a:r>
            <a:r>
              <a:rPr lang="en-US" dirty="0"/>
              <a:t>is currently minimized.</a:t>
            </a:r>
          </a:p>
          <a:p>
            <a:r>
              <a:rPr lang="en-US" dirty="0" smtClean="0"/>
              <a:t>Shadow </a:t>
            </a:r>
            <a:r>
              <a:rPr lang="en-US" dirty="0"/>
              <a:t>sample of students through the school </a:t>
            </a:r>
            <a:r>
              <a:rPr lang="en-US" dirty="0" smtClean="0"/>
              <a:t>day-how consistent is their experience classroom to classroom?</a:t>
            </a:r>
            <a:endParaRPr lang="en-US" dirty="0"/>
          </a:p>
          <a:p>
            <a:r>
              <a:rPr lang="en-US" dirty="0"/>
              <a:t>Distribution of fiscal and human capital—what is invested in, what is </a:t>
            </a:r>
            <a:r>
              <a:rPr lang="en-US" dirty="0" smtClean="0"/>
              <a:t>not.</a:t>
            </a:r>
            <a:endParaRPr lang="en-US" dirty="0"/>
          </a:p>
          <a:p>
            <a:r>
              <a:rPr lang="en-US" dirty="0" smtClean="0"/>
              <a:t>Compare student self-report on their needs and challenges in and out of school to faculty perception of them.</a:t>
            </a:r>
            <a:endParaRPr lang="en-US" dirty="0"/>
          </a:p>
          <a:p>
            <a:endParaRPr lang="en-US" dirty="0"/>
          </a:p>
        </p:txBody>
      </p:sp>
    </p:spTree>
    <p:extLst>
      <p:ext uri="{BB962C8B-B14F-4D97-AF65-F5344CB8AC3E}">
        <p14:creationId xmlns:p14="http://schemas.microsoft.com/office/powerpoint/2010/main" val="27751596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Needs Assessment is just the beginning of as School’s Redesign Plan</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en-US" dirty="0" smtClean="0"/>
              <a:t>Once a low performing high school knows where it stands on the continuum of school improvement, and the  “what”, “why” and “how” of its redesign efforts:</a:t>
            </a:r>
          </a:p>
          <a:p>
            <a:r>
              <a:rPr lang="en-US" dirty="0" smtClean="0"/>
              <a:t>It must identify appropriate existing evidence based strategies where they exist and then establish  areas where innovation will be required </a:t>
            </a:r>
          </a:p>
          <a:p>
            <a:r>
              <a:rPr lang="en-US" dirty="0" smtClean="0"/>
              <a:t>It also needs a strategic sequence of actions, timeline, and continuous improvement processes to support implementation</a:t>
            </a:r>
          </a:p>
          <a:p>
            <a:r>
              <a:rPr lang="en-US" dirty="0" smtClean="0"/>
              <a:t>All of this together becomes the school’s redesign plan </a:t>
            </a:r>
          </a:p>
          <a:p>
            <a:r>
              <a:rPr lang="en-US" dirty="0" smtClean="0"/>
              <a:t>Many, most of the remaining low-performing high schools will need technical assistance and network supports in conducting needs assessments and developing school redesign plans</a:t>
            </a:r>
            <a:endParaRPr lang="en-US" dirty="0"/>
          </a:p>
        </p:txBody>
      </p:sp>
    </p:spTree>
    <p:extLst>
      <p:ext uri="{BB962C8B-B14F-4D97-AF65-F5344CB8AC3E}">
        <p14:creationId xmlns:p14="http://schemas.microsoft.com/office/powerpoint/2010/main" val="3552356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Setting the Stage-</a:t>
            </a:r>
            <a:br>
              <a:rPr lang="en-US" dirty="0" smtClean="0"/>
            </a:br>
            <a:r>
              <a:rPr lang="en-US" dirty="0" smtClean="0"/>
              <a:t>Redesign and the Low Performing High School Environment</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707813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 Schools are Different</a:t>
            </a:r>
            <a:endParaRPr lang="en-US" dirty="0"/>
          </a:p>
        </p:txBody>
      </p:sp>
      <p:sp>
        <p:nvSpPr>
          <p:cNvPr id="3" name="Content Placeholder 2"/>
          <p:cNvSpPr>
            <a:spLocks noGrp="1"/>
          </p:cNvSpPr>
          <p:nvPr>
            <p:ph idx="1"/>
          </p:nvPr>
        </p:nvSpPr>
        <p:spPr/>
        <p:txBody>
          <a:bodyPr>
            <a:normAutofit/>
          </a:bodyPr>
          <a:lstStyle/>
          <a:p>
            <a:r>
              <a:rPr lang="en-US" dirty="0" smtClean="0"/>
              <a:t>A </a:t>
            </a:r>
            <a:r>
              <a:rPr lang="en-US" dirty="0"/>
              <a:t>t</a:t>
            </a:r>
            <a:r>
              <a:rPr lang="en-US" dirty="0" smtClean="0"/>
              <a:t>ypical high school has 1,000 students and 80-110 adults, but they </a:t>
            </a:r>
            <a:r>
              <a:rPr lang="en-US" smtClean="0"/>
              <a:t>can range from </a:t>
            </a:r>
            <a:r>
              <a:rPr lang="en-US" dirty="0" smtClean="0"/>
              <a:t>1/5 </a:t>
            </a:r>
            <a:r>
              <a:rPr lang="en-US" dirty="0" smtClean="0"/>
              <a:t>smaller in </a:t>
            </a:r>
            <a:r>
              <a:rPr lang="en-US" dirty="0" smtClean="0"/>
              <a:t>size and </a:t>
            </a:r>
            <a:r>
              <a:rPr lang="en-US" dirty="0" smtClean="0"/>
              <a:t>up to 5 </a:t>
            </a:r>
            <a:r>
              <a:rPr lang="en-US" smtClean="0"/>
              <a:t>times </a:t>
            </a:r>
            <a:r>
              <a:rPr lang="en-US" smtClean="0"/>
              <a:t>larger</a:t>
            </a:r>
            <a:endParaRPr lang="en-US" dirty="0" smtClean="0"/>
          </a:p>
          <a:p>
            <a:r>
              <a:rPr lang="en-US" dirty="0" smtClean="0"/>
              <a:t>That is a lot of adults and students to organize, motivate, and educate</a:t>
            </a:r>
          </a:p>
          <a:p>
            <a:r>
              <a:rPr lang="en-US" dirty="0" smtClean="0"/>
              <a:t>There are few comparable institutions of this size in other sectors</a:t>
            </a:r>
          </a:p>
          <a:p>
            <a:r>
              <a:rPr lang="en-US" dirty="0" smtClean="0"/>
              <a:t>It is equal to organizing a regiment in the military. They are led by a colonel with 22 years experience in all aspects of the work</a:t>
            </a:r>
          </a:p>
          <a:p>
            <a:r>
              <a:rPr lang="en-US" dirty="0" smtClean="0"/>
              <a:t>Manufacturing plants that employ 1,000 or more people are uncommon</a:t>
            </a:r>
          </a:p>
          <a:p>
            <a:endParaRPr lang="en-US" dirty="0"/>
          </a:p>
        </p:txBody>
      </p:sp>
    </p:spTree>
    <p:extLst>
      <p:ext uri="{BB962C8B-B14F-4D97-AF65-F5344CB8AC3E}">
        <p14:creationId xmlns:p14="http://schemas.microsoft.com/office/powerpoint/2010/main" val="289361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 Schools are Different in </a:t>
            </a:r>
            <a:br>
              <a:rPr lang="en-US" dirty="0" smtClean="0"/>
            </a:br>
            <a:r>
              <a:rPr lang="en-US" dirty="0" smtClean="0"/>
              <a:t>High-Poverty Environments</a:t>
            </a:r>
            <a:endParaRPr lang="en-US" dirty="0"/>
          </a:p>
        </p:txBody>
      </p:sp>
      <p:sp>
        <p:nvSpPr>
          <p:cNvPr id="3" name="Content Placeholder 2"/>
          <p:cNvSpPr>
            <a:spLocks noGrp="1"/>
          </p:cNvSpPr>
          <p:nvPr>
            <p:ph idx="1"/>
          </p:nvPr>
        </p:nvSpPr>
        <p:spPr>
          <a:xfrm>
            <a:off x="2015230" y="2026961"/>
            <a:ext cx="9907479" cy="4078025"/>
          </a:xfrm>
        </p:spPr>
        <p:txBody>
          <a:bodyPr>
            <a:normAutofit fontScale="92500" lnSpcReduction="20000"/>
          </a:bodyPr>
          <a:lstStyle/>
          <a:p>
            <a:r>
              <a:rPr lang="en-US" dirty="0" smtClean="0"/>
              <a:t>Majority of students enter with below grade level skills</a:t>
            </a:r>
          </a:p>
          <a:p>
            <a:r>
              <a:rPr lang="en-US" dirty="0" smtClean="0"/>
              <a:t>Chronic absenteeism can be 50% (or higher)</a:t>
            </a:r>
          </a:p>
          <a:p>
            <a:r>
              <a:rPr lang="en-US" dirty="0" smtClean="0"/>
              <a:t>More students can be suspended </a:t>
            </a:r>
            <a:r>
              <a:rPr lang="en-US" dirty="0"/>
              <a:t>than </a:t>
            </a:r>
            <a:r>
              <a:rPr lang="en-US" dirty="0" smtClean="0"/>
              <a:t>graduate in a year </a:t>
            </a:r>
          </a:p>
          <a:p>
            <a:r>
              <a:rPr lang="en-US" dirty="0" smtClean="0"/>
              <a:t>Teacher absenteeism and turnover can be high</a:t>
            </a:r>
          </a:p>
          <a:p>
            <a:r>
              <a:rPr lang="en-US" dirty="0" smtClean="0"/>
              <a:t>Principal turnover is high </a:t>
            </a:r>
          </a:p>
          <a:p>
            <a:r>
              <a:rPr lang="en-US" dirty="0" smtClean="0"/>
              <a:t>School reform fatigue can be high. Sense that many/most/all reforms have not worked</a:t>
            </a:r>
          </a:p>
          <a:p>
            <a:r>
              <a:rPr lang="en-US" dirty="0" smtClean="0"/>
              <a:t>Feelings of stress and scarcity are high; trust can be low</a:t>
            </a:r>
          </a:p>
          <a:p>
            <a:r>
              <a:rPr lang="en-US" dirty="0" smtClean="0"/>
              <a:t>In short, it is often the case that some to many students and adults do not want to be there or believe that things can really get better </a:t>
            </a:r>
            <a:endParaRPr lang="en-US" dirty="0"/>
          </a:p>
        </p:txBody>
      </p:sp>
    </p:spTree>
    <p:extLst>
      <p:ext uri="{BB962C8B-B14F-4D97-AF65-F5344CB8AC3E}">
        <p14:creationId xmlns:p14="http://schemas.microsoft.com/office/powerpoint/2010/main" val="3896868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Logic of School Improvement</a:t>
            </a:r>
            <a:endParaRPr lang="en-US" dirty="0"/>
          </a:p>
        </p:txBody>
      </p:sp>
      <p:sp>
        <p:nvSpPr>
          <p:cNvPr id="3" name="Content Placeholder 2"/>
          <p:cNvSpPr>
            <a:spLocks noGrp="1"/>
          </p:cNvSpPr>
          <p:nvPr>
            <p:ph idx="1"/>
          </p:nvPr>
        </p:nvSpPr>
        <p:spPr>
          <a:xfrm>
            <a:off x="2015231" y="1825625"/>
            <a:ext cx="9907479" cy="4550008"/>
          </a:xfrm>
        </p:spPr>
        <p:txBody>
          <a:bodyPr>
            <a:normAutofit fontScale="92500" lnSpcReduction="20000"/>
          </a:bodyPr>
          <a:lstStyle/>
          <a:p>
            <a:r>
              <a:rPr lang="en-US" dirty="0" smtClean="0"/>
              <a:t>School improvement is typically based on a premise that there are  critical components of an effective school</a:t>
            </a:r>
          </a:p>
          <a:p>
            <a:r>
              <a:rPr lang="en-US" dirty="0" smtClean="0"/>
              <a:t>The road to improvement is based on identifying which of these elements are not present in a school in need of improvement </a:t>
            </a:r>
          </a:p>
          <a:p>
            <a:r>
              <a:rPr lang="en-US" dirty="0" smtClean="0"/>
              <a:t>Then, developing an implementation plan which builds them in a strategic manner (while bringing in or building the leadership and teacher skill and capacity to do so)</a:t>
            </a:r>
          </a:p>
          <a:p>
            <a:r>
              <a:rPr lang="en-US" dirty="0" smtClean="0"/>
              <a:t>School improvement needs assessments follow a similar logic</a:t>
            </a:r>
          </a:p>
          <a:p>
            <a:r>
              <a:rPr lang="en-US" dirty="0" smtClean="0"/>
              <a:t>Typically, they seek to establish a school’s current state on dimensions critical to school improvement, including effective leadership, skilled teachers, instructional coherence, using data to drive both instruction and students supports, use of progress monitoring, and productive school climates which including family and community involvement.</a:t>
            </a:r>
          </a:p>
        </p:txBody>
      </p:sp>
    </p:spTree>
    <p:extLst>
      <p:ext uri="{BB962C8B-B14F-4D97-AF65-F5344CB8AC3E}">
        <p14:creationId xmlns:p14="http://schemas.microsoft.com/office/powerpoint/2010/main" val="197743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Redesign is Different from </a:t>
            </a:r>
            <a:r>
              <a:rPr lang="en-US" dirty="0" smtClean="0"/>
              <a:t/>
            </a:r>
            <a:br>
              <a:rPr lang="en-US" dirty="0" smtClean="0"/>
            </a:br>
            <a:r>
              <a:rPr lang="en-US" dirty="0" smtClean="0"/>
              <a:t>School </a:t>
            </a:r>
            <a:r>
              <a:rPr lang="en-US" dirty="0"/>
              <a:t>Improvement</a:t>
            </a:r>
          </a:p>
        </p:txBody>
      </p:sp>
      <p:sp>
        <p:nvSpPr>
          <p:cNvPr id="3" name="Content Placeholder 2"/>
          <p:cNvSpPr>
            <a:spLocks noGrp="1"/>
          </p:cNvSpPr>
          <p:nvPr>
            <p:ph idx="1"/>
          </p:nvPr>
        </p:nvSpPr>
        <p:spPr/>
        <p:txBody>
          <a:bodyPr/>
          <a:lstStyle/>
          <a:p>
            <a:r>
              <a:rPr lang="en-US" dirty="0"/>
              <a:t>Redesign argues </a:t>
            </a:r>
            <a:r>
              <a:rPr lang="en-US" dirty="0" smtClean="0"/>
              <a:t>that more </a:t>
            </a:r>
            <a:r>
              <a:rPr lang="en-US" dirty="0"/>
              <a:t>fundamental changes are </a:t>
            </a:r>
            <a:r>
              <a:rPr lang="en-US" dirty="0" smtClean="0"/>
              <a:t>needed in </a:t>
            </a:r>
            <a:r>
              <a:rPr lang="en-US" dirty="0"/>
              <a:t>the basic architecture of the </a:t>
            </a:r>
            <a:r>
              <a:rPr lang="en-US" dirty="0" smtClean="0"/>
              <a:t>school’s design, </a:t>
            </a:r>
            <a:r>
              <a:rPr lang="en-US" dirty="0"/>
              <a:t>to meet the needs of its student and community </a:t>
            </a:r>
            <a:r>
              <a:rPr lang="en-US" dirty="0" smtClean="0"/>
              <a:t>in the 21</a:t>
            </a:r>
            <a:r>
              <a:rPr lang="en-US" baseline="30000" dirty="0" smtClean="0"/>
              <a:t>st</a:t>
            </a:r>
            <a:r>
              <a:rPr lang="en-US" dirty="0" smtClean="0"/>
              <a:t> century.</a:t>
            </a:r>
            <a:endParaRPr lang="en-US" dirty="0"/>
          </a:p>
          <a:p>
            <a:r>
              <a:rPr lang="en-US" dirty="0" smtClean="0"/>
              <a:t>To </a:t>
            </a:r>
            <a:r>
              <a:rPr lang="en-US" dirty="0"/>
              <a:t>build and implement </a:t>
            </a:r>
            <a:r>
              <a:rPr lang="en-US" dirty="0" smtClean="0"/>
              <a:t>redesign, </a:t>
            </a:r>
            <a:r>
              <a:rPr lang="en-US" dirty="0"/>
              <a:t>it is necessary to have a deep understanding of the challenges the school, its students, and its community face, </a:t>
            </a:r>
            <a:r>
              <a:rPr lang="en-US" dirty="0" smtClean="0"/>
              <a:t>as well as their </a:t>
            </a:r>
            <a:r>
              <a:rPr lang="en-US" dirty="0"/>
              <a:t>strengths and </a:t>
            </a:r>
            <a:r>
              <a:rPr lang="en-US" dirty="0" smtClean="0"/>
              <a:t>resources. Then create a shared vision of what the community, students, and staff want from their high school.</a:t>
            </a:r>
            <a:endParaRPr lang="en-US" dirty="0"/>
          </a:p>
          <a:p>
            <a:endParaRPr lang="en-US" dirty="0"/>
          </a:p>
        </p:txBody>
      </p:sp>
    </p:spTree>
    <p:extLst>
      <p:ext uri="{BB962C8B-B14F-4D97-AF65-F5344CB8AC3E}">
        <p14:creationId xmlns:p14="http://schemas.microsoft.com/office/powerpoint/2010/main" val="22778816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ESSA Needs Assessments in Low-Performing High Schools Need to be Different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fundamentals of school improvement are essential. No school will get better without them.  </a:t>
            </a:r>
          </a:p>
          <a:p>
            <a:r>
              <a:rPr lang="en-US" dirty="0" smtClean="0"/>
              <a:t>Thus, existing needs assessment instruments that establish where schools are on the pathway to effective leadership, skilled teachers, instructional coherence, data driven instruction and student supports, the use of  progress monitoring, and productive school climates have an important role to play.  </a:t>
            </a:r>
          </a:p>
          <a:p>
            <a:r>
              <a:rPr lang="en-US" dirty="0" smtClean="0"/>
              <a:t>Many of the remaining low-performing high schools will score low on these dimensions.</a:t>
            </a:r>
          </a:p>
          <a:p>
            <a:r>
              <a:rPr lang="en-US" dirty="0"/>
              <a:t>Needs assessments rooted in school improvement, however, are </a:t>
            </a:r>
            <a:r>
              <a:rPr lang="en-US" u="sng" dirty="0"/>
              <a:t>not</a:t>
            </a:r>
            <a:r>
              <a:rPr lang="en-US" dirty="0"/>
              <a:t> </a:t>
            </a:r>
            <a:r>
              <a:rPr lang="en-US" dirty="0" smtClean="0"/>
              <a:t>sufficient. Additional </a:t>
            </a:r>
            <a:r>
              <a:rPr lang="en-US" dirty="0"/>
              <a:t>elements </a:t>
            </a:r>
            <a:r>
              <a:rPr lang="en-US" dirty="0" smtClean="0"/>
              <a:t>which focus on the “what”, “why” and  “how” or redesign, given existing conditions, are needed. </a:t>
            </a:r>
          </a:p>
          <a:p>
            <a:endParaRPr lang="en-US" dirty="0"/>
          </a:p>
        </p:txBody>
      </p:sp>
    </p:spTree>
    <p:extLst>
      <p:ext uri="{BB962C8B-B14F-4D97-AF65-F5344CB8AC3E}">
        <p14:creationId xmlns:p14="http://schemas.microsoft.com/office/powerpoint/2010/main" val="3382762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What is the Goal of Needs Assessment in Support of Redesign </a:t>
            </a:r>
            <a:endParaRPr lang="en-US" dirty="0"/>
          </a:p>
        </p:txBody>
      </p:sp>
      <p:sp>
        <p:nvSpPr>
          <p:cNvPr id="3" name="Content Placeholder 2"/>
          <p:cNvSpPr>
            <a:spLocks noGrp="1"/>
          </p:cNvSpPr>
          <p:nvPr>
            <p:ph idx="1"/>
          </p:nvPr>
        </p:nvSpPr>
        <p:spPr/>
        <p:txBody>
          <a:bodyPr>
            <a:normAutofit/>
          </a:bodyPr>
          <a:lstStyle/>
          <a:p>
            <a:r>
              <a:rPr lang="en-US" dirty="0" smtClean="0"/>
              <a:t>Redesign will require that adults, students, and the community to shift some views and change some standard practice(s).  </a:t>
            </a:r>
          </a:p>
          <a:p>
            <a:r>
              <a:rPr lang="en-US" dirty="0" smtClean="0"/>
              <a:t>This is best done when they, themselves, conclude through investigation and data analysis that this is a good course of action.  </a:t>
            </a:r>
          </a:p>
        </p:txBody>
      </p:sp>
    </p:spTree>
    <p:extLst>
      <p:ext uri="{BB962C8B-B14F-4D97-AF65-F5344CB8AC3E}">
        <p14:creationId xmlns:p14="http://schemas.microsoft.com/office/powerpoint/2010/main" val="3482910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15229" y="541294"/>
            <a:ext cx="9907479" cy="1325563"/>
          </a:xfrm>
        </p:spPr>
        <p:txBody>
          <a:bodyPr>
            <a:normAutofit fontScale="90000"/>
          </a:bodyPr>
          <a:lstStyle/>
          <a:p>
            <a:r>
              <a:rPr lang="en-US" dirty="0" smtClean="0"/>
              <a:t>Some Critical Guidance from the Carnegie Foundation for the Advancement of Teaching-Core Principles of Improvement on How </a:t>
            </a:r>
            <a:br>
              <a:rPr lang="en-US" dirty="0" smtClean="0"/>
            </a:br>
            <a:r>
              <a:rPr lang="en-US" dirty="0" smtClean="0"/>
              <a:t>to do This Work</a:t>
            </a:r>
            <a:endParaRPr lang="en-US" dirty="0"/>
          </a:p>
        </p:txBody>
      </p:sp>
      <p:sp>
        <p:nvSpPr>
          <p:cNvPr id="3" name="Content Placeholder 2"/>
          <p:cNvSpPr>
            <a:spLocks noGrp="1"/>
          </p:cNvSpPr>
          <p:nvPr>
            <p:ph idx="1"/>
          </p:nvPr>
        </p:nvSpPr>
        <p:spPr>
          <a:xfrm>
            <a:off x="2015230" y="2305685"/>
            <a:ext cx="9907479" cy="4078025"/>
          </a:xfrm>
        </p:spPr>
        <p:txBody>
          <a:bodyPr/>
          <a:lstStyle/>
          <a:p>
            <a:r>
              <a:rPr lang="en-US" b="1" dirty="0" smtClean="0"/>
              <a:t>Make the work problem-specific and user-centered- </a:t>
            </a:r>
            <a:r>
              <a:rPr lang="en-US" dirty="0" smtClean="0"/>
              <a:t>“What specifically is the problem we are trying to solve”</a:t>
            </a:r>
          </a:p>
          <a:p>
            <a:r>
              <a:rPr lang="en-US" b="1" dirty="0" smtClean="0"/>
              <a:t>Variation in performance is the core problem to address-</a:t>
            </a:r>
            <a:r>
              <a:rPr lang="en-US" dirty="0" smtClean="0"/>
              <a:t>”The critical issue is not what works, but rather what works, for whom and under what set of conditions.”</a:t>
            </a:r>
          </a:p>
          <a:p>
            <a:r>
              <a:rPr lang="en-US" b="1" dirty="0" smtClean="0"/>
              <a:t>See the system that produces the current outcomes-</a:t>
            </a:r>
            <a:r>
              <a:rPr lang="en-US" dirty="0" smtClean="0"/>
              <a:t>”Its hard to improve what you do not fully understand. How do local conditions shape work processes? Make your hypothesis for change public and clear.”</a:t>
            </a:r>
            <a:endParaRPr lang="en-US" dirty="0"/>
          </a:p>
        </p:txBody>
      </p:sp>
    </p:spTree>
    <p:extLst>
      <p:ext uri="{BB962C8B-B14F-4D97-AF65-F5344CB8AC3E}">
        <p14:creationId xmlns:p14="http://schemas.microsoft.com/office/powerpoint/2010/main" val="4147930959"/>
      </p:ext>
    </p:extLst>
  </p:cSld>
  <p:clrMapOvr>
    <a:masterClrMapping/>
  </p:clrMapOvr>
</p:sld>
</file>

<file path=ppt/theme/theme1.xml><?xml version="1.0" encoding="utf-8"?>
<a:theme xmlns:a="http://schemas.openxmlformats.org/drawingml/2006/main" name="CSHSC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147BD70-748F-445A-B6E7-AF2F80BEF29E}" vid="{D2678BE4-95FD-4F11-AC74-CC0D14D8461A}"/>
    </a:ext>
  </a:extLst>
</a:theme>
</file>

<file path=docProps/app.xml><?xml version="1.0" encoding="utf-8"?>
<Properties xmlns="http://schemas.openxmlformats.org/officeDocument/2006/extended-properties" xmlns:vt="http://schemas.openxmlformats.org/officeDocument/2006/docPropsVTypes">
  <Template>CSHSC Template</Template>
  <TotalTime>1375</TotalTime>
  <Words>1002</Words>
  <Application>Microsoft Office PowerPoint</Application>
  <PresentationFormat>Widescreen</PresentationFormat>
  <Paragraphs>54</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CSHSC Template</vt:lpstr>
      <vt:lpstr>What Do Needs Assessments  Need to Do to Support the Redesign of Low Performing High Schools?</vt:lpstr>
      <vt:lpstr>Setting the Stage- Redesign and the Low Performing High School Environment</vt:lpstr>
      <vt:lpstr>High Schools are Different</vt:lpstr>
      <vt:lpstr>High Schools are Different in  High-Poverty Environments</vt:lpstr>
      <vt:lpstr>The Logic of School Improvement</vt:lpstr>
      <vt:lpstr>Redesign is Different from  School Improvement</vt:lpstr>
      <vt:lpstr>ESSA Needs Assessments in Low-Performing High Schools Need to be Different</vt:lpstr>
      <vt:lpstr>What is the Goal of Needs Assessment in Support of Redesign </vt:lpstr>
      <vt:lpstr>Some Critical Guidance from the Carnegie Foundation for the Advancement of Teaching-Core Principles of Improvement on How  to do This Work</vt:lpstr>
      <vt:lpstr>Some Additional Needs Assessment Elements to Support Redesign</vt:lpstr>
      <vt:lpstr>Some Additional Needs Assessment Elements to Support Redesign cont.</vt:lpstr>
      <vt:lpstr>Needs Assessment is just the beginning of as School’s Redesign Plan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Key Features of a Cross-State Effort</dc:title>
  <dc:creator>Robert Balfanz</dc:creator>
  <cp:lastModifiedBy>Gregg Howell</cp:lastModifiedBy>
  <cp:revision>36</cp:revision>
  <dcterms:created xsi:type="dcterms:W3CDTF">2017-09-05T16:09:44Z</dcterms:created>
  <dcterms:modified xsi:type="dcterms:W3CDTF">2017-10-25T18:13:52Z</dcterms:modified>
</cp:coreProperties>
</file>