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B040"/>
    <a:srgbClr val="5E94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75" d="100"/>
          <a:sy n="75" d="100"/>
        </p:scale>
        <p:origin x="1949" y="-389"/>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7731" y="1646133"/>
            <a:ext cx="6332997"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1267731" y="5282989"/>
            <a:ext cx="6332997"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Tree>
    <p:extLst>
      <p:ext uri="{BB962C8B-B14F-4D97-AF65-F5344CB8AC3E}">
        <p14:creationId xmlns:p14="http://schemas.microsoft.com/office/powerpoint/2010/main" val="2263763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3424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29992" y="535517"/>
            <a:ext cx="1675924"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0753" y="535517"/>
            <a:ext cx="458208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9806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799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7731" y="2507618"/>
            <a:ext cx="6332997"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1267731" y="6731215"/>
            <a:ext cx="6332997"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944855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4710" y="2677583"/>
            <a:ext cx="3050479" cy="62154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52004" y="2677583"/>
            <a:ext cx="3048724" cy="62154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613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73392" y="535519"/>
            <a:ext cx="6327337"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273392" y="2465706"/>
            <a:ext cx="3048723"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1273390" y="3674112"/>
            <a:ext cx="3048724" cy="524498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552005" y="2465706"/>
            <a:ext cx="3048723"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4552004" y="3674112"/>
            <a:ext cx="3048724" cy="524498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9063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59516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143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3740"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4062659" y="1448226"/>
            <a:ext cx="3526751"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93740"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Tree>
    <p:extLst>
      <p:ext uri="{BB962C8B-B14F-4D97-AF65-F5344CB8AC3E}">
        <p14:creationId xmlns:p14="http://schemas.microsoft.com/office/powerpoint/2010/main" val="4279519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88081" y="670560"/>
            <a:ext cx="2506801" cy="2346960"/>
          </a:xfrm>
        </p:spPr>
        <p:txBody>
          <a:bodyPr anchor="b"/>
          <a:lstStyle>
            <a:lvl1pPr>
              <a:defRPr sz="2040"/>
            </a:lvl1pPr>
          </a:lstStyle>
          <a:p>
            <a:r>
              <a:rPr lang="en-US" smtClean="0"/>
              <a:t>Click to edit Master title style</a:t>
            </a:r>
            <a:endParaRPr lang="en-US" dirty="0"/>
          </a:p>
        </p:txBody>
      </p:sp>
      <p:sp>
        <p:nvSpPr>
          <p:cNvPr id="3" name="Picture Placeholder 2"/>
          <p:cNvSpPr>
            <a:spLocks noGrp="1"/>
          </p:cNvSpPr>
          <p:nvPr>
            <p:ph type="pic" idx="1"/>
          </p:nvPr>
        </p:nvSpPr>
        <p:spPr>
          <a:xfrm>
            <a:off x="4056998" y="1448226"/>
            <a:ext cx="3526752"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r>
              <a:rPr lang="en-US" smtClean="0"/>
              <a:t>Click icon to add picture</a:t>
            </a:r>
            <a:endParaRPr lang="en-US"/>
          </a:p>
        </p:txBody>
      </p:sp>
      <p:sp>
        <p:nvSpPr>
          <p:cNvPr id="4" name="Text Placeholder 3"/>
          <p:cNvSpPr>
            <a:spLocks noGrp="1"/>
          </p:cNvSpPr>
          <p:nvPr>
            <p:ph type="body" sz="half" idx="2"/>
          </p:nvPr>
        </p:nvSpPr>
        <p:spPr>
          <a:xfrm>
            <a:off x="1288081"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Tree>
    <p:extLst>
      <p:ext uri="{BB962C8B-B14F-4D97-AF65-F5344CB8AC3E}">
        <p14:creationId xmlns:p14="http://schemas.microsoft.com/office/powerpoint/2010/main" val="3500469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80000">
              <a:schemeClr val="accent1">
                <a:lumMod val="45000"/>
                <a:lumOff val="55000"/>
                <a:alpha val="50000"/>
              </a:schemeClr>
            </a:gs>
            <a:gs pos="90000">
              <a:srgbClr val="FBB040">
                <a:alpha val="55000"/>
              </a:srgbClr>
            </a:gs>
            <a:gs pos="100000">
              <a:srgbClr val="FBB04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4711" y="535519"/>
            <a:ext cx="6316018"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84711" y="2677586"/>
            <a:ext cx="6316018" cy="5981103"/>
          </a:xfrm>
          <a:prstGeom prst="rect">
            <a:avLst/>
          </a:prstGeom>
          <a:noFill/>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3496" y="173928"/>
            <a:ext cx="1089098" cy="1067044"/>
          </a:xfrm>
          <a:prstGeom prst="rect">
            <a:avLst/>
          </a:prstGeom>
        </p:spPr>
      </p:pic>
      <p:sp>
        <p:nvSpPr>
          <p:cNvPr id="10" name="TextBox 9"/>
          <p:cNvSpPr txBox="1"/>
          <p:nvPr userDrawn="1"/>
        </p:nvSpPr>
        <p:spPr>
          <a:xfrm>
            <a:off x="1" y="9334178"/>
            <a:ext cx="7772399" cy="327782"/>
          </a:xfrm>
          <a:prstGeom prst="rect">
            <a:avLst/>
          </a:prstGeom>
          <a:noFill/>
        </p:spPr>
        <p:txBody>
          <a:bodyPr wrap="square" rtlCol="0">
            <a:spAutoFit/>
          </a:bodyPr>
          <a:lstStyle/>
          <a:p>
            <a:pPr algn="ctr"/>
            <a:r>
              <a:rPr lang="en-US" sz="765" b="1" i="1" dirty="0" smtClean="0">
                <a:latin typeface="+mj-lt"/>
              </a:rPr>
              <a:t>Cross State High</a:t>
            </a:r>
            <a:r>
              <a:rPr lang="en-US" sz="765" b="1" i="1" baseline="0" dirty="0" smtClean="0">
                <a:latin typeface="+mj-lt"/>
              </a:rPr>
              <a:t> School Collaborative</a:t>
            </a:r>
          </a:p>
          <a:p>
            <a:pPr algn="ctr"/>
            <a:r>
              <a:rPr lang="en-US" sz="765" b="0" i="1" dirty="0" smtClean="0">
                <a:latin typeface="+mj-lt"/>
              </a:rPr>
              <a:t>Using ESSA to Redesign</a:t>
            </a:r>
            <a:r>
              <a:rPr lang="en-US" sz="765" b="0" i="1" baseline="0" dirty="0" smtClean="0">
                <a:latin typeface="+mj-lt"/>
              </a:rPr>
              <a:t> High Schools to Support Their Communities in the 21</a:t>
            </a:r>
            <a:r>
              <a:rPr lang="en-US" sz="765" b="0" i="1" baseline="30000" dirty="0" smtClean="0">
                <a:latin typeface="+mj-lt"/>
              </a:rPr>
              <a:t>st</a:t>
            </a:r>
            <a:r>
              <a:rPr lang="en-US" sz="765" b="0" i="1" baseline="0" dirty="0" smtClean="0">
                <a:latin typeface="+mj-lt"/>
              </a:rPr>
              <a:t> Century</a:t>
            </a:r>
            <a:r>
              <a:rPr lang="en-US" sz="765" b="0" i="1" dirty="0" smtClean="0">
                <a:latin typeface="+mj-lt"/>
              </a:rPr>
              <a:t> </a:t>
            </a:r>
            <a:endParaRPr lang="en-US" sz="765" b="0" i="1" dirty="0">
              <a:latin typeface="+mj-lt"/>
            </a:endParaRPr>
          </a:p>
        </p:txBody>
      </p:sp>
      <p:pic>
        <p:nvPicPr>
          <p:cNvPr id="4" name="Picture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455161" y="9620178"/>
            <a:ext cx="2862078" cy="419541"/>
          </a:xfrm>
          <a:prstGeom prst="rect">
            <a:avLst/>
          </a:prstGeom>
        </p:spPr>
      </p:pic>
    </p:spTree>
    <p:extLst>
      <p:ext uri="{BB962C8B-B14F-4D97-AF65-F5344CB8AC3E}">
        <p14:creationId xmlns:p14="http://schemas.microsoft.com/office/powerpoint/2010/main" val="2836998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b="1" kern="1200">
          <a:solidFill>
            <a:srgbClr val="5E94CA"/>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30923" y="1476968"/>
            <a:ext cx="7470027" cy="7550191"/>
          </a:xfrm>
        </p:spPr>
        <p:txBody>
          <a:bodyPr>
            <a:noAutofit/>
          </a:bodyPr>
          <a:lstStyle/>
          <a:p>
            <a:pPr marL="0" marR="0" indent="0">
              <a:lnSpc>
                <a:spcPct val="107000"/>
              </a:lnSpc>
              <a:spcBef>
                <a:spcPts val="0"/>
              </a:spcBef>
              <a:spcAft>
                <a:spcPts val="300"/>
              </a:spcAft>
              <a:buNone/>
            </a:pPr>
            <a:r>
              <a:rPr lang="en-US" sz="1100" b="1" dirty="0" smtClean="0">
                <a:latin typeface="Calibri" panose="020F0502020204030204" pitchFamily="34" charset="0"/>
                <a:ea typeface="Calibri" panose="020F0502020204030204" pitchFamily="34" charset="0"/>
                <a:cs typeface="Times New Roman" panose="02020603050405020304" pitchFamily="18" charset="0"/>
              </a:rPr>
              <a:t>Why </a:t>
            </a:r>
            <a:r>
              <a:rPr lang="en-US" sz="1100" b="1" dirty="0">
                <a:latin typeface="Calibri" panose="020F0502020204030204" pitchFamily="34" charset="0"/>
                <a:ea typeface="Calibri" panose="020F0502020204030204" pitchFamily="34" charset="0"/>
                <a:cs typeface="Times New Roman" panose="02020603050405020304" pitchFamily="18" charset="0"/>
              </a:rPr>
              <a:t>High School </a:t>
            </a:r>
            <a:r>
              <a:rPr lang="en-US" sz="1100" b="1" dirty="0" smtClean="0">
                <a:latin typeface="Calibri" panose="020F0502020204030204" pitchFamily="34" charset="0"/>
                <a:ea typeface="Calibri" panose="020F0502020204030204" pitchFamily="34" charset="0"/>
                <a:cs typeface="Times New Roman" panose="02020603050405020304" pitchFamily="18" charset="0"/>
              </a:rPr>
              <a:t>Redesign </a:t>
            </a:r>
            <a:r>
              <a:rPr lang="en-US" sz="1100" b="1" dirty="0">
                <a:latin typeface="Calibri" panose="020F0502020204030204" pitchFamily="34" charset="0"/>
                <a:ea typeface="Calibri" panose="020F0502020204030204" pitchFamily="34" charset="0"/>
                <a:cs typeface="Times New Roman" panose="02020603050405020304" pitchFamily="18" charset="0"/>
              </a:rPr>
              <a:t>is Needed</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400"/>
              </a:spcAft>
              <a:buNone/>
            </a:pPr>
            <a:r>
              <a:rPr lang="en-US" sz="1100" dirty="0" smtClean="0">
                <a:latin typeface="Calibri" panose="020F0502020204030204" pitchFamily="34" charset="0"/>
                <a:ea typeface="Calibri" panose="020F0502020204030204" pitchFamily="34" charset="0"/>
                <a:cs typeface="Times New Roman" panose="02020603050405020304" pitchFamily="18" charset="0"/>
              </a:rPr>
              <a:t>High schools </a:t>
            </a:r>
            <a:r>
              <a:rPr lang="en-US" sz="1100" dirty="0">
                <a:latin typeface="Calibri" panose="020F0502020204030204" pitchFamily="34" charset="0"/>
                <a:ea typeface="Calibri" panose="020F0502020204030204" pitchFamily="34" charset="0"/>
                <a:cs typeface="Times New Roman" panose="02020603050405020304" pitchFamily="18" charset="0"/>
              </a:rPr>
              <a:t>play a central role in the development of their communities.    </a:t>
            </a:r>
          </a:p>
          <a:p>
            <a:pPr marL="0" marR="0" indent="0">
              <a:lnSpc>
                <a:spcPct val="107000"/>
              </a:lnSpc>
              <a:spcBef>
                <a:spcPts val="0"/>
              </a:spcBef>
              <a:spcAft>
                <a:spcPts val="400"/>
              </a:spcAft>
              <a:buNone/>
            </a:pPr>
            <a:r>
              <a:rPr lang="en-US" sz="1100" dirty="0">
                <a:latin typeface="Calibri" panose="020F0502020204030204" pitchFamily="34" charset="0"/>
                <a:ea typeface="Calibri" panose="020F0502020204030204" pitchFamily="34" charset="0"/>
                <a:cs typeface="Times New Roman" panose="02020603050405020304" pitchFamily="18" charset="0"/>
              </a:rPr>
              <a:t>For this to continue in the 21</a:t>
            </a:r>
            <a:r>
              <a:rPr lang="en-US" sz="1100" baseline="30000" dirty="0">
                <a:latin typeface="Calibri" panose="020F0502020204030204" pitchFamily="34" charset="0"/>
                <a:ea typeface="Calibri" panose="020F0502020204030204" pitchFamily="34" charset="0"/>
                <a:cs typeface="Times New Roman" panose="02020603050405020304" pitchFamily="18" charset="0"/>
              </a:rPr>
              <a:t>st</a:t>
            </a:r>
            <a:r>
              <a:rPr lang="en-US" sz="1100" dirty="0">
                <a:latin typeface="Calibri" panose="020F0502020204030204" pitchFamily="34" charset="0"/>
                <a:ea typeface="Calibri" panose="020F0502020204030204" pitchFamily="34" charset="0"/>
                <a:cs typeface="Times New Roman" panose="02020603050405020304" pitchFamily="18" charset="0"/>
              </a:rPr>
              <a:t> century, high schools have to prepare all their students for post-secondary success.  </a:t>
            </a:r>
          </a:p>
          <a:p>
            <a:pPr marL="0" marR="0" indent="0">
              <a:lnSpc>
                <a:spcPct val="107000"/>
              </a:lnSpc>
              <a:spcBef>
                <a:spcPts val="0"/>
              </a:spcBef>
              <a:spcAft>
                <a:spcPts val="400"/>
              </a:spcAft>
              <a:buNone/>
            </a:pPr>
            <a:r>
              <a:rPr lang="en-US" sz="1100" dirty="0">
                <a:latin typeface="Calibri" panose="020F0502020204030204" pitchFamily="34" charset="0"/>
                <a:ea typeface="Calibri" panose="020F0502020204030204" pitchFamily="34" charset="0"/>
                <a:cs typeface="Times New Roman" panose="02020603050405020304" pitchFamily="18" charset="0"/>
              </a:rPr>
              <a:t>In today’s economy young adults who dropout or only have high school diplomas will struggle to find work </a:t>
            </a:r>
            <a:r>
              <a:rPr lang="en-US" sz="1100" dirty="0" smtClean="0">
                <a:latin typeface="Calibri" panose="020F0502020204030204" pitchFamily="34" charset="0"/>
                <a:ea typeface="Calibri" panose="020F0502020204030204" pitchFamily="34" charset="0"/>
                <a:cs typeface="Times New Roman" panose="02020603050405020304" pitchFamily="18" charset="0"/>
              </a:rPr>
              <a:t>sufficient </a:t>
            </a:r>
            <a:r>
              <a:rPr lang="en-US" sz="1100" dirty="0">
                <a:latin typeface="Calibri" panose="020F0502020204030204" pitchFamily="34" charset="0"/>
                <a:ea typeface="Calibri" panose="020F0502020204030204" pitchFamily="34" charset="0"/>
                <a:cs typeface="Times New Roman" panose="02020603050405020304" pitchFamily="18" charset="0"/>
              </a:rPr>
              <a:t>to support a family. </a:t>
            </a:r>
          </a:p>
          <a:p>
            <a:pPr marL="0" marR="0" indent="0">
              <a:lnSpc>
                <a:spcPct val="107000"/>
              </a:lnSpc>
              <a:spcBef>
                <a:spcPts val="0"/>
              </a:spcBef>
              <a:spcAft>
                <a:spcPts val="800"/>
              </a:spcAft>
              <a:buNone/>
            </a:pPr>
            <a:r>
              <a:rPr lang="en-US" sz="1100" dirty="0">
                <a:latin typeface="Calibri" panose="020F0502020204030204" pitchFamily="34" charset="0"/>
                <a:ea typeface="Calibri" panose="020F0502020204030204" pitchFamily="34" charset="0"/>
                <a:cs typeface="Times New Roman" panose="02020603050405020304" pitchFamily="18" charset="0"/>
              </a:rPr>
              <a:t>This is a new mission for </a:t>
            </a:r>
            <a:r>
              <a:rPr lang="en-US" sz="1100" dirty="0" smtClean="0">
                <a:latin typeface="Calibri" panose="020F0502020204030204" pitchFamily="34" charset="0"/>
                <a:ea typeface="Calibri" panose="020F0502020204030204" pitchFamily="34" charset="0"/>
                <a:cs typeface="Times New Roman" panose="02020603050405020304" pitchFamily="18" charset="0"/>
              </a:rPr>
              <a:t>a new </a:t>
            </a:r>
            <a:r>
              <a:rPr lang="en-US" sz="1100" dirty="0">
                <a:latin typeface="Calibri" panose="020F0502020204030204" pitchFamily="34" charset="0"/>
                <a:ea typeface="Calibri" panose="020F0502020204030204" pitchFamily="34" charset="0"/>
                <a:cs typeface="Times New Roman" panose="02020603050405020304" pitchFamily="18" charset="0"/>
              </a:rPr>
              <a:t>century and will require high schools to </a:t>
            </a:r>
            <a:r>
              <a:rPr lang="en-US" sz="1100" dirty="0" smtClean="0">
                <a:latin typeface="Calibri" panose="020F0502020204030204" pitchFamily="34" charset="0"/>
                <a:ea typeface="Calibri" panose="020F0502020204030204" pitchFamily="34" charset="0"/>
                <a:cs typeface="Times New Roman" panose="02020603050405020304" pitchFamily="18" charset="0"/>
              </a:rPr>
              <a:t>redesign </a:t>
            </a:r>
            <a:r>
              <a:rPr lang="en-US" sz="1100" dirty="0">
                <a:latin typeface="Calibri" panose="020F0502020204030204" pitchFamily="34" charset="0"/>
                <a:ea typeface="Calibri" panose="020F0502020204030204" pitchFamily="34" charset="0"/>
                <a:cs typeface="Times New Roman" panose="02020603050405020304" pitchFamily="18" charset="0"/>
              </a:rPr>
              <a:t>themselves.  </a:t>
            </a:r>
          </a:p>
          <a:p>
            <a:pPr marL="0" marR="0" indent="0">
              <a:lnSpc>
                <a:spcPct val="107000"/>
              </a:lnSpc>
              <a:spcBef>
                <a:spcPts val="0"/>
              </a:spcBef>
              <a:spcAft>
                <a:spcPts val="300"/>
              </a:spcAft>
              <a:buNone/>
            </a:pPr>
            <a:r>
              <a:rPr lang="en-US" sz="1100" b="1" dirty="0">
                <a:latin typeface="Calibri" panose="020F0502020204030204" pitchFamily="34" charset="0"/>
                <a:ea typeface="Calibri" panose="020F0502020204030204" pitchFamily="34" charset="0"/>
                <a:cs typeface="Times New Roman" panose="02020603050405020304" pitchFamily="18" charset="0"/>
              </a:rPr>
              <a:t>How ESSA Provides an Opportunity</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400"/>
              </a:spcAft>
              <a:buNone/>
            </a:pPr>
            <a:r>
              <a:rPr lang="en-US" sz="1100" dirty="0" smtClean="0">
                <a:latin typeface="Calibri" panose="020F0502020204030204" pitchFamily="34" charset="0"/>
                <a:ea typeface="Calibri" panose="020F0502020204030204" pitchFamily="34" charset="0"/>
                <a:cs typeface="Times New Roman" panose="02020603050405020304" pitchFamily="18" charset="0"/>
              </a:rPr>
              <a:t>All </a:t>
            </a:r>
            <a:r>
              <a:rPr lang="en-US" sz="1100" dirty="0">
                <a:latin typeface="Calibri" panose="020F0502020204030204" pitchFamily="34" charset="0"/>
                <a:ea typeface="Calibri" panose="020F0502020204030204" pitchFamily="34" charset="0"/>
                <a:cs typeface="Times New Roman" panose="02020603050405020304" pitchFamily="18" charset="0"/>
              </a:rPr>
              <a:t>high schools with graduation rates of 67% or </a:t>
            </a:r>
            <a:r>
              <a:rPr lang="en-US" sz="1100" dirty="0" smtClean="0">
                <a:latin typeface="Calibri" panose="020F0502020204030204" pitchFamily="34" charset="0"/>
                <a:ea typeface="Calibri" panose="020F0502020204030204" pitchFamily="34" charset="0"/>
                <a:cs typeface="Times New Roman" panose="02020603050405020304" pitchFamily="18" charset="0"/>
              </a:rPr>
              <a:t>less, </a:t>
            </a:r>
            <a:r>
              <a:rPr lang="en-US" sz="1100" dirty="0">
                <a:latin typeface="Calibri" panose="020F0502020204030204" pitchFamily="34" charset="0"/>
                <a:ea typeface="Calibri" panose="020F0502020204030204" pitchFamily="34" charset="0"/>
                <a:cs typeface="Times New Roman" panose="02020603050405020304" pitchFamily="18" charset="0"/>
              </a:rPr>
              <a:t>or that are in the lowest 5% of schools in terms of </a:t>
            </a:r>
            <a:r>
              <a:rPr lang="en-US" sz="1100" dirty="0" smtClean="0">
                <a:latin typeface="Calibri" panose="020F0502020204030204" pitchFamily="34" charset="0"/>
                <a:ea typeface="Calibri" panose="020F0502020204030204" pitchFamily="34" charset="0"/>
                <a:cs typeface="Times New Roman" panose="02020603050405020304" pitchFamily="18" charset="0"/>
              </a:rPr>
              <a:t>performance, </a:t>
            </a:r>
            <a:r>
              <a:rPr lang="en-US" sz="1100" dirty="0">
                <a:latin typeface="Calibri" panose="020F0502020204030204" pitchFamily="34" charset="0"/>
                <a:ea typeface="Calibri" panose="020F0502020204030204" pitchFamily="34" charset="0"/>
                <a:cs typeface="Times New Roman" panose="02020603050405020304" pitchFamily="18" charset="0"/>
              </a:rPr>
              <a:t>are required under ESSA to engage in comprehensive improvement </a:t>
            </a:r>
            <a:r>
              <a:rPr lang="en-US" sz="1100" dirty="0" smtClean="0">
                <a:latin typeface="Calibri" panose="020F0502020204030204" pitchFamily="34" charset="0"/>
                <a:ea typeface="Calibri" panose="020F0502020204030204" pitchFamily="34" charset="0"/>
                <a:cs typeface="Times New Roman" panose="02020603050405020304" pitchFamily="18" charset="0"/>
              </a:rPr>
              <a:t>activities.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400"/>
              </a:spcAft>
              <a:buNone/>
            </a:pPr>
            <a:r>
              <a:rPr lang="en-US" sz="1100" dirty="0">
                <a:latin typeface="Calibri" panose="020F0502020204030204" pitchFamily="34" charset="0"/>
                <a:ea typeface="Calibri" panose="020F0502020204030204" pitchFamily="34" charset="0"/>
                <a:cs typeface="Times New Roman" panose="02020603050405020304" pitchFamily="18" charset="0"/>
              </a:rPr>
              <a:t>These comprehensive improvement activities will be guided by </a:t>
            </a:r>
            <a:r>
              <a:rPr lang="en-US" sz="1100" dirty="0" smtClean="0">
                <a:latin typeface="Calibri" panose="020F0502020204030204" pitchFamily="34" charset="0"/>
                <a:ea typeface="Calibri" panose="020F0502020204030204" pitchFamily="34" charset="0"/>
                <a:cs typeface="Times New Roman" panose="02020603050405020304" pitchFamily="18" charset="0"/>
              </a:rPr>
              <a:t>needs </a:t>
            </a:r>
            <a:r>
              <a:rPr lang="en-US" sz="1100" dirty="0">
                <a:latin typeface="Calibri" panose="020F0502020204030204" pitchFamily="34" charset="0"/>
                <a:ea typeface="Calibri" panose="020F0502020204030204" pitchFamily="34" charset="0"/>
                <a:cs typeface="Times New Roman" panose="02020603050405020304" pitchFamily="18" charset="0"/>
              </a:rPr>
              <a:t>assessments, which includes community </a:t>
            </a:r>
            <a:r>
              <a:rPr lang="en-US" sz="1100" dirty="0" smtClean="0">
                <a:latin typeface="Calibri" panose="020F0502020204030204" pitchFamily="34" charset="0"/>
                <a:ea typeface="Calibri" panose="020F0502020204030204" pitchFamily="34" charset="0"/>
                <a:cs typeface="Times New Roman" panose="02020603050405020304" pitchFamily="18" charset="0"/>
              </a:rPr>
              <a:t>input </a:t>
            </a:r>
            <a:r>
              <a:rPr lang="en-US" sz="1100" dirty="0">
                <a:latin typeface="Calibri" panose="020F0502020204030204" pitchFamily="34" charset="0"/>
                <a:ea typeface="Calibri" panose="020F0502020204030204" pitchFamily="34" charset="0"/>
                <a:cs typeface="Times New Roman" panose="02020603050405020304" pitchFamily="18" charset="0"/>
              </a:rPr>
              <a:t>and built upon </a:t>
            </a:r>
            <a:r>
              <a:rPr lang="en-US" sz="1100" dirty="0" smtClean="0">
                <a:latin typeface="Calibri" panose="020F0502020204030204" pitchFamily="34" charset="0"/>
                <a:ea typeface="Calibri" panose="020F0502020204030204" pitchFamily="34" charset="0"/>
                <a:cs typeface="Times New Roman" panose="02020603050405020304" pitchFamily="18" charset="0"/>
              </a:rPr>
              <a:t>evidence-based </a:t>
            </a:r>
            <a:r>
              <a:rPr lang="en-US" sz="1100" dirty="0">
                <a:latin typeface="Calibri" panose="020F0502020204030204" pitchFamily="34" charset="0"/>
                <a:ea typeface="Calibri" panose="020F0502020204030204" pitchFamily="34" charset="0"/>
                <a:cs typeface="Times New Roman" panose="02020603050405020304" pitchFamily="18" charset="0"/>
              </a:rPr>
              <a:t>strategies.  </a:t>
            </a:r>
          </a:p>
          <a:p>
            <a:pPr marL="0" marR="0" indent="0">
              <a:lnSpc>
                <a:spcPct val="107000"/>
              </a:lnSpc>
              <a:spcBef>
                <a:spcPts val="0"/>
              </a:spcBef>
              <a:spcAft>
                <a:spcPts val="800"/>
              </a:spcAft>
              <a:buNone/>
            </a:pPr>
            <a:r>
              <a:rPr lang="en-US" sz="1100" dirty="0">
                <a:latin typeface="Calibri" panose="020F0502020204030204" pitchFamily="34" charset="0"/>
                <a:ea typeface="Calibri" panose="020F0502020204030204" pitchFamily="34" charset="0"/>
                <a:cs typeface="Times New Roman" panose="02020603050405020304" pitchFamily="18" charset="0"/>
              </a:rPr>
              <a:t>Schools can apply for competitive school improvement funds to help them build capacity </a:t>
            </a:r>
            <a:r>
              <a:rPr lang="en-US" sz="1100" dirty="0" smtClean="0">
                <a:latin typeface="Calibri" panose="020F0502020204030204" pitchFamily="34" charset="0"/>
                <a:ea typeface="Calibri" panose="020F0502020204030204" pitchFamily="34" charset="0"/>
                <a:cs typeface="Times New Roman" panose="02020603050405020304" pitchFamily="18" charset="0"/>
              </a:rPr>
              <a:t>and </a:t>
            </a:r>
            <a:r>
              <a:rPr lang="en-US" sz="1100" dirty="0">
                <a:latin typeface="Calibri" panose="020F0502020204030204" pitchFamily="34" charset="0"/>
                <a:ea typeface="Calibri" panose="020F0502020204030204" pitchFamily="34" charset="0"/>
                <a:cs typeface="Times New Roman" panose="02020603050405020304" pitchFamily="18" charset="0"/>
              </a:rPr>
              <a:t>implement their comprehensive improvements.  </a:t>
            </a:r>
          </a:p>
          <a:p>
            <a:pPr marL="0" marR="0" indent="0">
              <a:lnSpc>
                <a:spcPct val="107000"/>
              </a:lnSpc>
              <a:spcBef>
                <a:spcPts val="0"/>
              </a:spcBef>
              <a:spcAft>
                <a:spcPts val="300"/>
              </a:spcAft>
              <a:buNone/>
            </a:pPr>
            <a:r>
              <a:rPr lang="en-US" sz="1100" b="1" dirty="0">
                <a:latin typeface="Calibri" panose="020F0502020204030204" pitchFamily="34" charset="0"/>
                <a:ea typeface="Calibri" panose="020F0502020204030204" pitchFamily="34" charset="0"/>
                <a:cs typeface="Times New Roman" panose="02020603050405020304" pitchFamily="18" charset="0"/>
              </a:rPr>
              <a:t>Why Participate in a Cross-District and Cross-State Collaborative Effort?</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400"/>
              </a:spcAft>
              <a:buNone/>
            </a:pPr>
            <a:r>
              <a:rPr lang="en-US" sz="1100" dirty="0" smtClean="0">
                <a:latin typeface="Calibri" panose="020F0502020204030204" pitchFamily="34" charset="0"/>
                <a:ea typeface="Calibri" panose="020F0502020204030204" pitchFamily="34" charset="0"/>
                <a:cs typeface="Times New Roman" panose="02020603050405020304" pitchFamily="18" charset="0"/>
              </a:rPr>
              <a:t>Redesigning </a:t>
            </a:r>
            <a:r>
              <a:rPr lang="en-US" sz="1100" dirty="0">
                <a:latin typeface="Calibri" panose="020F0502020204030204" pitchFamily="34" charset="0"/>
                <a:ea typeface="Calibri" panose="020F0502020204030204" pitchFamily="34" charset="0"/>
                <a:cs typeface="Times New Roman" panose="02020603050405020304" pitchFamily="18" charset="0"/>
              </a:rPr>
              <a:t>high schools to enable all students to graduate prepared for post-secondary success and meet the needs of the community is very challenging work.  It is both difficult to </a:t>
            </a:r>
            <a:r>
              <a:rPr lang="en-US" sz="1100" dirty="0" smtClean="0">
                <a:latin typeface="Calibri" panose="020F0502020204030204" pitchFamily="34" charset="0"/>
                <a:ea typeface="Calibri" panose="020F0502020204030204" pitchFamily="34" charset="0"/>
                <a:cs typeface="Times New Roman" panose="02020603050405020304" pitchFamily="18" charset="0"/>
              </a:rPr>
              <a:t>launch </a:t>
            </a:r>
            <a:r>
              <a:rPr lang="en-US" sz="1100" dirty="0">
                <a:latin typeface="Calibri" panose="020F0502020204030204" pitchFamily="34" charset="0"/>
                <a:ea typeface="Calibri" panose="020F0502020204030204" pitchFamily="34" charset="0"/>
                <a:cs typeface="Times New Roman" panose="02020603050405020304" pitchFamily="18" charset="0"/>
              </a:rPr>
              <a:t>and sustain on your own.</a:t>
            </a:r>
          </a:p>
          <a:p>
            <a:pPr marL="0" marR="0" indent="0">
              <a:lnSpc>
                <a:spcPct val="107000"/>
              </a:lnSpc>
              <a:spcBef>
                <a:spcPts val="0"/>
              </a:spcBef>
              <a:spcAft>
                <a:spcPts val="800"/>
              </a:spcAft>
              <a:buNone/>
            </a:pPr>
            <a:r>
              <a:rPr lang="en-US" sz="1100" dirty="0">
                <a:latin typeface="Calibri" panose="020F0502020204030204" pitchFamily="34" charset="0"/>
                <a:ea typeface="Calibri" panose="020F0502020204030204" pitchFamily="34" charset="0"/>
                <a:cs typeface="Times New Roman" panose="02020603050405020304" pitchFamily="18" charset="0"/>
              </a:rPr>
              <a:t>The Cross-District and </a:t>
            </a:r>
            <a:r>
              <a:rPr lang="en-US" sz="1100" dirty="0" smtClean="0">
                <a:latin typeface="Calibri" panose="020F0502020204030204" pitchFamily="34" charset="0"/>
                <a:ea typeface="Calibri" panose="020F0502020204030204" pitchFamily="34" charset="0"/>
                <a:cs typeface="Times New Roman" panose="02020603050405020304" pitchFamily="18" charset="0"/>
              </a:rPr>
              <a:t>Cross-State </a:t>
            </a:r>
            <a:r>
              <a:rPr lang="en-US" sz="1100" dirty="0">
                <a:latin typeface="Calibri" panose="020F0502020204030204" pitchFamily="34" charset="0"/>
                <a:ea typeface="Calibri" panose="020F0502020204030204" pitchFamily="34" charset="0"/>
                <a:cs typeface="Times New Roman" panose="02020603050405020304" pitchFamily="18" charset="0"/>
              </a:rPr>
              <a:t>effort is designed to provide </a:t>
            </a:r>
            <a:r>
              <a:rPr lang="en-US" sz="1100" dirty="0" smtClean="0">
                <a:latin typeface="Calibri" panose="020F0502020204030204" pitchFamily="34" charset="0"/>
                <a:ea typeface="Calibri" panose="020F0502020204030204" pitchFamily="34" charset="0"/>
                <a:cs typeface="Times New Roman" panose="02020603050405020304" pitchFamily="18" charset="0"/>
              </a:rPr>
              <a:t>participating </a:t>
            </a:r>
            <a:r>
              <a:rPr lang="en-US" sz="1100" dirty="0">
                <a:latin typeface="Calibri" panose="020F0502020204030204" pitchFamily="34" charset="0"/>
                <a:ea typeface="Calibri" panose="020F0502020204030204" pitchFamily="34" charset="0"/>
                <a:cs typeface="Times New Roman" panose="02020603050405020304" pitchFamily="18" charset="0"/>
              </a:rPr>
              <a:t>schools </a:t>
            </a:r>
            <a:r>
              <a:rPr lang="en-US" sz="1100" dirty="0" smtClean="0">
                <a:latin typeface="Calibri" panose="020F0502020204030204" pitchFamily="34" charset="0"/>
                <a:ea typeface="Calibri" panose="020F0502020204030204" pitchFamily="34" charset="0"/>
                <a:cs typeface="Times New Roman" panose="02020603050405020304" pitchFamily="18" charset="0"/>
              </a:rPr>
              <a:t>with: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284163" indent="-144463">
              <a:lnSpc>
                <a:spcPct val="107000"/>
              </a:lnSpc>
              <a:spcBef>
                <a:spcPts val="0"/>
              </a:spcBef>
            </a:pPr>
            <a:r>
              <a:rPr lang="en-US" sz="1100" dirty="0">
                <a:latin typeface="Calibri" panose="020F0502020204030204" pitchFamily="34" charset="0"/>
                <a:ea typeface="Calibri" panose="020F0502020204030204" pitchFamily="34" charset="0"/>
                <a:cs typeface="Times New Roman" panose="02020603050405020304" pitchFamily="18" charset="0"/>
              </a:rPr>
              <a:t>A common set of processes and tools to support the </a:t>
            </a:r>
            <a:r>
              <a:rPr lang="en-US" sz="1100" dirty="0" smtClean="0">
                <a:latin typeface="Calibri" panose="020F0502020204030204" pitchFamily="34" charset="0"/>
                <a:ea typeface="Calibri" panose="020F0502020204030204" pitchFamily="34" charset="0"/>
                <a:cs typeface="Times New Roman" panose="02020603050405020304" pitchFamily="18" charset="0"/>
              </a:rPr>
              <a:t>redesign process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284163" indent="-144463">
              <a:lnSpc>
                <a:spcPct val="107000"/>
              </a:lnSpc>
              <a:spcBef>
                <a:spcPts val="0"/>
              </a:spcBef>
            </a:pPr>
            <a:r>
              <a:rPr lang="en-US" sz="1100" dirty="0">
                <a:latin typeface="Calibri" panose="020F0502020204030204" pitchFamily="34" charset="0"/>
                <a:ea typeface="Calibri" panose="020F0502020204030204" pitchFamily="34" charset="0"/>
                <a:cs typeface="Times New Roman" panose="02020603050405020304" pitchFamily="18" charset="0"/>
              </a:rPr>
              <a:t>Easy access to the most up-to-date knowledge on what is known about </a:t>
            </a:r>
            <a:r>
              <a:rPr lang="en-US" sz="1100" dirty="0" smtClean="0">
                <a:latin typeface="Calibri" panose="020F0502020204030204" pitchFamily="34" charset="0"/>
                <a:ea typeface="Calibri" panose="020F0502020204030204" pitchFamily="34" charset="0"/>
                <a:cs typeface="Times New Roman" panose="02020603050405020304" pitchFamily="18" charset="0"/>
              </a:rPr>
              <a:t>evidence-based </a:t>
            </a:r>
            <a:r>
              <a:rPr lang="en-US" sz="1100" dirty="0">
                <a:latin typeface="Calibri" panose="020F0502020204030204" pitchFamily="34" charset="0"/>
                <a:ea typeface="Calibri" panose="020F0502020204030204" pitchFamily="34" charset="0"/>
                <a:cs typeface="Times New Roman" panose="02020603050405020304" pitchFamily="18" charset="0"/>
              </a:rPr>
              <a:t>strategies for high schools</a:t>
            </a:r>
          </a:p>
          <a:p>
            <a:pPr marL="284163" indent="-144463">
              <a:lnSpc>
                <a:spcPct val="107000"/>
              </a:lnSpc>
              <a:spcBef>
                <a:spcPts val="0"/>
              </a:spcBef>
            </a:pPr>
            <a:r>
              <a:rPr lang="en-US" sz="1100" dirty="0">
                <a:latin typeface="Calibri" panose="020F0502020204030204" pitchFamily="34" charset="0"/>
                <a:ea typeface="Calibri" panose="020F0502020204030204" pitchFamily="34" charset="0"/>
                <a:cs typeface="Times New Roman" panose="02020603050405020304" pitchFamily="18" charset="0"/>
              </a:rPr>
              <a:t>Ability to visit schools in other districts and states facing similar circumstances and learning </a:t>
            </a:r>
            <a:r>
              <a:rPr lang="en-US" sz="1100" dirty="0" smtClean="0">
                <a:latin typeface="Calibri" panose="020F0502020204030204" pitchFamily="34" charset="0"/>
                <a:ea typeface="Calibri" panose="020F0502020204030204" pitchFamily="34" charset="0"/>
                <a:cs typeface="Times New Roman" panose="02020603050405020304" pitchFamily="18" charset="0"/>
              </a:rPr>
              <a:t>about </a:t>
            </a:r>
            <a:r>
              <a:rPr lang="en-US" sz="1100" dirty="0">
                <a:latin typeface="Calibri" panose="020F0502020204030204" pitchFamily="34" charset="0"/>
                <a:ea typeface="Calibri" panose="020F0502020204030204" pitchFamily="34" charset="0"/>
                <a:cs typeface="Times New Roman" panose="02020603050405020304" pitchFamily="18" charset="0"/>
              </a:rPr>
              <a:t>which approaches are and are not working for them.</a:t>
            </a:r>
          </a:p>
          <a:p>
            <a:pPr marL="284163" indent="-144463">
              <a:lnSpc>
                <a:spcPct val="107000"/>
              </a:lnSpc>
              <a:spcBef>
                <a:spcPts val="0"/>
              </a:spcBef>
            </a:pPr>
            <a:r>
              <a:rPr lang="en-US" sz="1100" dirty="0">
                <a:latin typeface="Calibri" panose="020F0502020204030204" pitchFamily="34" charset="0"/>
                <a:ea typeface="Calibri" panose="020F0502020204030204" pitchFamily="34" charset="0"/>
                <a:cs typeface="Times New Roman" panose="02020603050405020304" pitchFamily="18" charset="0"/>
              </a:rPr>
              <a:t>Being part </a:t>
            </a:r>
            <a:r>
              <a:rPr lang="en-US" sz="1100" dirty="0" smtClean="0">
                <a:latin typeface="Calibri" panose="020F0502020204030204" pitchFamily="34" charset="0"/>
                <a:ea typeface="Calibri" panose="020F0502020204030204" pitchFamily="34" charset="0"/>
                <a:cs typeface="Times New Roman" panose="02020603050405020304" pitchFamily="18" charset="0"/>
              </a:rPr>
              <a:t>of peer-based </a:t>
            </a:r>
            <a:r>
              <a:rPr lang="en-US" sz="1100" dirty="0">
                <a:latin typeface="Calibri" panose="020F0502020204030204" pitchFamily="34" charset="0"/>
                <a:ea typeface="Calibri" panose="020F0502020204030204" pitchFamily="34" charset="0"/>
                <a:cs typeface="Times New Roman" panose="02020603050405020304" pitchFamily="18" charset="0"/>
              </a:rPr>
              <a:t>learning networks both within the state and across </a:t>
            </a:r>
            <a:r>
              <a:rPr lang="en-US" sz="1100" dirty="0" smtClean="0">
                <a:latin typeface="Calibri" panose="020F0502020204030204" pitchFamily="34" charset="0"/>
                <a:ea typeface="Calibri" panose="020F0502020204030204" pitchFamily="34" charset="0"/>
                <a:cs typeface="Times New Roman" panose="02020603050405020304" pitchFamily="18" charset="0"/>
              </a:rPr>
              <a:t>multi states.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284163" indent="-144463">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Access to technical assistance and implementation support partners to support </a:t>
            </a:r>
            <a:r>
              <a:rPr lang="en-US" sz="1100" dirty="0" smtClean="0">
                <a:latin typeface="Calibri" panose="020F0502020204030204" pitchFamily="34" charset="0"/>
                <a:ea typeface="Calibri" panose="020F0502020204030204" pitchFamily="34" charset="0"/>
                <a:cs typeface="Times New Roman" panose="02020603050405020304" pitchFamily="18" charset="0"/>
              </a:rPr>
              <a:t>locally-driven high </a:t>
            </a:r>
            <a:r>
              <a:rPr lang="en-US" sz="1100" dirty="0">
                <a:latin typeface="Calibri" panose="020F0502020204030204" pitchFamily="34" charset="0"/>
                <a:ea typeface="Calibri" panose="020F0502020204030204" pitchFamily="34" charset="0"/>
                <a:cs typeface="Times New Roman" panose="02020603050405020304" pitchFamily="18" charset="0"/>
              </a:rPr>
              <a:t>school </a:t>
            </a:r>
            <a:r>
              <a:rPr lang="en-US" sz="1100" dirty="0" smtClean="0">
                <a:latin typeface="Calibri" panose="020F0502020204030204" pitchFamily="34" charset="0"/>
                <a:ea typeface="Calibri" panose="020F0502020204030204" pitchFamily="34" charset="0"/>
                <a:cs typeface="Times New Roman" panose="02020603050405020304" pitchFamily="18" charset="0"/>
              </a:rPr>
              <a:t>redesign efforts.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100" b="1" dirty="0" smtClean="0">
                <a:latin typeface="Calibri" panose="020F0502020204030204" pitchFamily="34" charset="0"/>
                <a:ea typeface="Calibri" panose="020F0502020204030204" pitchFamily="34" charset="0"/>
                <a:cs typeface="Times New Roman" panose="02020603050405020304" pitchFamily="18" charset="0"/>
              </a:rPr>
              <a:t>What </a:t>
            </a:r>
            <a:r>
              <a:rPr lang="en-US" sz="1100" b="1" dirty="0">
                <a:latin typeface="Calibri" panose="020F0502020204030204" pitchFamily="34" charset="0"/>
                <a:ea typeface="Calibri" panose="020F0502020204030204" pitchFamily="34" charset="0"/>
                <a:cs typeface="Times New Roman" panose="02020603050405020304" pitchFamily="18" charset="0"/>
              </a:rPr>
              <a:t>is </a:t>
            </a:r>
            <a:r>
              <a:rPr lang="en-US" sz="1100" b="1" dirty="0" smtClean="0">
                <a:latin typeface="Calibri" panose="020F0502020204030204" pitchFamily="34" charset="0"/>
                <a:ea typeface="Calibri" panose="020F0502020204030204" pitchFamily="34" charset="0"/>
                <a:cs typeface="Times New Roman" panose="02020603050405020304" pitchFamily="18" charset="0"/>
              </a:rPr>
              <a:t>Expected </a:t>
            </a:r>
            <a:r>
              <a:rPr lang="en-US" sz="1100" b="1" dirty="0">
                <a:latin typeface="Calibri" panose="020F0502020204030204" pitchFamily="34" charset="0"/>
                <a:ea typeface="Calibri" panose="020F0502020204030204" pitchFamily="34" charset="0"/>
                <a:cs typeface="Times New Roman" panose="02020603050405020304" pitchFamily="18" charset="0"/>
              </a:rPr>
              <a:t>of </a:t>
            </a:r>
            <a:r>
              <a:rPr lang="en-US" sz="1100" b="1" dirty="0" smtClean="0">
                <a:latin typeface="Calibri" panose="020F0502020204030204" pitchFamily="34" charset="0"/>
                <a:ea typeface="Calibri" panose="020F0502020204030204" pitchFamily="34" charset="0"/>
                <a:cs typeface="Times New Roman" panose="02020603050405020304" pitchFamily="18" charset="0"/>
              </a:rPr>
              <a:t>Participating High Schools/Districts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1100" dirty="0">
                <a:latin typeface="Calibri" panose="020F0502020204030204" pitchFamily="34" charset="0"/>
                <a:ea typeface="Calibri" panose="020F0502020204030204" pitchFamily="34" charset="0"/>
                <a:cs typeface="Times New Roman" panose="02020603050405020304" pitchFamily="18" charset="0"/>
              </a:rPr>
              <a:t>Participate in a facilitated needs assessment and community input </a:t>
            </a:r>
            <a:r>
              <a:rPr lang="en-US" sz="1100" dirty="0" smtClean="0">
                <a:latin typeface="Calibri" panose="020F0502020204030204" pitchFamily="34" charset="0"/>
                <a:ea typeface="Calibri" panose="020F0502020204030204" pitchFamily="34" charset="0"/>
                <a:cs typeface="Times New Roman" panose="02020603050405020304" pitchFamily="18" charset="0"/>
              </a:rPr>
              <a:t>process using </a:t>
            </a:r>
            <a:r>
              <a:rPr lang="en-US" sz="1100" dirty="0">
                <a:latin typeface="Calibri" panose="020F0502020204030204" pitchFamily="34" charset="0"/>
                <a:ea typeface="Calibri" panose="020F0502020204030204" pitchFamily="34" charset="0"/>
                <a:cs typeface="Times New Roman" panose="02020603050405020304" pitchFamily="18" charset="0"/>
              </a:rPr>
              <a:t>tools developed by the </a:t>
            </a:r>
            <a:r>
              <a:rPr lang="en-US" sz="1100" dirty="0" smtClean="0">
                <a:latin typeface="Calibri" panose="020F0502020204030204" pitchFamily="34" charset="0"/>
                <a:ea typeface="Calibri" panose="020F0502020204030204" pitchFamily="34" charset="0"/>
                <a:cs typeface="Times New Roman" panose="02020603050405020304" pitchFamily="18" charset="0"/>
              </a:rPr>
              <a:t>Collaborative.</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1100" dirty="0">
                <a:latin typeface="Calibri" panose="020F0502020204030204" pitchFamily="34" charset="0"/>
                <a:ea typeface="Calibri" panose="020F0502020204030204" pitchFamily="34" charset="0"/>
                <a:cs typeface="Times New Roman" panose="02020603050405020304" pitchFamily="18" charset="0"/>
              </a:rPr>
              <a:t>Select a </a:t>
            </a:r>
            <a:r>
              <a:rPr lang="en-US" sz="1100" dirty="0" smtClean="0">
                <a:latin typeface="Calibri" panose="020F0502020204030204" pitchFamily="34" charset="0"/>
                <a:ea typeface="Calibri" panose="020F0502020204030204" pitchFamily="34" charset="0"/>
                <a:cs typeface="Times New Roman" panose="02020603050405020304" pitchFamily="18" charset="0"/>
              </a:rPr>
              <a:t>network, </a:t>
            </a:r>
            <a:r>
              <a:rPr lang="en-US" sz="1100" dirty="0">
                <a:latin typeface="Calibri" panose="020F0502020204030204" pitchFamily="34" charset="0"/>
                <a:ea typeface="Calibri" panose="020F0502020204030204" pitchFamily="34" charset="0"/>
                <a:cs typeface="Times New Roman" panose="02020603050405020304" pitchFamily="18" charset="0"/>
              </a:rPr>
              <a:t>a </a:t>
            </a:r>
            <a:r>
              <a:rPr lang="en-US" sz="1100" dirty="0" smtClean="0">
                <a:latin typeface="Calibri" panose="020F0502020204030204" pitchFamily="34" charset="0"/>
                <a:ea typeface="Calibri" panose="020F0502020204030204" pitchFamily="34" charset="0"/>
                <a:cs typeface="Times New Roman" panose="02020603050405020304" pitchFamily="18" charset="0"/>
              </a:rPr>
              <a:t>cross-district, </a:t>
            </a:r>
            <a:r>
              <a:rPr lang="en-US" sz="1100" dirty="0">
                <a:latin typeface="Calibri" panose="020F0502020204030204" pitchFamily="34" charset="0"/>
                <a:ea typeface="Calibri" panose="020F0502020204030204" pitchFamily="34" charset="0"/>
                <a:cs typeface="Times New Roman" panose="02020603050405020304" pitchFamily="18" charset="0"/>
              </a:rPr>
              <a:t>and/or cross state network to join that is aligned </a:t>
            </a:r>
            <a:r>
              <a:rPr lang="en-US" sz="1100" dirty="0" smtClean="0">
                <a:latin typeface="Calibri" panose="020F0502020204030204" pitchFamily="34" charset="0"/>
                <a:ea typeface="Calibri" panose="020F0502020204030204" pitchFamily="34" charset="0"/>
                <a:cs typeface="Times New Roman" panose="02020603050405020304" pitchFamily="18" charset="0"/>
              </a:rPr>
              <a:t>with the </a:t>
            </a:r>
            <a:r>
              <a:rPr lang="en-US" sz="1100" dirty="0">
                <a:latin typeface="Calibri" panose="020F0502020204030204" pitchFamily="34" charset="0"/>
                <a:ea typeface="Calibri" panose="020F0502020204030204" pitchFamily="34" charset="0"/>
                <a:cs typeface="Times New Roman" panose="02020603050405020304" pitchFamily="18" charset="0"/>
              </a:rPr>
              <a:t>outcomes of needs assessment and community input </a:t>
            </a:r>
            <a:r>
              <a:rPr lang="en-US" sz="1100" dirty="0" smtClean="0">
                <a:latin typeface="Calibri" panose="020F0502020204030204" pitchFamily="34" charset="0"/>
                <a:ea typeface="Calibri" panose="020F0502020204030204" pitchFamily="34" charset="0"/>
                <a:cs typeface="Times New Roman" panose="02020603050405020304" pitchFamily="18" charset="0"/>
              </a:rPr>
              <a:t>(i.e., </a:t>
            </a:r>
            <a:r>
              <a:rPr lang="en-US" sz="1100" dirty="0">
                <a:latin typeface="Calibri" panose="020F0502020204030204" pitchFamily="34" charset="0"/>
                <a:ea typeface="Calibri" panose="020F0502020204030204" pitchFamily="34" charset="0"/>
                <a:cs typeface="Times New Roman" panose="02020603050405020304" pitchFamily="18" charset="0"/>
              </a:rPr>
              <a:t>matches with the type of high school </a:t>
            </a:r>
            <a:r>
              <a:rPr lang="en-US" sz="1100" dirty="0" smtClean="0">
                <a:latin typeface="Calibri" panose="020F0502020204030204" pitchFamily="34" charset="0"/>
                <a:ea typeface="Calibri" panose="020F0502020204030204" pitchFamily="34" charset="0"/>
                <a:cs typeface="Times New Roman" panose="02020603050405020304" pitchFamily="18" charset="0"/>
              </a:rPr>
              <a:t>redesign </a:t>
            </a:r>
            <a:r>
              <a:rPr lang="en-US" sz="1100" dirty="0">
                <a:latin typeface="Calibri" panose="020F0502020204030204" pitchFamily="34" charset="0"/>
                <a:ea typeface="Calibri" panose="020F0502020204030204" pitchFamily="34" charset="0"/>
                <a:cs typeface="Times New Roman" panose="02020603050405020304" pitchFamily="18" charset="0"/>
              </a:rPr>
              <a:t>desired </a:t>
            </a:r>
            <a:r>
              <a:rPr lang="en-US" sz="1100" dirty="0" smtClean="0">
                <a:latin typeface="Calibri" panose="020F0502020204030204" pitchFamily="34" charset="0"/>
                <a:ea typeface="Calibri" panose="020F0502020204030204" pitchFamily="34" charset="0"/>
                <a:cs typeface="Times New Roman" panose="02020603050405020304" pitchFamily="18" charset="0"/>
              </a:rPr>
              <a:t>(three </a:t>
            </a:r>
            <a:r>
              <a:rPr lang="en-US" sz="1100" dirty="0" smtClean="0">
                <a:latin typeface="Calibri" panose="020F0502020204030204" pitchFamily="34" charset="0"/>
                <a:ea typeface="Calibri" panose="020F0502020204030204" pitchFamily="34" charset="0"/>
                <a:cs typeface="Times New Roman" panose="02020603050405020304" pitchFamily="18" charset="0"/>
              </a:rPr>
              <a:t>months).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1100" dirty="0" smtClean="0">
                <a:latin typeface="Calibri" panose="020F0502020204030204" pitchFamily="34" charset="0"/>
                <a:ea typeface="Calibri" panose="020F0502020204030204" pitchFamily="34" charset="0"/>
                <a:cs typeface="Times New Roman" panose="02020603050405020304" pitchFamily="18" charset="0"/>
              </a:rPr>
              <a:t>Work with </a:t>
            </a:r>
            <a:r>
              <a:rPr lang="en-US" sz="1100" dirty="0">
                <a:latin typeface="Calibri" panose="020F0502020204030204" pitchFamily="34" charset="0"/>
                <a:ea typeface="Calibri" panose="020F0502020204030204" pitchFamily="34" charset="0"/>
                <a:cs typeface="Times New Roman" panose="02020603050405020304" pitchFamily="18" charset="0"/>
              </a:rPr>
              <a:t>the network and their technical assistance providers to do the </a:t>
            </a:r>
            <a:r>
              <a:rPr lang="en-US" sz="1100" dirty="0" smtClean="0">
                <a:latin typeface="Calibri" panose="020F0502020204030204" pitchFamily="34" charset="0"/>
                <a:ea typeface="Calibri" panose="020F0502020204030204" pitchFamily="34" charset="0"/>
                <a:cs typeface="Times New Roman" panose="02020603050405020304" pitchFamily="18" charset="0"/>
              </a:rPr>
              <a:t>redesign </a:t>
            </a:r>
            <a:r>
              <a:rPr lang="en-US" sz="1100" dirty="0">
                <a:latin typeface="Calibri" panose="020F0502020204030204" pitchFamily="34" charset="0"/>
                <a:ea typeface="Calibri" panose="020F0502020204030204" pitchFamily="34" charset="0"/>
                <a:cs typeface="Times New Roman" panose="02020603050405020304" pitchFamily="18" charset="0"/>
              </a:rPr>
              <a:t>work and apply </a:t>
            </a:r>
            <a:r>
              <a:rPr lang="en-US" sz="1100" dirty="0" smtClean="0">
                <a:latin typeface="Calibri" panose="020F0502020204030204" pitchFamily="34" charset="0"/>
                <a:ea typeface="Calibri" panose="020F0502020204030204" pitchFamily="34" charset="0"/>
                <a:cs typeface="Times New Roman" panose="02020603050405020304" pitchFamily="18" charset="0"/>
              </a:rPr>
              <a:t>evidence-based </a:t>
            </a:r>
            <a:r>
              <a:rPr lang="en-US" sz="1100" dirty="0">
                <a:latin typeface="Calibri" panose="020F0502020204030204" pitchFamily="34" charset="0"/>
                <a:ea typeface="Calibri" panose="020F0502020204030204" pitchFamily="34" charset="0"/>
                <a:cs typeface="Times New Roman" panose="02020603050405020304" pitchFamily="18" charset="0"/>
              </a:rPr>
              <a:t>strategies to address unmet needs and translate this into the school improvement plan required by ESSA per Ohio’s guidelines.  </a:t>
            </a:r>
          </a:p>
          <a:p>
            <a:pPr>
              <a:lnSpc>
                <a:spcPct val="107000"/>
              </a:lnSpc>
              <a:spcBef>
                <a:spcPts val="0"/>
              </a:spcBef>
            </a:pPr>
            <a:r>
              <a:rPr lang="en-US" sz="1100" dirty="0">
                <a:latin typeface="Calibri" panose="020F0502020204030204" pitchFamily="34" charset="0"/>
                <a:ea typeface="Calibri" panose="020F0502020204030204" pitchFamily="34" charset="0"/>
                <a:cs typeface="Times New Roman" panose="02020603050405020304" pitchFamily="18" charset="0"/>
              </a:rPr>
              <a:t>Apply for competitive ESSA school improvement funding.</a:t>
            </a:r>
          </a:p>
          <a:p>
            <a:pPr>
              <a:lnSpc>
                <a:spcPct val="107000"/>
              </a:lnSpc>
              <a:spcBef>
                <a:spcPts val="0"/>
              </a:spcBef>
            </a:pPr>
            <a:r>
              <a:rPr lang="en-US" sz="1100" dirty="0">
                <a:latin typeface="Calibri" panose="020F0502020204030204" pitchFamily="34" charset="0"/>
                <a:ea typeface="Calibri" panose="020F0502020204030204" pitchFamily="34" charset="0"/>
                <a:cs typeface="Times New Roman" panose="02020603050405020304" pitchFamily="18" charset="0"/>
              </a:rPr>
              <a:t>Engage in planning and capacity building activities with support </a:t>
            </a:r>
            <a:r>
              <a:rPr lang="en-US" sz="1100" dirty="0" smtClean="0">
                <a:latin typeface="Calibri" panose="020F0502020204030204" pitchFamily="34" charset="0"/>
                <a:ea typeface="Calibri" panose="020F0502020204030204" pitchFamily="34" charset="0"/>
                <a:cs typeface="Times New Roman" panose="02020603050405020304" pitchFamily="18" charset="0"/>
              </a:rPr>
              <a:t>of your </a:t>
            </a:r>
            <a:r>
              <a:rPr lang="en-US" sz="1100" dirty="0">
                <a:latin typeface="Calibri" panose="020F0502020204030204" pitchFamily="34" charset="0"/>
                <a:ea typeface="Calibri" panose="020F0502020204030204" pitchFamily="34" charset="0"/>
                <a:cs typeface="Times New Roman" panose="02020603050405020304" pitchFamily="18" charset="0"/>
              </a:rPr>
              <a:t>chosen network (6-9 </a:t>
            </a:r>
            <a:r>
              <a:rPr lang="en-US" sz="1100" dirty="0" smtClean="0">
                <a:latin typeface="Calibri" panose="020F0502020204030204" pitchFamily="34" charset="0"/>
                <a:ea typeface="Calibri" panose="020F0502020204030204" pitchFamily="34" charset="0"/>
                <a:cs typeface="Times New Roman" panose="02020603050405020304" pitchFamily="18" charset="0"/>
              </a:rPr>
              <a:t>months).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1100" dirty="0">
                <a:latin typeface="Calibri" panose="020F0502020204030204" pitchFamily="34" charset="0"/>
                <a:ea typeface="Calibri" panose="020F0502020204030204" pitchFamily="34" charset="0"/>
                <a:cs typeface="Times New Roman" panose="02020603050405020304" pitchFamily="18" charset="0"/>
              </a:rPr>
              <a:t>Implement </a:t>
            </a:r>
            <a:r>
              <a:rPr lang="en-US" sz="1100" dirty="0" smtClean="0">
                <a:latin typeface="Calibri" panose="020F0502020204030204" pitchFamily="34" charset="0"/>
                <a:ea typeface="Calibri" panose="020F0502020204030204" pitchFamily="34" charset="0"/>
                <a:cs typeface="Times New Roman" panose="02020603050405020304" pitchFamily="18" charset="0"/>
              </a:rPr>
              <a:t>redesign </a:t>
            </a:r>
            <a:r>
              <a:rPr lang="en-US" sz="1100" dirty="0">
                <a:latin typeface="Calibri" panose="020F0502020204030204" pitchFamily="34" charset="0"/>
                <a:ea typeface="Calibri" panose="020F0502020204030204" pitchFamily="34" charset="0"/>
                <a:cs typeface="Times New Roman" panose="02020603050405020304" pitchFamily="18" charset="0"/>
              </a:rPr>
              <a:t>over </a:t>
            </a:r>
            <a:r>
              <a:rPr lang="en-US" sz="1100" dirty="0" smtClean="0">
                <a:latin typeface="Calibri" panose="020F0502020204030204" pitchFamily="34" charset="0"/>
                <a:ea typeface="Calibri" panose="020F0502020204030204" pitchFamily="34" charset="0"/>
                <a:cs typeface="Times New Roman" panose="02020603050405020304" pitchFamily="18" charset="0"/>
              </a:rPr>
              <a:t>a three-year </a:t>
            </a:r>
            <a:r>
              <a:rPr lang="en-US" sz="1100" dirty="0">
                <a:latin typeface="Calibri" panose="020F0502020204030204" pitchFamily="34" charset="0"/>
                <a:ea typeface="Calibri" panose="020F0502020204030204" pitchFamily="34" charset="0"/>
                <a:cs typeface="Times New Roman" panose="02020603050405020304" pitchFamily="18" charset="0"/>
              </a:rPr>
              <a:t>period. Continue to participate in and be supported by network learning activities, including </a:t>
            </a:r>
            <a:r>
              <a:rPr lang="en-US" sz="1100" dirty="0" smtClean="0">
                <a:latin typeface="Calibri" panose="020F0502020204030204" pitchFamily="34" charset="0"/>
                <a:ea typeface="Calibri" panose="020F0502020204030204" pitchFamily="34" charset="0"/>
                <a:cs typeface="Times New Roman" panose="02020603050405020304" pitchFamily="18" charset="0"/>
              </a:rPr>
              <a:t>peer-based </a:t>
            </a:r>
            <a:r>
              <a:rPr lang="en-US" sz="1100" dirty="0">
                <a:latin typeface="Calibri" panose="020F0502020204030204" pitchFamily="34" charset="0"/>
                <a:ea typeface="Calibri" panose="020F0502020204030204" pitchFamily="34" charset="0"/>
                <a:cs typeface="Times New Roman" panose="02020603050405020304" pitchFamily="18" charset="0"/>
              </a:rPr>
              <a:t>learning communities and visits to other schools tacking similar </a:t>
            </a:r>
            <a:r>
              <a:rPr lang="en-US" sz="1100" dirty="0" smtClean="0">
                <a:latin typeface="Calibri" panose="020F0502020204030204" pitchFamily="34" charset="0"/>
                <a:ea typeface="Calibri" panose="020F0502020204030204" pitchFamily="34" charset="0"/>
                <a:cs typeface="Times New Roman" panose="02020603050405020304" pitchFamily="18" charset="0"/>
              </a:rPr>
              <a:t>challenges.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1100" dirty="0" smtClean="0">
                <a:latin typeface="Calibri" panose="020F0502020204030204" pitchFamily="34" charset="0"/>
                <a:ea typeface="Calibri" panose="020F0502020204030204" pitchFamily="34" charset="0"/>
                <a:cs typeface="Times New Roman" panose="02020603050405020304" pitchFamily="18" charset="0"/>
              </a:rPr>
              <a:t>Use and </a:t>
            </a:r>
            <a:r>
              <a:rPr lang="en-US" sz="1100" dirty="0">
                <a:latin typeface="Calibri" panose="020F0502020204030204" pitchFamily="34" charset="0"/>
                <a:ea typeface="Calibri" panose="020F0502020204030204" pitchFamily="34" charset="0"/>
                <a:cs typeface="Times New Roman" panose="02020603050405020304" pitchFamily="18" charset="0"/>
              </a:rPr>
              <a:t>report out a set of on-track to improvement </a:t>
            </a:r>
            <a:r>
              <a:rPr lang="en-US" sz="1100" dirty="0" smtClean="0">
                <a:latin typeface="Calibri" panose="020F0502020204030204" pitchFamily="34" charset="0"/>
                <a:ea typeface="Calibri" panose="020F0502020204030204" pitchFamily="34" charset="0"/>
                <a:cs typeface="Times New Roman" panose="02020603050405020304" pitchFamily="18" charset="0"/>
              </a:rPr>
              <a:t>metrics designed </a:t>
            </a:r>
            <a:r>
              <a:rPr lang="en-US" sz="1100" dirty="0">
                <a:latin typeface="Calibri" panose="020F0502020204030204" pitchFamily="34" charset="0"/>
                <a:ea typeface="Calibri" panose="020F0502020204030204" pitchFamily="34" charset="0"/>
                <a:cs typeface="Times New Roman" panose="02020603050405020304" pitchFamily="18" charset="0"/>
              </a:rPr>
              <a:t>by the </a:t>
            </a:r>
            <a:r>
              <a:rPr lang="en-US" sz="1100" dirty="0" smtClean="0">
                <a:latin typeface="Calibri" panose="020F0502020204030204" pitchFamily="34" charset="0"/>
                <a:ea typeface="Calibri" panose="020F0502020204030204" pitchFamily="34" charset="0"/>
                <a:cs typeface="Times New Roman" panose="02020603050405020304" pitchFamily="18" charset="0"/>
              </a:rPr>
              <a:t>Collaborative.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p:cNvSpPr/>
          <p:nvPr/>
        </p:nvSpPr>
        <p:spPr>
          <a:xfrm>
            <a:off x="1235964" y="181051"/>
            <a:ext cx="6364986" cy="1281761"/>
          </a:xfrm>
          <a:prstGeom prst="rect">
            <a:avLst/>
          </a:prstGeom>
        </p:spPr>
        <p:txBody>
          <a:bodyPr wrap="square">
            <a:spAutoFit/>
          </a:bodyPr>
          <a:lstStyle/>
          <a:p>
            <a:pPr algn="ctr">
              <a:lnSpc>
                <a:spcPct val="107000"/>
              </a:lnSpc>
              <a:spcAft>
                <a:spcPts val="800"/>
              </a:spcAft>
            </a:pPr>
            <a:r>
              <a:rPr lang="en-US" sz="1100" b="1" dirty="0">
                <a:latin typeface="Calibri" panose="020F0502020204030204" pitchFamily="34" charset="0"/>
                <a:ea typeface="Calibri" panose="020F0502020204030204" pitchFamily="34" charset="0"/>
                <a:cs typeface="Times New Roman" panose="02020603050405020304" pitchFamily="18" charset="0"/>
              </a:rPr>
              <a:t>Cross-District and State Collaborative Effort to Use ESSA to </a:t>
            </a:r>
            <a:r>
              <a:rPr lang="en-US" sz="1100" b="1" dirty="0" smtClean="0">
                <a:latin typeface="Calibri" panose="020F0502020204030204" pitchFamily="34" charset="0"/>
                <a:ea typeface="Calibri" panose="020F0502020204030204" pitchFamily="34" charset="0"/>
                <a:cs typeface="Times New Roman" panose="02020603050405020304" pitchFamily="18" charset="0"/>
              </a:rPr>
              <a:t>Redesign </a:t>
            </a:r>
            <a:r>
              <a:rPr lang="en-US" sz="1100" b="1" dirty="0">
                <a:latin typeface="Calibri" panose="020F0502020204030204" pitchFamily="34" charset="0"/>
                <a:ea typeface="Calibri" panose="020F0502020204030204" pitchFamily="34" charset="0"/>
                <a:cs typeface="Times New Roman" panose="02020603050405020304" pitchFamily="18" charset="0"/>
              </a:rPr>
              <a:t>High Schools to Meet the Needs of Their Communities in the 21</a:t>
            </a:r>
            <a:r>
              <a:rPr lang="en-US" sz="1100" b="1" baseline="30000" dirty="0">
                <a:latin typeface="Calibri" panose="020F0502020204030204" pitchFamily="34" charset="0"/>
                <a:ea typeface="Calibri" panose="020F0502020204030204" pitchFamily="34" charset="0"/>
                <a:cs typeface="Times New Roman" panose="02020603050405020304" pitchFamily="18" charset="0"/>
              </a:rPr>
              <a:t>st</a:t>
            </a:r>
            <a:r>
              <a:rPr lang="en-US" sz="1100" b="1" dirty="0">
                <a:latin typeface="Calibri" panose="020F0502020204030204" pitchFamily="34" charset="0"/>
                <a:ea typeface="Calibri" panose="020F0502020204030204" pitchFamily="34" charset="0"/>
                <a:cs typeface="Times New Roman" panose="02020603050405020304" pitchFamily="18" charset="0"/>
              </a:rPr>
              <a:t> Century</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Ohio is participating with six other states (Il, NY, MA, LA, MS,  and NM), the Everyone Graduates Center at Johns Hopkins University, the Council of Chief State School Officers, and Civic </a:t>
            </a:r>
            <a:r>
              <a:rPr lang="en-US" sz="1100" dirty="0" smtClean="0">
                <a:latin typeface="Calibri" panose="020F0502020204030204" pitchFamily="34" charset="0"/>
                <a:ea typeface="Calibri" panose="020F0502020204030204" pitchFamily="34" charset="0"/>
                <a:cs typeface="Times New Roman" panose="02020603050405020304" pitchFamily="18" charset="0"/>
              </a:rPr>
              <a:t>Enterprises working collaboratively </a:t>
            </a:r>
            <a:r>
              <a:rPr lang="en-US" sz="1100" dirty="0">
                <a:latin typeface="Calibri" panose="020F0502020204030204" pitchFamily="34" charset="0"/>
                <a:ea typeface="Calibri" panose="020F0502020204030204" pitchFamily="34" charset="0"/>
                <a:cs typeface="Times New Roman" panose="02020603050405020304" pitchFamily="18" charset="0"/>
              </a:rPr>
              <a:t>to use ESSA to enable </a:t>
            </a:r>
            <a:r>
              <a:rPr lang="en-US" sz="1100" dirty="0" smtClean="0">
                <a:latin typeface="Calibri" panose="020F0502020204030204" pitchFamily="34" charset="0"/>
                <a:ea typeface="Calibri" panose="020F0502020204030204" pitchFamily="34" charset="0"/>
                <a:cs typeface="Times New Roman" panose="02020603050405020304" pitchFamily="18" charset="0"/>
              </a:rPr>
              <a:t>high schools </a:t>
            </a:r>
            <a:r>
              <a:rPr lang="en-US" sz="1100" dirty="0">
                <a:latin typeface="Calibri" panose="020F0502020204030204" pitchFamily="34" charset="0"/>
                <a:ea typeface="Calibri" panose="020F0502020204030204" pitchFamily="34" charset="0"/>
                <a:cs typeface="Times New Roman" panose="02020603050405020304" pitchFamily="18" charset="0"/>
              </a:rPr>
              <a:t>to </a:t>
            </a:r>
            <a:r>
              <a:rPr lang="en-US" sz="1100" dirty="0" smtClean="0">
                <a:latin typeface="Calibri" panose="020F0502020204030204" pitchFamily="34" charset="0"/>
                <a:ea typeface="Calibri" panose="020F0502020204030204" pitchFamily="34" charset="0"/>
                <a:cs typeface="Times New Roman" panose="02020603050405020304" pitchFamily="18" charset="0"/>
              </a:rPr>
              <a:t>redesign </a:t>
            </a:r>
            <a:r>
              <a:rPr lang="en-US" sz="1100" dirty="0">
                <a:latin typeface="Calibri" panose="020F0502020204030204" pitchFamily="34" charset="0"/>
                <a:ea typeface="Calibri" panose="020F0502020204030204" pitchFamily="34" charset="0"/>
                <a:cs typeface="Times New Roman" panose="02020603050405020304" pitchFamily="18" charset="0"/>
              </a:rPr>
              <a:t>themselves to meet the needs of their communities in the 21</a:t>
            </a:r>
            <a:r>
              <a:rPr lang="en-US" sz="1100" baseline="30000" dirty="0">
                <a:latin typeface="Calibri" panose="020F0502020204030204" pitchFamily="34" charset="0"/>
                <a:ea typeface="Calibri" panose="020F0502020204030204" pitchFamily="34" charset="0"/>
                <a:cs typeface="Times New Roman" panose="02020603050405020304" pitchFamily="18" charset="0"/>
              </a:rPr>
              <a:t>st</a:t>
            </a:r>
            <a:r>
              <a:rPr lang="en-US" sz="1100" dirty="0">
                <a:latin typeface="Calibri" panose="020F0502020204030204" pitchFamily="34" charset="0"/>
                <a:ea typeface="Calibri" panose="020F0502020204030204" pitchFamily="34" charset="0"/>
                <a:cs typeface="Times New Roman" panose="02020603050405020304" pitchFamily="18" charset="0"/>
              </a:rPr>
              <a:t> century. </a:t>
            </a:r>
          </a:p>
        </p:txBody>
      </p:sp>
    </p:spTree>
    <p:extLst>
      <p:ext uri="{BB962C8B-B14F-4D97-AF65-F5344CB8AC3E}">
        <p14:creationId xmlns:p14="http://schemas.microsoft.com/office/powerpoint/2010/main" val="3832691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91E1C0E7-8AC0-43E8-852E-3428E86EFE04}" vid="{FBA51286-9918-4A6F-82B8-1891F7329576}"/>
    </a:ext>
  </a:extLst>
</a:theme>
</file>

<file path=docProps/app.xml><?xml version="1.0" encoding="utf-8"?>
<Properties xmlns="http://schemas.openxmlformats.org/officeDocument/2006/extended-properties" xmlns:vt="http://schemas.openxmlformats.org/officeDocument/2006/docPropsVTypes">
  <Template>CSHSC Doc  2 Template</Template>
  <TotalTime>14</TotalTime>
  <Words>573</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CSOS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Gregg Howell</dc:creator>
  <cp:lastModifiedBy>Gregg Howell</cp:lastModifiedBy>
  <cp:revision>4</cp:revision>
  <dcterms:created xsi:type="dcterms:W3CDTF">2017-09-06T15:52:42Z</dcterms:created>
  <dcterms:modified xsi:type="dcterms:W3CDTF">2017-09-07T16:47:40Z</dcterms:modified>
</cp:coreProperties>
</file>