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ppt/comments/comment3.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5.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 id="2147483651"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ura Weeldreyer" initials="" lastIdx="5" clrIdx="0"/>
  <p:cmAuthor id="1" name="David Shepard" initials="" lastIdx="3" clrIdx="1"/>
  <p:cmAuthor id="2" name="TRISTEN GUILLORY" initials=""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0BB030BC-443A-4B3A-8559-4381CFFC27ED}">
  <a:tblStyle styleId="{0BB030BC-443A-4B3A-8559-4381CFFC27ED}" styleName="Table_0">
    <a:wholeTbl>
      <a:tcTxStyle b="off" i="off">
        <a:font>
          <a:latin typeface="Calibri"/>
          <a:ea typeface="Calibri"/>
          <a:cs typeface="Calibri"/>
        </a:font>
        <a:schemeClr val="dk1"/>
      </a:tcTxStyle>
      <a:tcStyle>
        <a:tcBdr>
          <a:left>
            <a:ln w="12700" cap="flat" cmpd="sng">
              <a:solidFill>
                <a:schemeClr val="accent5"/>
              </a:solidFill>
              <a:prstDash val="solid"/>
              <a:round/>
              <a:headEnd type="none" w="sm" len="sm"/>
              <a:tailEnd type="none" w="sm" len="sm"/>
            </a:ln>
          </a:left>
          <a:right>
            <a:ln w="12700" cap="flat" cmpd="sng">
              <a:solidFill>
                <a:schemeClr val="accent5"/>
              </a:solidFill>
              <a:prstDash val="solid"/>
              <a:round/>
              <a:headEnd type="none" w="sm" len="sm"/>
              <a:tailEnd type="none" w="sm" len="sm"/>
            </a:ln>
          </a:right>
          <a:top>
            <a:ln w="12700" cap="flat" cmpd="sng">
              <a:solidFill>
                <a:schemeClr val="accent5"/>
              </a:solidFill>
              <a:prstDash val="solid"/>
              <a:round/>
              <a:headEnd type="none" w="sm" len="sm"/>
              <a:tailEnd type="none" w="sm" len="sm"/>
            </a:ln>
          </a:top>
          <a:bottom>
            <a:ln w="12700" cap="flat" cmpd="sng">
              <a:solidFill>
                <a:schemeClr val="accent5"/>
              </a:solidFill>
              <a:prstDash val="solid"/>
              <a:round/>
              <a:headEnd type="none" w="sm" len="sm"/>
              <a:tailEnd type="none" w="sm" len="sm"/>
            </a:ln>
          </a:bottom>
          <a:insideH>
            <a:ln w="12700" cap="flat" cmpd="sng">
              <a:solidFill>
                <a:schemeClr val="accent5"/>
              </a:solidFill>
              <a:prstDash val="solid"/>
              <a:round/>
              <a:headEnd type="none" w="sm" len="sm"/>
              <a:tailEnd type="none" w="sm" len="sm"/>
            </a:ln>
          </a:insideH>
          <a:insideV>
            <a:ln w="12700" cap="flat" cmpd="sng">
              <a:solidFill>
                <a:schemeClr val="accent5"/>
              </a:solidFill>
              <a:prstDash val="solid"/>
              <a:round/>
              <a:headEnd type="none" w="sm" len="sm"/>
              <a:tailEnd type="none" w="sm" len="sm"/>
            </a:ln>
          </a:insideV>
        </a:tcBdr>
        <a:fill>
          <a:solidFill>
            <a:srgbClr val="E8F1F5"/>
          </a:solidFill>
        </a:fill>
      </a:tcStyle>
    </a:wholeTbl>
    <a:band1H>
      <a:tcTxStyle/>
      <a:tcStyle>
        <a:tcBdr/>
        <a:fill>
          <a:solidFill>
            <a:srgbClr val="CEE2EA"/>
          </a:solidFill>
        </a:fill>
      </a:tcStyle>
    </a:band1H>
    <a:band2H>
      <a:tcTxStyle/>
      <a:tcStyle>
        <a:tcBdr/>
      </a:tcStyle>
    </a:band2H>
    <a:band1V>
      <a:tcTxStyle/>
      <a:tcStyle>
        <a:tcBdr/>
        <a:fill>
          <a:solidFill>
            <a:srgbClr val="CEE2E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5"/>
              </a:solidFill>
              <a:prstDash val="solid"/>
              <a:round/>
              <a:headEnd type="none" w="sm" len="sm"/>
              <a:tailEnd type="none" w="sm" len="sm"/>
            </a:ln>
          </a:top>
        </a:tcBdr>
        <a:fill>
          <a:solidFill>
            <a:srgbClr val="E8F1F5"/>
          </a:solidFill>
        </a:fill>
      </a:tcStyle>
    </a:lastRow>
    <a:seCell>
      <a:tcTxStyle/>
      <a:tcStyle>
        <a:tcBdr/>
      </a:tcStyle>
    </a:seCell>
    <a:swCell>
      <a:tcTxStyle/>
      <a:tcStyle>
        <a:tcBdr/>
      </a:tcStyle>
    </a:swCell>
    <a:firstRow>
      <a:tcTxStyle b="on" i="off"/>
      <a:tcStyle>
        <a:tcBdr/>
        <a:fill>
          <a:solidFill>
            <a:srgbClr val="E8F1F5"/>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9" d="100"/>
          <a:sy n="69" d="100"/>
        </p:scale>
        <p:origin x="-1112" y="20"/>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8-05-01T18:55:33.711" idx="1">
    <p:pos x="96" y="952"/>
    <p:text>Any reason to spell out the expectation for team building/cohort building between May and July? Or does "pre-work" cover it?</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8-05-01T18:50:56.616" idx="1">
    <p:pos x="6000" y="0"/>
    <p:text>I don't think we need to include any of the content that Hopkins is going to present in this webinar.  Let's let Hopkins do that.  Schools aren't going to retain any of it in this format, and there isn't anything we want them to do with this information at this point.</p:text>
  </p:cm>
  <p:cm authorId="0" dt="2018-05-01T18:50:56.616" idx="2">
    <p:pos x="6000" y="100"/>
    <p:text>This slide cues some of Bob's comments and we'd like to keep it.</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18-05-02T17:07:12.382" idx="2">
    <p:pos x="6000" y="0"/>
    <p:text>Let's just tell a simple story here:
1. High schools have unique challenges, such as ...
2. Hopkins has expert information about how to address these challenges
3. The goal of the cohort is to learn from Hopkins and to build a plan for high school redesign</p:text>
  </p:cm>
  <p:cm authorId="0" dt="2018-05-01T18:50:04.194" idx="3">
    <p:pos x="6000" y="100"/>
    <p:text>We agreed on LDOE making a  transition slide that gives their view of this work, and being clear that this slide is JHU's point of view. State context versus national context.</p:text>
  </p:cm>
  <p:cm authorId="0" dt="2018-05-02T17:07:12.382" idx="4">
    <p:pos x="6000" y="200"/>
    <p:text>And this slide should be moved down to connect with JHU's slides 8 - 13</p:text>
  </p:cm>
  <p:cm authorId="2" dt="2018-05-07T17:25:44.216" idx="1">
    <p:pos x="96" y="912"/>
    <p:text>+Lisa.french@la.gov
Davids comments have been address here - Please review
_Assigned to LISA FRENCH_</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18-04-25T04:25:42.904" idx="3">
    <p:pos x="6000" y="0"/>
    <p:text>This is the most important information.  Most of this presentation should be spent walking districts through what we want them to do.</p:text>
  </p:cm>
  <p:cm authorId="2" dt="2018-05-04T16:56:08.531" idx="2">
    <p:pos x="0" y="0"/>
    <p:text>+weeldreyer@jhu.edu
+tmadden@jhu.edu
+rbalfanz@jhu.edu
Please populate</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18-05-02T17:09:40.958" idx="5">
    <p:pos x="6000" y="0"/>
    <p:text>After speaking with Bob, we are wondering about either changing this to an overall timeline and including what happens between convenings OR adding another slide that details that there is support and outreach between convenings from JHU, but also need to add that between July and October, schools have the opportunity to seek school-based support from Talent Development Secondary using their planning grants. Then plans are due in January to LDOE, and implementation grants will be made.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327842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
        <p:cNvGrpSpPr/>
        <p:nvPr/>
      </p:nvGrpSpPr>
      <p:grpSpPr>
        <a:xfrm>
          <a:off x="0" y="0"/>
          <a:ext cx="0" cy="0"/>
          <a:chOff x="0" y="0"/>
          <a:chExt cx="0" cy="0"/>
        </a:xfrm>
      </p:grpSpPr>
      <p:sp>
        <p:nvSpPr>
          <p:cNvPr id="21" name="Shape 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 name="Shape 2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3" name="Shape 2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rgbClr val="000000"/>
                </a:solidFill>
                <a:latin typeface="Calibri"/>
                <a:ea typeface="Calibri"/>
                <a:cs typeface="Calibri"/>
                <a:sym typeface="Calibri"/>
              </a:rPr>
              <a:t>1</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Bob: too often when we work on school improvement, we focus on “practices” - which is like focusing on the visible part of the iceberg. Most of the iceberg is under the water. We have to examine how we think about learning, teaching, student success… what are the underlying mental models that drive the way we approached things in the past?</a:t>
            </a:r>
            <a:endParaRPr/>
          </a:p>
          <a:p>
            <a:pPr marL="0" lvl="0" indent="0">
              <a:spcBef>
                <a:spcPts val="0"/>
              </a:spcBef>
              <a:spcAft>
                <a:spcPts val="0"/>
              </a:spcAft>
              <a:buNone/>
            </a:pPr>
            <a:r>
              <a:rPr lang="en-US"/>
              <a:t>Tara’s example</a:t>
            </a:r>
            <a:endParaRPr/>
          </a:p>
        </p:txBody>
      </p:sp>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0" name="Shape 1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JHU</a:t>
            </a:r>
            <a:endParaRPr/>
          </a:p>
          <a:p>
            <a:pPr marL="0" lvl="0" indent="0">
              <a:spcBef>
                <a:spcPts val="0"/>
              </a:spcBef>
              <a:spcAft>
                <a:spcPts val="0"/>
              </a:spcAft>
              <a:buNone/>
            </a:pPr>
            <a:r>
              <a:rPr lang="en-US"/>
              <a:t>Start with the why</a:t>
            </a:r>
            <a:endParaRPr/>
          </a:p>
          <a:p>
            <a:pPr marL="0" lvl="0" indent="0">
              <a:spcBef>
                <a:spcPts val="0"/>
              </a:spcBef>
              <a:spcAft>
                <a:spcPts val="0"/>
              </a:spcAft>
              <a:buNone/>
            </a:pPr>
            <a:r>
              <a:rPr lang="en-US"/>
              <a:t>Reflect upon: </a:t>
            </a:r>
            <a:endParaRPr/>
          </a:p>
          <a:p>
            <a:pPr marL="0" lvl="0" indent="0">
              <a:spcBef>
                <a:spcPts val="0"/>
              </a:spcBef>
              <a:spcAft>
                <a:spcPts val="0"/>
              </a:spcAft>
              <a:buNone/>
            </a:pPr>
            <a:r>
              <a:rPr lang="en-US"/>
              <a:t>What is the educational challenge that walk in the door in 9th grade? Are we prepared for that level of challenge?</a:t>
            </a:r>
            <a:endParaRPr/>
          </a:p>
          <a:p>
            <a:pPr marL="0" lvl="0" indent="0">
              <a:spcBef>
                <a:spcPts val="0"/>
              </a:spcBef>
              <a:spcAft>
                <a:spcPts val="0"/>
              </a:spcAft>
              <a:buNone/>
            </a:pPr>
            <a:r>
              <a:rPr lang="en-US"/>
              <a:t>This data is JUST for you -- there is no right or wrong answer. It’s purely to help YOU build a new design.</a:t>
            </a:r>
            <a:endParaRPr/>
          </a:p>
          <a:p>
            <a:pPr marL="0" lvl="0" indent="0">
              <a:spcBef>
                <a:spcPts val="0"/>
              </a:spcBef>
              <a:spcAft>
                <a:spcPts val="0"/>
              </a:spcAft>
              <a:buNone/>
            </a:pPr>
            <a:r>
              <a:rPr lang="en-US"/>
              <a:t>Deadline: May 25</a:t>
            </a:r>
            <a:endParaRPr/>
          </a:p>
          <a:p>
            <a:pPr marL="0" lvl="0" indent="0">
              <a:spcBef>
                <a:spcPts val="0"/>
              </a:spcBef>
              <a:spcAft>
                <a:spcPts val="0"/>
              </a:spcAft>
              <a:buNone/>
            </a:pPr>
            <a:r>
              <a:rPr lang="en-US"/>
              <a:t>Any questions? Challenges?</a:t>
            </a:r>
            <a:endParaRPr/>
          </a:p>
        </p:txBody>
      </p:sp>
      <p:sp>
        <p:nvSpPr>
          <p:cNvPr id="144" name="Shape 1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a:t>JHU</a:t>
            </a:r>
            <a:endParaRPr/>
          </a:p>
          <a:p>
            <a:pPr marL="0" lvl="0" indent="0" rtl="0">
              <a:spcBef>
                <a:spcPts val="0"/>
              </a:spcBef>
              <a:spcAft>
                <a:spcPts val="0"/>
              </a:spcAft>
              <a:buNone/>
            </a:pPr>
            <a:r>
              <a:rPr lang="en-US"/>
              <a:t>Start with the why</a:t>
            </a:r>
            <a:endParaRPr/>
          </a:p>
          <a:p>
            <a:pPr marL="0" lvl="0" indent="0" rtl="0">
              <a:spcBef>
                <a:spcPts val="0"/>
              </a:spcBef>
              <a:spcAft>
                <a:spcPts val="0"/>
              </a:spcAft>
              <a:buNone/>
            </a:pPr>
            <a:r>
              <a:rPr lang="en-US"/>
              <a:t>Reflect upon: </a:t>
            </a:r>
            <a:endParaRPr/>
          </a:p>
          <a:p>
            <a:pPr marL="0" lvl="0" indent="0" rtl="0">
              <a:spcBef>
                <a:spcPts val="0"/>
              </a:spcBef>
              <a:spcAft>
                <a:spcPts val="0"/>
              </a:spcAft>
              <a:buNone/>
            </a:pPr>
            <a:r>
              <a:rPr lang="en-US"/>
              <a:t>What is the educational challenge that walk in the door in 9th grade? Are we prepared for that level of challenge?</a:t>
            </a:r>
            <a:endParaRPr/>
          </a:p>
          <a:p>
            <a:pPr marL="0" lvl="0" indent="0" rtl="0">
              <a:spcBef>
                <a:spcPts val="0"/>
              </a:spcBef>
              <a:spcAft>
                <a:spcPts val="0"/>
              </a:spcAft>
              <a:buNone/>
            </a:pPr>
            <a:r>
              <a:rPr lang="en-US"/>
              <a:t>This data is JUST for you -- there is no right or wrong answer. It’s purely to help YOU build a new design.</a:t>
            </a:r>
            <a:endParaRPr/>
          </a:p>
          <a:p>
            <a:pPr marL="0" lvl="0" indent="0" rtl="0">
              <a:spcBef>
                <a:spcPts val="0"/>
              </a:spcBef>
              <a:spcAft>
                <a:spcPts val="0"/>
              </a:spcAft>
              <a:buNone/>
            </a:pPr>
            <a:r>
              <a:rPr lang="en-US"/>
              <a:t>Deadline: May 25</a:t>
            </a:r>
            <a:endParaRPr/>
          </a:p>
        </p:txBody>
      </p:sp>
      <p:sp>
        <p:nvSpPr>
          <p:cNvPr id="152" name="Shape 1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a:t>JHU</a:t>
            </a:r>
            <a:endParaRPr/>
          </a:p>
          <a:p>
            <a:pPr marL="0" lvl="0" indent="0" rtl="0">
              <a:spcBef>
                <a:spcPts val="0"/>
              </a:spcBef>
              <a:spcAft>
                <a:spcPts val="0"/>
              </a:spcAft>
              <a:buNone/>
            </a:pPr>
            <a:r>
              <a:rPr lang="en-US"/>
              <a:t>Start with the why</a:t>
            </a:r>
            <a:endParaRPr/>
          </a:p>
          <a:p>
            <a:pPr marL="0" lvl="0" indent="0" rtl="0">
              <a:spcBef>
                <a:spcPts val="0"/>
              </a:spcBef>
              <a:spcAft>
                <a:spcPts val="0"/>
              </a:spcAft>
              <a:buNone/>
            </a:pPr>
            <a:r>
              <a:rPr lang="en-US"/>
              <a:t>Reflect upon: </a:t>
            </a:r>
            <a:endParaRPr/>
          </a:p>
          <a:p>
            <a:pPr marL="0" lvl="0" indent="0" rtl="0">
              <a:spcBef>
                <a:spcPts val="0"/>
              </a:spcBef>
              <a:spcAft>
                <a:spcPts val="0"/>
              </a:spcAft>
              <a:buNone/>
            </a:pPr>
            <a:r>
              <a:rPr lang="en-US"/>
              <a:t>What is the educational challenge that walk in the door in 9th grade? Are we prepared for that level of challenge?</a:t>
            </a:r>
            <a:endParaRPr/>
          </a:p>
          <a:p>
            <a:pPr marL="0" lvl="0" indent="0" rtl="0">
              <a:spcBef>
                <a:spcPts val="0"/>
              </a:spcBef>
              <a:spcAft>
                <a:spcPts val="0"/>
              </a:spcAft>
              <a:buNone/>
            </a:pPr>
            <a:r>
              <a:rPr lang="en-US"/>
              <a:t>This data is JUST for you -- there is no right or wrong answer. It’s purely to help YOU build a new design.</a:t>
            </a:r>
            <a:endParaRPr/>
          </a:p>
          <a:p>
            <a:pPr marL="0" lvl="0" indent="0" rtl="0">
              <a:spcBef>
                <a:spcPts val="0"/>
              </a:spcBef>
              <a:spcAft>
                <a:spcPts val="0"/>
              </a:spcAft>
              <a:buNone/>
            </a:pPr>
            <a:r>
              <a:rPr lang="en-US"/>
              <a:t>Deadline: May 25</a:t>
            </a:r>
            <a:endParaRPr/>
          </a:p>
        </p:txBody>
      </p:sp>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a:t>JHU</a:t>
            </a:r>
            <a:endParaRPr/>
          </a:p>
          <a:p>
            <a:pPr marL="0" lvl="0" indent="0" rtl="0">
              <a:spcBef>
                <a:spcPts val="0"/>
              </a:spcBef>
              <a:spcAft>
                <a:spcPts val="0"/>
              </a:spcAft>
              <a:buNone/>
            </a:pPr>
            <a:r>
              <a:rPr lang="en-US"/>
              <a:t>Start with the why</a:t>
            </a:r>
            <a:endParaRPr/>
          </a:p>
          <a:p>
            <a:pPr marL="0" lvl="0" indent="0" rtl="0">
              <a:spcBef>
                <a:spcPts val="0"/>
              </a:spcBef>
              <a:spcAft>
                <a:spcPts val="0"/>
              </a:spcAft>
              <a:buNone/>
            </a:pPr>
            <a:r>
              <a:rPr lang="en-US"/>
              <a:t>Reflect upon: </a:t>
            </a:r>
            <a:endParaRPr/>
          </a:p>
          <a:p>
            <a:pPr marL="0" lvl="0" indent="0" rtl="0">
              <a:spcBef>
                <a:spcPts val="0"/>
              </a:spcBef>
              <a:spcAft>
                <a:spcPts val="0"/>
              </a:spcAft>
              <a:buNone/>
            </a:pPr>
            <a:r>
              <a:rPr lang="en-US"/>
              <a:t>What is the educational challenge that walk in the door in 9th grade? Are we prepared for that level of challenge?</a:t>
            </a:r>
            <a:endParaRPr/>
          </a:p>
          <a:p>
            <a:pPr marL="0" lvl="0" indent="0" rtl="0">
              <a:spcBef>
                <a:spcPts val="0"/>
              </a:spcBef>
              <a:spcAft>
                <a:spcPts val="0"/>
              </a:spcAft>
              <a:buNone/>
            </a:pPr>
            <a:r>
              <a:rPr lang="en-US"/>
              <a:t>This data is JUST for you -- there is no right or wrong answer. It’s purely to help YOU build a new design.</a:t>
            </a:r>
            <a:endParaRPr/>
          </a:p>
          <a:p>
            <a:pPr marL="0" lvl="0" indent="0" rtl="0">
              <a:spcBef>
                <a:spcPts val="0"/>
              </a:spcBef>
              <a:spcAft>
                <a:spcPts val="0"/>
              </a:spcAft>
              <a:buNone/>
            </a:pPr>
            <a:r>
              <a:rPr lang="en-US"/>
              <a:t>Deadline: May 25</a:t>
            </a:r>
            <a:endParaRPr/>
          </a:p>
        </p:txBody>
      </p:sp>
      <p:sp>
        <p:nvSpPr>
          <p:cNvPr id="168" name="Shape 1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LDOE</a:t>
            </a:r>
            <a:endParaRPr/>
          </a:p>
        </p:txBody>
      </p:sp>
      <p:sp>
        <p:nvSpPr>
          <p:cNvPr id="176" name="Shape 1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Shape 2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 name="Shape 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1" name="Shape 201"/>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02" name="Shape 202"/>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20</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Open with excitement, congratulatory remarks to maintain momentum of schools</a:t>
            </a:r>
            <a:endParaRPr/>
          </a:p>
          <a:p>
            <a:pPr marL="0" lvl="0" indent="0">
              <a:spcBef>
                <a:spcPts val="0"/>
              </a:spcBef>
              <a:spcAft>
                <a:spcPts val="0"/>
              </a:spcAft>
              <a:buNone/>
            </a:pPr>
            <a:endParaRPr/>
          </a:p>
          <a:p>
            <a:pPr marL="0" lvl="0" indent="0" algn="just" rtl="0">
              <a:lnSpc>
                <a:spcPct val="115000"/>
              </a:lnSpc>
              <a:spcBef>
                <a:spcPts val="0"/>
              </a:spcBef>
              <a:spcAft>
                <a:spcPts val="0"/>
              </a:spcAft>
              <a:buClr>
                <a:schemeClr val="dk1"/>
              </a:buClr>
              <a:buSzPts val="1100"/>
              <a:buFont typeface="Arial"/>
              <a:buNone/>
            </a:pPr>
            <a:r>
              <a:rPr lang="en-US" sz="1100">
                <a:solidFill>
                  <a:schemeClr val="dk1"/>
                </a:solidFill>
                <a:highlight>
                  <a:srgbClr val="FFFFFF"/>
                </a:highlight>
              </a:rPr>
              <a:t>Congratulations on</a:t>
            </a:r>
            <a:r>
              <a:rPr lang="en-US" sz="1100">
                <a:solidFill>
                  <a:srgbClr val="FF0000"/>
                </a:solidFill>
                <a:highlight>
                  <a:srgbClr val="FFFFFF"/>
                </a:highlight>
              </a:rPr>
              <a:t> </a:t>
            </a:r>
            <a:r>
              <a:rPr lang="en-US" sz="1100">
                <a:solidFill>
                  <a:schemeClr val="dk1"/>
                </a:solidFill>
                <a:highlight>
                  <a:srgbClr val="FFFFFF"/>
                </a:highlight>
              </a:rPr>
              <a:t>being selected to take an important first step toward the redesign of your high school to prepare students for our 21st century economy. You are now a member of a select cohort that we envision will establish the model for transforming high schools in Louisiana and nationally. </a:t>
            </a:r>
            <a:endParaRPr sz="1100">
              <a:solidFill>
                <a:schemeClr val="dk1"/>
              </a:solidFill>
              <a:highlight>
                <a:srgbClr val="FFFFFF"/>
              </a:highlight>
            </a:endParaRPr>
          </a:p>
          <a:p>
            <a:pPr marL="0" lvl="0" indent="0" algn="just" rtl="0">
              <a:lnSpc>
                <a:spcPct val="115000"/>
              </a:lnSpc>
              <a:spcBef>
                <a:spcPts val="0"/>
              </a:spcBef>
              <a:spcAft>
                <a:spcPts val="0"/>
              </a:spcAft>
              <a:buClr>
                <a:schemeClr val="dk1"/>
              </a:buClr>
              <a:buSzPts val="1100"/>
              <a:buFont typeface="Arial"/>
              <a:buNone/>
            </a:pPr>
            <a:r>
              <a:rPr lang="en-US" sz="1100">
                <a:solidFill>
                  <a:schemeClr val="dk1"/>
                </a:solidFill>
                <a:highlight>
                  <a:srgbClr val="FFFFFF"/>
                </a:highlight>
              </a:rPr>
              <a:t> </a:t>
            </a:r>
            <a:endParaRPr sz="1100">
              <a:solidFill>
                <a:schemeClr val="dk1"/>
              </a:solidFill>
              <a:highlight>
                <a:srgbClr val="FFFFFF"/>
              </a:highlight>
            </a:endParaRPr>
          </a:p>
          <a:p>
            <a:pPr marL="0" lvl="0" indent="0" algn="just" rtl="0">
              <a:lnSpc>
                <a:spcPct val="115000"/>
              </a:lnSpc>
              <a:spcBef>
                <a:spcPts val="0"/>
              </a:spcBef>
              <a:spcAft>
                <a:spcPts val="0"/>
              </a:spcAft>
              <a:buClr>
                <a:schemeClr val="dk1"/>
              </a:buClr>
              <a:buSzPts val="1100"/>
              <a:buFont typeface="Arial"/>
              <a:buNone/>
            </a:pPr>
            <a:r>
              <a:rPr lang="en-US" sz="1100">
                <a:solidFill>
                  <a:schemeClr val="dk1"/>
                </a:solidFill>
                <a:highlight>
                  <a:srgbClr val="FFFFFF"/>
                </a:highlight>
              </a:rPr>
              <a:t>Over the next six months you will be engaged in reimagining both structure and services to maximize student outcomes, and facilitate high schools preparing students for post-secondary success.  As a member of the Johns Hopkins High School Redesign Cohort, your school-based redesign team will collaborate with peers and national experts to address whole school improvement.</a:t>
            </a:r>
            <a:endParaRPr sz="1100">
              <a:solidFill>
                <a:schemeClr val="dk1"/>
              </a:solidFill>
              <a:highlight>
                <a:srgbClr val="FFFFFF"/>
              </a:highlight>
            </a:endParaRPr>
          </a:p>
          <a:p>
            <a:pPr marL="0" lvl="0" indent="0" algn="just" rtl="0">
              <a:lnSpc>
                <a:spcPct val="115000"/>
              </a:lnSpc>
              <a:spcBef>
                <a:spcPts val="0"/>
              </a:spcBef>
              <a:spcAft>
                <a:spcPts val="0"/>
              </a:spcAft>
              <a:buClr>
                <a:schemeClr val="dk1"/>
              </a:buClr>
              <a:buSzPts val="1100"/>
              <a:buFont typeface="Arial"/>
              <a:buNone/>
            </a:pPr>
            <a:r>
              <a:rPr lang="en-US" sz="1100">
                <a:solidFill>
                  <a:schemeClr val="dk1"/>
                </a:solidFill>
                <a:highlight>
                  <a:srgbClr val="FFFFFF"/>
                </a:highlight>
              </a:rPr>
              <a:t> </a:t>
            </a:r>
            <a:endParaRPr sz="1100">
              <a:solidFill>
                <a:schemeClr val="dk1"/>
              </a:solidFill>
              <a:highlight>
                <a:srgbClr val="FFFFFF"/>
              </a:highlight>
            </a:endParaRPr>
          </a:p>
          <a:p>
            <a:pPr marL="0" lvl="0" indent="0" algn="just" rtl="0">
              <a:lnSpc>
                <a:spcPct val="115000"/>
              </a:lnSpc>
              <a:spcBef>
                <a:spcPts val="0"/>
              </a:spcBef>
              <a:spcAft>
                <a:spcPts val="0"/>
              </a:spcAft>
              <a:buClr>
                <a:schemeClr val="dk1"/>
              </a:buClr>
              <a:buSzPts val="1100"/>
              <a:buFont typeface="Arial"/>
              <a:buNone/>
            </a:pPr>
            <a:r>
              <a:rPr lang="en-US" sz="1100">
                <a:solidFill>
                  <a:schemeClr val="dk1"/>
                </a:solidFill>
                <a:highlight>
                  <a:srgbClr val="FFFFFF"/>
                </a:highlight>
              </a:rPr>
              <a:t>Our goal for each high school in the cohort is to draft a strong redesign plan to submit as part of the ESSA School Redesign grant application for 2019-2020 academic year.  As you prepare to join the cohort and begin the redesign process, we want to make you aware of events you will need to attend and pre-work you will need to complete.</a:t>
            </a:r>
            <a:endParaRPr sz="1100">
              <a:solidFill>
                <a:schemeClr val="dk1"/>
              </a:solidFill>
              <a:highlight>
                <a:srgbClr val="FFFFFF"/>
              </a:highlight>
            </a:endParaRPr>
          </a:p>
          <a:p>
            <a:pPr marL="0" lvl="0" indent="0" rtl="0">
              <a:spcBef>
                <a:spcPts val="0"/>
              </a:spcBef>
              <a:spcAft>
                <a:spcPts val="0"/>
              </a:spcAft>
              <a:buNone/>
            </a:pPr>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Open with excitement, congratulatory remarks to maintain momentum of schools</a:t>
            </a:r>
            <a:endParaRPr/>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Shape 52"/>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3" name="Shape 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Provide a snapshot for pre-work to be discussed later in the presentation.</a:t>
            </a:r>
            <a:endParaRPr/>
          </a:p>
        </p:txBody>
      </p:sp>
      <p:sp>
        <p:nvSpPr>
          <p:cNvPr id="61" name="Shape 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US"/>
              <a:t>Transition to JHU here</a:t>
            </a:r>
            <a:endParaRPr/>
          </a:p>
        </p:txBody>
      </p:sp>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7" name="Shape 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 name="Shape 85"/>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86" name="Shape 86"/>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0"/>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0" y="0"/>
            <a:ext cx="9144000" cy="12954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Clr>
                <a:srgbClr val="333333"/>
              </a:buClr>
              <a:buSzPts val="4400"/>
              <a:buFont typeface="Calibri"/>
              <a:buNone/>
              <a:defRPr sz="4400" b="0" i="0" u="none" strike="noStrike" cap="none">
                <a:solidFill>
                  <a:srgbClr val="333333"/>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sldNum" idx="12"/>
          </p:nvPr>
        </p:nvSpPr>
        <p:spPr>
          <a:xfrm>
            <a:off x="7010400" y="6553200"/>
            <a:ext cx="2133600" cy="342899"/>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
        <p:nvSpPr>
          <p:cNvPr id="19" name="Shape 19"/>
          <p:cNvSpPr txBox="1">
            <a:spLocks noGrp="1"/>
          </p:cNvSpPr>
          <p:nvPr>
            <p:ph type="body" idx="1"/>
          </p:nvPr>
        </p:nvSpPr>
        <p:spPr>
          <a:xfrm>
            <a:off x="152400" y="1447800"/>
            <a:ext cx="8839200" cy="49530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
        <p:cNvGrpSpPr/>
        <p:nvPr/>
      </p:nvGrpSpPr>
      <p:grpSpPr>
        <a:xfrm>
          <a:off x="0" y="0"/>
          <a:ext cx="0" cy="0"/>
          <a:chOff x="0" y="0"/>
          <a:chExt cx="0" cy="0"/>
        </a:xfrm>
      </p:grpSpPr>
      <p:pic>
        <p:nvPicPr>
          <p:cNvPr id="12" name="Shape 12"/>
          <p:cNvPicPr preferRelativeResize="0"/>
          <p:nvPr/>
        </p:nvPicPr>
        <p:blipFill rotWithShape="1">
          <a:blip r:embed="rId3">
            <a:alphaModFix/>
          </a:blip>
          <a:srcRect/>
          <a:stretch/>
        </p:blipFill>
        <p:spPr>
          <a:xfrm>
            <a:off x="0" y="6371136"/>
            <a:ext cx="9144000" cy="457507"/>
          </a:xfrm>
          <a:prstGeom prst="rect">
            <a:avLst/>
          </a:prstGeom>
          <a:noFill/>
          <a:ln>
            <a:noFill/>
          </a:ln>
        </p:spPr>
      </p:pic>
      <p:pic>
        <p:nvPicPr>
          <p:cNvPr id="13" name="Shape 13"/>
          <p:cNvPicPr preferRelativeResize="0"/>
          <p:nvPr/>
        </p:nvPicPr>
        <p:blipFill rotWithShape="1">
          <a:blip r:embed="rId4">
            <a:alphaModFix/>
          </a:blip>
          <a:srcRect/>
          <a:stretch/>
        </p:blipFill>
        <p:spPr>
          <a:xfrm>
            <a:off x="27907" y="0"/>
            <a:ext cx="9088185" cy="1371600"/>
          </a:xfrm>
          <a:prstGeom prst="rect">
            <a:avLst/>
          </a:prstGeom>
          <a:noFill/>
          <a:ln>
            <a:noFill/>
          </a:ln>
        </p:spPr>
      </p:pic>
      <p:sp>
        <p:nvSpPr>
          <p:cNvPr id="14" name="Shape 14"/>
          <p:cNvSpPr txBox="1">
            <a:spLocks noGrp="1"/>
          </p:cNvSpPr>
          <p:nvPr>
            <p:ph type="body" idx="1"/>
          </p:nvPr>
        </p:nvSpPr>
        <p:spPr>
          <a:xfrm>
            <a:off x="152400" y="1447800"/>
            <a:ext cx="8839200" cy="48006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7010400" y="6515101"/>
            <a:ext cx="2133600" cy="342899"/>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1pPr>
            <a:lvl2pPr marL="0" marR="0" lvl="1"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2pPr>
            <a:lvl3pPr marL="0" marR="0" lvl="2"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3pPr>
            <a:lvl4pPr marL="0" marR="0" lvl="3"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4pPr>
            <a:lvl5pPr marL="0" marR="0" lvl="4"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5pPr>
            <a:lvl6pPr marL="0" marR="0" lvl="5"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6pPr>
            <a:lvl7pPr marL="0" marR="0" lvl="6"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7pPr>
            <a:lvl8pPr marL="0" marR="0" lvl="7"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8pPr>
            <a:lvl9pPr marL="0" marR="0" lvl="8" indent="0" algn="r" rtl="0">
              <a:lnSpc>
                <a:spcPct val="100000"/>
              </a:lnSpc>
              <a:spcBef>
                <a:spcPts val="0"/>
              </a:spcBef>
              <a:spcAft>
                <a:spcPts val="0"/>
              </a:spcAft>
              <a:buClr>
                <a:srgbClr val="00BFD6"/>
              </a:buClr>
              <a:buSzPts val="1200"/>
              <a:buFont typeface="Calibri"/>
              <a:buNone/>
              <a:defRPr sz="1200" b="0" i="0" u="none" strike="noStrike" cap="none">
                <a:solidFill>
                  <a:srgbClr val="00BFD6"/>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Tristen.Guillory@la.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omments" Target="../comments/comment4.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olutionwhere.com/WW/Aspx/Public/Search/SearchCourses.aspx?catNum=105&amp;Cid=83&amp;pcid=0"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comments" Target="../comments/comment5.xml"/><Relationship Id="rId5" Type="http://schemas.openxmlformats.org/officeDocument/2006/relationships/image" Target="../media/image4.jpg"/><Relationship Id="rId4" Type="http://schemas.openxmlformats.org/officeDocument/2006/relationships/hyperlink" Target="https://www.louisianabelieves.com/resources/library/louisiana-teacher-leader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https://www.solutionwhere.com/wwldoe/Aspx/Public/Search/SearchCourses.aspx?catNum=105&amp;Cid=83&amp;pcid=0"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hyperlink" Target="mailto:Tristen.Guillory@la.gov" TargetMode="External"/><Relationship Id="rId4" Type="http://schemas.openxmlformats.org/officeDocument/2006/relationships/hyperlink" Target="https://www.louisianabelieves.com/resources/library/louisiana-teacher-leader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Tristen.Guillory@la.gov" TargetMode="External"/><Relationship Id="rId4" Type="http://schemas.openxmlformats.org/officeDocument/2006/relationships/hyperlink" Target="http://www.louisianabelieves.com/resources/library/webinars"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mailto:Tristen.Guillory@la.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
        <p:cNvGrpSpPr/>
        <p:nvPr/>
      </p:nvGrpSpPr>
      <p:grpSpPr>
        <a:xfrm>
          <a:off x="0" y="0"/>
          <a:ext cx="0" cy="0"/>
          <a:chOff x="0" y="0"/>
          <a:chExt cx="0" cy="0"/>
        </a:xfrm>
      </p:grpSpPr>
      <p:pic>
        <p:nvPicPr>
          <p:cNvPr id="25" name="Shape 25"/>
          <p:cNvPicPr preferRelativeResize="0"/>
          <p:nvPr/>
        </p:nvPicPr>
        <p:blipFill rotWithShape="1">
          <a:blip r:embed="rId3">
            <a:alphaModFix/>
          </a:blip>
          <a:srcRect/>
          <a:stretch/>
        </p:blipFill>
        <p:spPr>
          <a:xfrm>
            <a:off x="0" y="0"/>
            <a:ext cx="9142982" cy="6858001"/>
          </a:xfrm>
          <a:prstGeom prst="rect">
            <a:avLst/>
          </a:prstGeom>
          <a:noFill/>
          <a:ln>
            <a:noFill/>
          </a:ln>
        </p:spPr>
      </p:pic>
      <p:sp>
        <p:nvSpPr>
          <p:cNvPr id="26" name="Shape 26"/>
          <p:cNvSpPr/>
          <p:nvPr/>
        </p:nvSpPr>
        <p:spPr>
          <a:xfrm>
            <a:off x="12939" y="4191000"/>
            <a:ext cx="9144000" cy="55399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000" b="1" i="0" u="none" strike="noStrike" cap="none">
                <a:solidFill>
                  <a:srgbClr val="333333"/>
                </a:solidFill>
                <a:latin typeface="Calibri"/>
                <a:ea typeface="Calibri"/>
                <a:cs typeface="Calibri"/>
                <a:sym typeface="Calibri"/>
              </a:rPr>
              <a:t>Johns Hopkins High School Redesign Cohort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10</a:t>
            </a:fld>
            <a:endParaRPr sz="1200" b="1" i="0" u="none" strike="noStrike" cap="none">
              <a:solidFill>
                <a:srgbClr val="00BFD6"/>
              </a:solidFill>
              <a:latin typeface="Calibri"/>
              <a:ea typeface="Calibri"/>
              <a:cs typeface="Calibri"/>
              <a:sym typeface="Calibri"/>
            </a:endParaRPr>
          </a:p>
        </p:txBody>
      </p:sp>
      <p:sp>
        <p:nvSpPr>
          <p:cNvPr id="97" name="Shape 97"/>
          <p:cNvSpPr txBox="1">
            <a:spLocks noGrp="1"/>
          </p:cNvSpPr>
          <p:nvPr>
            <p:ph type="body" idx="1"/>
          </p:nvPr>
        </p:nvSpPr>
        <p:spPr>
          <a:xfrm>
            <a:off x="1219199" y="1451618"/>
            <a:ext cx="6858001" cy="4724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Identify the Mental Models that Might Get in the Way of Effective Implementation of </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Evidence-Based Strategies.</a:t>
            </a:r>
            <a:endParaRPr sz="3200" b="0" i="0" u="none" strike="noStrike" cap="none">
              <a:solidFill>
                <a:schemeClr val="dk1"/>
              </a:solidFill>
              <a:latin typeface="Calibri"/>
              <a:ea typeface="Calibri"/>
              <a:cs typeface="Calibri"/>
              <a:sym typeface="Calibri"/>
            </a:endParaRPr>
          </a:p>
        </p:txBody>
      </p:sp>
      <p:sp>
        <p:nvSpPr>
          <p:cNvPr id="98" name="Shape 98"/>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Implementation of </a:t>
            </a:r>
            <a:br>
              <a:rPr lang="en-US" sz="2800" b="1" i="0" u="none" strike="noStrike" cap="none">
                <a:solidFill>
                  <a:srgbClr val="333333"/>
                </a:solidFill>
                <a:latin typeface="Calibri"/>
                <a:ea typeface="Calibri"/>
                <a:cs typeface="Calibri"/>
                <a:sym typeface="Calibri"/>
              </a:rPr>
            </a:br>
            <a:r>
              <a:rPr lang="en-US" sz="2800" b="1" i="0" u="none" strike="noStrike" cap="none">
                <a:solidFill>
                  <a:srgbClr val="333333"/>
                </a:solidFill>
                <a:latin typeface="Calibri"/>
                <a:ea typeface="Calibri"/>
                <a:cs typeface="Calibri"/>
                <a:sym typeface="Calibri"/>
              </a:rPr>
              <a:t>Evidenced-Based Strategies</a:t>
            </a:r>
            <a:endParaRPr sz="2800" b="1" i="0" u="none" strike="noStrike" cap="none">
              <a:solidFill>
                <a:srgbClr val="333333"/>
              </a:solidFill>
              <a:latin typeface="Calibri"/>
              <a:ea typeface="Calibri"/>
              <a:cs typeface="Calibri"/>
              <a:sym typeface="Calibri"/>
            </a:endParaRPr>
          </a:p>
        </p:txBody>
      </p:sp>
      <p:pic>
        <p:nvPicPr>
          <p:cNvPr id="99" name="Shape 99"/>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11</a:t>
            </a:fld>
            <a:endParaRPr sz="1200" b="1" i="0" u="none" strike="noStrike" cap="none">
              <a:solidFill>
                <a:srgbClr val="00BFD6"/>
              </a:solidFill>
              <a:latin typeface="Calibri"/>
              <a:ea typeface="Calibri"/>
              <a:cs typeface="Calibri"/>
              <a:sym typeface="Calibri"/>
            </a:endParaRPr>
          </a:p>
        </p:txBody>
      </p:sp>
      <p:sp>
        <p:nvSpPr>
          <p:cNvPr id="105" name="Shape 105"/>
          <p:cNvSpPr txBox="1">
            <a:spLocks noGrp="1"/>
          </p:cNvSpPr>
          <p:nvPr>
            <p:ph type="body" idx="1"/>
          </p:nvPr>
        </p:nvSpPr>
        <p:spPr>
          <a:xfrm>
            <a:off x="152400" y="1451919"/>
            <a:ext cx="8839200" cy="4724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2800"/>
              <a:buFont typeface="Arial"/>
              <a:buNone/>
            </a:pPr>
            <a:r>
              <a:rPr lang="en-US" sz="2800" b="0" i="0" u="none" strike="noStrike" cap="none">
                <a:solidFill>
                  <a:schemeClr val="dk1"/>
                </a:solidFill>
                <a:latin typeface="Calibri"/>
                <a:ea typeface="Calibri"/>
                <a:cs typeface="Calibri"/>
                <a:sym typeface="Calibri"/>
              </a:rPr>
              <a:t>Navigating Critical Interactions</a:t>
            </a:r>
            <a:endParaRPr/>
          </a:p>
          <a:p>
            <a:pPr marL="0" marR="0" lvl="0" indent="0" algn="ctr"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106" name="Shape 106"/>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Evidenced-Based Practices</a:t>
            </a:r>
            <a:endParaRPr sz="2800" b="1" i="0" u="none" strike="noStrike" cap="none">
              <a:solidFill>
                <a:srgbClr val="333333"/>
              </a:solidFill>
              <a:latin typeface="Calibri"/>
              <a:ea typeface="Calibri"/>
              <a:cs typeface="Calibri"/>
              <a:sym typeface="Calibri"/>
            </a:endParaRPr>
          </a:p>
        </p:txBody>
      </p:sp>
      <p:pic>
        <p:nvPicPr>
          <p:cNvPr id="107" name="Shape 107"/>
          <p:cNvPicPr preferRelativeResize="0"/>
          <p:nvPr/>
        </p:nvPicPr>
        <p:blipFill rotWithShape="1">
          <a:blip r:embed="rId3">
            <a:alphaModFix/>
          </a:blip>
          <a:srcRect/>
          <a:stretch/>
        </p:blipFill>
        <p:spPr>
          <a:xfrm>
            <a:off x="152401" y="152400"/>
            <a:ext cx="2129230" cy="998838"/>
          </a:xfrm>
          <a:prstGeom prst="rect">
            <a:avLst/>
          </a:prstGeom>
          <a:noFill/>
          <a:ln>
            <a:noFill/>
          </a:ln>
        </p:spPr>
      </p:pic>
      <p:grpSp>
        <p:nvGrpSpPr>
          <p:cNvPr id="108" name="Shape 108"/>
          <p:cNvGrpSpPr/>
          <p:nvPr/>
        </p:nvGrpSpPr>
        <p:grpSpPr>
          <a:xfrm>
            <a:off x="2837074" y="1970191"/>
            <a:ext cx="4139491" cy="4379958"/>
            <a:chOff x="1948448" y="-163409"/>
            <a:chExt cx="4139491" cy="4379958"/>
          </a:xfrm>
        </p:grpSpPr>
        <p:sp>
          <p:nvSpPr>
            <p:cNvPr id="109" name="Shape 109"/>
            <p:cNvSpPr/>
            <p:nvPr/>
          </p:nvSpPr>
          <p:spPr>
            <a:xfrm>
              <a:off x="3486598" y="1770977"/>
              <a:ext cx="2164528" cy="2164528"/>
            </a:xfrm>
            <a:custGeom>
              <a:avLst/>
              <a:gdLst/>
              <a:ahLst/>
              <a:cxnLst/>
              <a:rect l="0" t="0" r="0" b="0"/>
              <a:pathLst>
                <a:path w="120000" h="120000" extrusionOk="0">
                  <a:moveTo>
                    <a:pt x="85177" y="19133"/>
                  </a:moveTo>
                  <a:lnTo>
                    <a:pt x="94511" y="11300"/>
                  </a:lnTo>
                  <a:lnTo>
                    <a:pt x="101967" y="17557"/>
                  </a:lnTo>
                  <a:lnTo>
                    <a:pt x="95875" y="28109"/>
                  </a:lnTo>
                  <a:lnTo>
                    <a:pt x="95875" y="28109"/>
                  </a:lnTo>
                  <a:cubicBezTo>
                    <a:pt x="100207" y="32983"/>
                    <a:pt x="103501" y="38688"/>
                    <a:pt x="105555" y="44877"/>
                  </a:cubicBezTo>
                  <a:lnTo>
                    <a:pt x="117740" y="44877"/>
                  </a:lnTo>
                  <a:lnTo>
                    <a:pt x="119431" y="54463"/>
                  </a:lnTo>
                  <a:lnTo>
                    <a:pt x="107980" y="58630"/>
                  </a:lnTo>
                  <a:lnTo>
                    <a:pt x="107980" y="58630"/>
                  </a:lnTo>
                  <a:cubicBezTo>
                    <a:pt x="108167" y="65148"/>
                    <a:pt x="107023" y="71636"/>
                    <a:pt x="104618" y="77697"/>
                  </a:cubicBezTo>
                  <a:lnTo>
                    <a:pt x="113953" y="85530"/>
                  </a:lnTo>
                  <a:lnTo>
                    <a:pt x="109086" y="93960"/>
                  </a:lnTo>
                  <a:lnTo>
                    <a:pt x="97636" y="89792"/>
                  </a:lnTo>
                  <a:cubicBezTo>
                    <a:pt x="93588" y="94905"/>
                    <a:pt x="88542" y="99139"/>
                    <a:pt x="82804" y="102237"/>
                  </a:cubicBezTo>
                  <a:lnTo>
                    <a:pt x="84920" y="114237"/>
                  </a:lnTo>
                  <a:lnTo>
                    <a:pt x="75773" y="117566"/>
                  </a:lnTo>
                  <a:lnTo>
                    <a:pt x="69681" y="107014"/>
                  </a:lnTo>
                  <a:lnTo>
                    <a:pt x="69681" y="107014"/>
                  </a:lnTo>
                  <a:cubicBezTo>
                    <a:pt x="63294" y="108329"/>
                    <a:pt x="56706" y="108329"/>
                    <a:pt x="50319" y="107014"/>
                  </a:cubicBezTo>
                  <a:lnTo>
                    <a:pt x="44227" y="117566"/>
                  </a:lnTo>
                  <a:lnTo>
                    <a:pt x="35080" y="114237"/>
                  </a:lnTo>
                  <a:lnTo>
                    <a:pt x="37196" y="102237"/>
                  </a:lnTo>
                  <a:lnTo>
                    <a:pt x="37196" y="102237"/>
                  </a:lnTo>
                  <a:cubicBezTo>
                    <a:pt x="31458" y="99139"/>
                    <a:pt x="26412" y="94905"/>
                    <a:pt x="22364" y="89792"/>
                  </a:cubicBezTo>
                  <a:lnTo>
                    <a:pt x="10914" y="93960"/>
                  </a:lnTo>
                  <a:lnTo>
                    <a:pt x="6047" y="85530"/>
                  </a:lnTo>
                  <a:lnTo>
                    <a:pt x="15382" y="77697"/>
                  </a:lnTo>
                  <a:lnTo>
                    <a:pt x="15382" y="77697"/>
                  </a:lnTo>
                  <a:cubicBezTo>
                    <a:pt x="12977" y="71636"/>
                    <a:pt x="11833" y="65148"/>
                    <a:pt x="12020" y="58630"/>
                  </a:cubicBezTo>
                  <a:lnTo>
                    <a:pt x="569" y="54463"/>
                  </a:lnTo>
                  <a:lnTo>
                    <a:pt x="2260" y="44877"/>
                  </a:lnTo>
                  <a:lnTo>
                    <a:pt x="14445" y="44877"/>
                  </a:lnTo>
                  <a:lnTo>
                    <a:pt x="14445" y="44877"/>
                  </a:lnTo>
                  <a:cubicBezTo>
                    <a:pt x="16499" y="38688"/>
                    <a:pt x="19793" y="32983"/>
                    <a:pt x="24125" y="28109"/>
                  </a:cubicBezTo>
                  <a:lnTo>
                    <a:pt x="18033" y="17557"/>
                  </a:lnTo>
                  <a:lnTo>
                    <a:pt x="25489" y="11300"/>
                  </a:lnTo>
                  <a:lnTo>
                    <a:pt x="34823" y="19133"/>
                  </a:lnTo>
                  <a:lnTo>
                    <a:pt x="34823" y="19133"/>
                  </a:lnTo>
                  <a:cubicBezTo>
                    <a:pt x="40375" y="15712"/>
                    <a:pt x="46566" y="13459"/>
                    <a:pt x="53017" y="12511"/>
                  </a:cubicBezTo>
                  <a:lnTo>
                    <a:pt x="55133" y="511"/>
                  </a:lnTo>
                  <a:lnTo>
                    <a:pt x="64867" y="511"/>
                  </a:lnTo>
                  <a:lnTo>
                    <a:pt x="66983" y="12511"/>
                  </a:lnTo>
                  <a:lnTo>
                    <a:pt x="66983" y="12511"/>
                  </a:lnTo>
                  <a:cubicBezTo>
                    <a:pt x="73434" y="13459"/>
                    <a:pt x="79625" y="15712"/>
                    <a:pt x="85177" y="19133"/>
                  </a:cubicBezTo>
                  <a:close/>
                </a:path>
              </a:pathLst>
            </a:cu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0" name="Shape 110"/>
            <p:cNvSpPr txBox="1"/>
            <p:nvPr/>
          </p:nvSpPr>
          <p:spPr>
            <a:xfrm>
              <a:off x="3921764" y="2278007"/>
              <a:ext cx="1294196" cy="1112612"/>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None/>
              </a:pPr>
              <a:r>
                <a:rPr lang="en-US" sz="1200" b="1" i="0" u="none" strike="noStrike" cap="none">
                  <a:solidFill>
                    <a:schemeClr val="lt1"/>
                  </a:solidFill>
                  <a:latin typeface="Calibri"/>
                  <a:ea typeface="Calibri"/>
                  <a:cs typeface="Calibri"/>
                  <a:sym typeface="Calibri"/>
                </a:rPr>
                <a:t>Achievement</a:t>
              </a:r>
              <a:endParaRPr/>
            </a:p>
          </p:txBody>
        </p:sp>
        <p:sp>
          <p:nvSpPr>
            <p:cNvPr id="111" name="Shape 111"/>
            <p:cNvSpPr/>
            <p:nvPr/>
          </p:nvSpPr>
          <p:spPr>
            <a:xfrm>
              <a:off x="2227236" y="1259361"/>
              <a:ext cx="1574202" cy="1574202"/>
            </a:xfrm>
            <a:custGeom>
              <a:avLst/>
              <a:gdLst/>
              <a:ahLst/>
              <a:cxnLst/>
              <a:rect l="0" t="0" r="0" b="0"/>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2" name="Shape 112"/>
            <p:cNvSpPr txBox="1"/>
            <p:nvPr/>
          </p:nvSpPr>
          <p:spPr>
            <a:xfrm>
              <a:off x="2623546" y="1658066"/>
              <a:ext cx="781582" cy="776792"/>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None/>
              </a:pPr>
              <a:r>
                <a:rPr lang="en-US" sz="1200" b="1" i="0" u="none" strike="noStrike" cap="none">
                  <a:solidFill>
                    <a:schemeClr val="lt1"/>
                  </a:solidFill>
                  <a:latin typeface="Calibri"/>
                  <a:ea typeface="Calibri"/>
                  <a:cs typeface="Calibri"/>
                  <a:sym typeface="Calibri"/>
                </a:rPr>
                <a:t>Student Support</a:t>
              </a:r>
              <a:endParaRPr/>
            </a:p>
          </p:txBody>
        </p:sp>
        <p:sp>
          <p:nvSpPr>
            <p:cNvPr id="113" name="Shape 113"/>
            <p:cNvSpPr/>
            <p:nvPr/>
          </p:nvSpPr>
          <p:spPr>
            <a:xfrm rot="-900000">
              <a:off x="3108950" y="173322"/>
              <a:ext cx="1542397" cy="1542397"/>
            </a:xfrm>
            <a:custGeom>
              <a:avLst/>
              <a:gdLst/>
              <a:ahLst/>
              <a:cxnLst/>
              <a:rect l="0" t="0" r="0" b="0"/>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4" name="Shape 114"/>
            <p:cNvSpPr txBox="1"/>
            <p:nvPr/>
          </p:nvSpPr>
          <p:spPr>
            <a:xfrm>
              <a:off x="3447243" y="511615"/>
              <a:ext cx="865811" cy="86581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None/>
              </a:pPr>
              <a:r>
                <a:rPr lang="en-US" sz="1200" b="1" i="0" u="none" strike="noStrike" cap="none">
                  <a:solidFill>
                    <a:schemeClr val="lt1"/>
                  </a:solidFill>
                  <a:latin typeface="Calibri"/>
                  <a:ea typeface="Calibri"/>
                  <a:cs typeface="Calibri"/>
                  <a:sym typeface="Calibri"/>
                </a:rPr>
                <a:t>High Expectations</a:t>
              </a:r>
              <a:endParaRPr/>
            </a:p>
          </p:txBody>
        </p:sp>
        <p:sp>
          <p:nvSpPr>
            <p:cNvPr id="115" name="Shape 115"/>
            <p:cNvSpPr/>
            <p:nvPr/>
          </p:nvSpPr>
          <p:spPr>
            <a:xfrm>
              <a:off x="3317343" y="1445953"/>
              <a:ext cx="2770596" cy="2770596"/>
            </a:xfrm>
            <a:custGeom>
              <a:avLst/>
              <a:gdLst/>
              <a:ahLst/>
              <a:cxnLst/>
              <a:rect l="0" t="0" r="0" b="0"/>
              <a:pathLst>
                <a:path w="120000" h="120000" extrusionOk="0">
                  <a:moveTo>
                    <a:pt x="54692" y="4001"/>
                  </a:moveTo>
                  <a:lnTo>
                    <a:pt x="54692" y="4001"/>
                  </a:lnTo>
                  <a:cubicBezTo>
                    <a:pt x="77786" y="1812"/>
                    <a:pt x="99855" y="14024"/>
                    <a:pt x="110266" y="34754"/>
                  </a:cubicBezTo>
                  <a:cubicBezTo>
                    <a:pt x="120678" y="55484"/>
                    <a:pt x="117296" y="80479"/>
                    <a:pt x="101750" y="97697"/>
                  </a:cubicBezTo>
                  <a:lnTo>
                    <a:pt x="104309" y="100423"/>
                  </a:lnTo>
                  <a:lnTo>
                    <a:pt x="96571" y="98963"/>
                  </a:lnTo>
                  <a:lnTo>
                    <a:pt x="95326" y="90853"/>
                  </a:lnTo>
                  <a:lnTo>
                    <a:pt x="97885" y="93579"/>
                  </a:lnTo>
                  <a:lnTo>
                    <a:pt x="97885" y="93579"/>
                  </a:lnTo>
                  <a:cubicBezTo>
                    <a:pt x="111677" y="78019"/>
                    <a:pt x="114552" y="55608"/>
                    <a:pt x="105134" y="37071"/>
                  </a:cubicBezTo>
                  <a:cubicBezTo>
                    <a:pt x="95717" y="18533"/>
                    <a:pt x="75922" y="7639"/>
                    <a:pt x="55222" y="9602"/>
                  </a:cubicBezTo>
                  <a:close/>
                </a:path>
              </a:pathLst>
            </a:custGeom>
            <a:solidFill>
              <a:srgbClr val="B1C0D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6" name="Shape 116"/>
            <p:cNvSpPr/>
            <p:nvPr/>
          </p:nvSpPr>
          <p:spPr>
            <a:xfrm>
              <a:off x="1948448" y="912161"/>
              <a:ext cx="2013011" cy="2013011"/>
            </a:xfrm>
            <a:custGeom>
              <a:avLst/>
              <a:gdLst/>
              <a:ahLst/>
              <a:cxnLst/>
              <a:rect l="0" t="0" r="0" b="0"/>
              <a:pathLst>
                <a:path w="120000" h="120000" extrusionOk="0">
                  <a:moveTo>
                    <a:pt x="38835" y="9410"/>
                  </a:moveTo>
                  <a:lnTo>
                    <a:pt x="41823" y="16553"/>
                  </a:lnTo>
                  <a:lnTo>
                    <a:pt x="41823" y="16553"/>
                  </a:lnTo>
                  <a:cubicBezTo>
                    <a:pt x="23032" y="24414"/>
                    <a:pt x="11425" y="43464"/>
                    <a:pt x="13055" y="63768"/>
                  </a:cubicBezTo>
                  <a:lnTo>
                    <a:pt x="18064" y="62671"/>
                  </a:lnTo>
                  <a:lnTo>
                    <a:pt x="10211" y="70899"/>
                  </a:lnTo>
                  <a:lnTo>
                    <a:pt x="417" y="66534"/>
                  </a:lnTo>
                  <a:lnTo>
                    <a:pt x="5431" y="65437"/>
                  </a:lnTo>
                  <a:lnTo>
                    <a:pt x="5431" y="65437"/>
                  </a:lnTo>
                  <a:cubicBezTo>
                    <a:pt x="3042" y="41449"/>
                    <a:pt x="16596" y="18714"/>
                    <a:pt x="38835" y="9410"/>
                  </a:cubicBezTo>
                  <a:close/>
                </a:path>
              </a:pathLst>
            </a:custGeom>
            <a:solidFill>
              <a:srgbClr val="B1C0D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7" name="Shape 117"/>
            <p:cNvSpPr/>
            <p:nvPr/>
          </p:nvSpPr>
          <p:spPr>
            <a:xfrm>
              <a:off x="2752177" y="-163409"/>
              <a:ext cx="2170431" cy="2170431"/>
            </a:xfrm>
            <a:custGeom>
              <a:avLst/>
              <a:gdLst/>
              <a:ahLst/>
              <a:cxnLst/>
              <a:rect l="0" t="0" r="0" b="0"/>
              <a:pathLst>
                <a:path w="120000" h="120000" extrusionOk="0">
                  <a:moveTo>
                    <a:pt x="4986" y="64681"/>
                  </a:moveTo>
                  <a:lnTo>
                    <a:pt x="4986" y="64681"/>
                  </a:lnTo>
                  <a:cubicBezTo>
                    <a:pt x="3682" y="49360"/>
                    <a:pt x="8826" y="34190"/>
                    <a:pt x="19179" y="22822"/>
                  </a:cubicBezTo>
                  <a:lnTo>
                    <a:pt x="16020" y="19256"/>
                  </a:lnTo>
                  <a:lnTo>
                    <a:pt x="25771" y="21357"/>
                  </a:lnTo>
                  <a:lnTo>
                    <a:pt x="27129" y="31797"/>
                  </a:lnTo>
                  <a:lnTo>
                    <a:pt x="23972" y="28233"/>
                  </a:lnTo>
                  <a:lnTo>
                    <a:pt x="23972" y="28233"/>
                  </a:lnTo>
                  <a:cubicBezTo>
                    <a:pt x="15304" y="38065"/>
                    <a:pt x="11029" y="51012"/>
                    <a:pt x="12141" y="64072"/>
                  </a:cubicBezTo>
                  <a:close/>
                </a:path>
              </a:pathLst>
            </a:custGeom>
            <a:solidFill>
              <a:srgbClr val="B1C0D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12</a:t>
            </a:fld>
            <a:endParaRPr sz="1200" b="1" i="0" u="none" strike="noStrike" cap="none">
              <a:solidFill>
                <a:srgbClr val="00BFD6"/>
              </a:solidFill>
              <a:latin typeface="Calibri"/>
              <a:ea typeface="Calibri"/>
              <a:cs typeface="Calibri"/>
              <a:sym typeface="Calibri"/>
            </a:endParaRPr>
          </a:p>
        </p:txBody>
      </p:sp>
      <p:sp>
        <p:nvSpPr>
          <p:cNvPr id="123" name="Shape 123"/>
          <p:cNvSpPr txBox="1">
            <a:spLocks noGrp="1"/>
          </p:cNvSpPr>
          <p:nvPr>
            <p:ph type="body" idx="1"/>
          </p:nvPr>
        </p:nvSpPr>
        <p:spPr>
          <a:xfrm>
            <a:off x="165101" y="1451618"/>
            <a:ext cx="8839200" cy="4724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2800"/>
              <a:buFont typeface="Arial"/>
              <a:buNone/>
            </a:pPr>
            <a:r>
              <a:rPr lang="en-US" sz="2800" b="0" i="0" u="none" strike="noStrike" cap="none">
                <a:solidFill>
                  <a:schemeClr val="dk1"/>
                </a:solidFill>
                <a:latin typeface="Calibri"/>
                <a:ea typeface="Calibri"/>
                <a:cs typeface="Calibri"/>
                <a:sym typeface="Calibri"/>
              </a:rPr>
              <a:t>Key Tensions to Balance:  Student Supports</a:t>
            </a:r>
            <a:endParaRPr sz="28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124" name="Shape 124"/>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Evidenced-Based Practices</a:t>
            </a:r>
            <a:endParaRPr sz="2800" b="1" i="0" u="none" strike="noStrike" cap="none">
              <a:solidFill>
                <a:srgbClr val="333333"/>
              </a:solidFill>
              <a:latin typeface="Calibri"/>
              <a:ea typeface="Calibri"/>
              <a:cs typeface="Calibri"/>
              <a:sym typeface="Calibri"/>
            </a:endParaRPr>
          </a:p>
        </p:txBody>
      </p:sp>
      <p:pic>
        <p:nvPicPr>
          <p:cNvPr id="125" name="Shape 125"/>
          <p:cNvPicPr preferRelativeResize="0"/>
          <p:nvPr/>
        </p:nvPicPr>
        <p:blipFill rotWithShape="1">
          <a:blip r:embed="rId3">
            <a:alphaModFix/>
          </a:blip>
          <a:srcRect/>
          <a:stretch/>
        </p:blipFill>
        <p:spPr>
          <a:xfrm>
            <a:off x="152401" y="152400"/>
            <a:ext cx="2129230" cy="998838"/>
          </a:xfrm>
          <a:prstGeom prst="rect">
            <a:avLst/>
          </a:prstGeom>
          <a:noFill/>
          <a:ln>
            <a:noFill/>
          </a:ln>
        </p:spPr>
      </p:pic>
      <p:grpSp>
        <p:nvGrpSpPr>
          <p:cNvPr id="126" name="Shape 126"/>
          <p:cNvGrpSpPr/>
          <p:nvPr/>
        </p:nvGrpSpPr>
        <p:grpSpPr>
          <a:xfrm>
            <a:off x="685799" y="2159944"/>
            <a:ext cx="3589733" cy="4237037"/>
            <a:chOff x="-1" y="0"/>
            <a:chExt cx="3589733" cy="4237037"/>
          </a:xfrm>
        </p:grpSpPr>
        <p:sp>
          <p:nvSpPr>
            <p:cNvPr id="127" name="Shape 127"/>
            <p:cNvSpPr/>
            <p:nvPr/>
          </p:nvSpPr>
          <p:spPr>
            <a:xfrm rot="-300000">
              <a:off x="16744" y="1848762"/>
              <a:ext cx="3556244" cy="539513"/>
            </a:xfrm>
            <a:prstGeom prst="mathMinus">
              <a:avLst>
                <a:gd name="adj1" fmla="val 23520"/>
              </a:avLst>
            </a:prstGeom>
            <a:solidFill>
              <a:srgbClr val="B1C0D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8" name="Shape 128"/>
            <p:cNvSpPr/>
            <p:nvPr/>
          </p:nvSpPr>
          <p:spPr>
            <a:xfrm>
              <a:off x="430768" y="211851"/>
              <a:ext cx="1076920" cy="1694815"/>
            </a:xfrm>
            <a:prstGeom prst="downArrow">
              <a:avLst>
                <a:gd name="adj1" fmla="val 50000"/>
                <a:gd name="adj2" fmla="val 5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9" name="Shape 129"/>
            <p:cNvSpPr/>
            <p:nvPr/>
          </p:nvSpPr>
          <p:spPr>
            <a:xfrm>
              <a:off x="1902559" y="0"/>
              <a:ext cx="1148714" cy="1779555"/>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0" name="Shape 130"/>
            <p:cNvSpPr txBox="1"/>
            <p:nvPr/>
          </p:nvSpPr>
          <p:spPr>
            <a:xfrm>
              <a:off x="1902559" y="0"/>
              <a:ext cx="1148714" cy="177955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None/>
              </a:pPr>
              <a:r>
                <a:rPr lang="en-US" sz="1300" b="0" i="0" u="none" strike="noStrike" cap="none">
                  <a:solidFill>
                    <a:schemeClr val="dk1"/>
                  </a:solidFill>
                  <a:latin typeface="Calibri"/>
                  <a:ea typeface="Calibri"/>
                  <a:cs typeface="Calibri"/>
                  <a:sym typeface="Calibri"/>
                </a:rPr>
                <a:t>                                </a:t>
              </a:r>
              <a:r>
                <a:rPr lang="en-US" sz="1300" b="1" i="0" u="none" strike="noStrike" cap="none">
                  <a:solidFill>
                    <a:schemeClr val="dk1"/>
                  </a:solidFill>
                  <a:latin typeface="Calibri"/>
                  <a:ea typeface="Calibri"/>
                  <a:cs typeface="Calibri"/>
                  <a:sym typeface="Calibri"/>
                </a:rPr>
                <a:t>Authoritative </a:t>
              </a:r>
              <a:endParaRPr sz="1300" b="1" i="0" u="none" strike="noStrike" cap="none">
                <a:solidFill>
                  <a:schemeClr val="dk1"/>
                </a:solidFill>
                <a:latin typeface="Calibri"/>
                <a:ea typeface="Calibri"/>
                <a:cs typeface="Calibri"/>
                <a:sym typeface="Calibri"/>
              </a:endParaRPr>
            </a:p>
          </p:txBody>
        </p:sp>
        <p:sp>
          <p:nvSpPr>
            <p:cNvPr id="131" name="Shape 131"/>
            <p:cNvSpPr/>
            <p:nvPr/>
          </p:nvSpPr>
          <p:spPr>
            <a:xfrm>
              <a:off x="2082045" y="2330370"/>
              <a:ext cx="1076920" cy="1694815"/>
            </a:xfrm>
            <a:prstGeom prst="upArrow">
              <a:avLst>
                <a:gd name="adj1" fmla="val 50000"/>
                <a:gd name="adj2" fmla="val 5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2" name="Shape 132"/>
            <p:cNvSpPr/>
            <p:nvPr/>
          </p:nvSpPr>
          <p:spPr>
            <a:xfrm>
              <a:off x="538460" y="2457482"/>
              <a:ext cx="1148714" cy="1779555"/>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3" name="Shape 133"/>
            <p:cNvSpPr txBox="1"/>
            <p:nvPr/>
          </p:nvSpPr>
          <p:spPr>
            <a:xfrm>
              <a:off x="538460" y="2457482"/>
              <a:ext cx="1148714" cy="177955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None/>
              </a:pPr>
              <a:r>
                <a:rPr lang="en-US" sz="1300" b="1" i="0" u="none" strike="noStrike" cap="none">
                  <a:solidFill>
                    <a:schemeClr val="dk1"/>
                  </a:solidFill>
                  <a:latin typeface="Calibri"/>
                  <a:ea typeface="Calibri"/>
                  <a:cs typeface="Calibri"/>
                  <a:sym typeface="Calibri"/>
                </a:rPr>
                <a:t>Supportive</a:t>
              </a:r>
              <a:endParaRPr/>
            </a:p>
          </p:txBody>
        </p:sp>
      </p:grpSp>
      <p:grpSp>
        <p:nvGrpSpPr>
          <p:cNvPr id="134" name="Shape 134"/>
          <p:cNvGrpSpPr/>
          <p:nvPr/>
        </p:nvGrpSpPr>
        <p:grpSpPr>
          <a:xfrm>
            <a:off x="4953000" y="2159944"/>
            <a:ext cx="3586162" cy="4237037"/>
            <a:chOff x="0" y="0"/>
            <a:chExt cx="3586162" cy="4237037"/>
          </a:xfrm>
        </p:grpSpPr>
        <p:sp>
          <p:nvSpPr>
            <p:cNvPr id="135" name="Shape 135"/>
            <p:cNvSpPr/>
            <p:nvPr/>
          </p:nvSpPr>
          <p:spPr>
            <a:xfrm rot="-300000">
              <a:off x="16765" y="1848604"/>
              <a:ext cx="3552632" cy="539829"/>
            </a:xfrm>
            <a:prstGeom prst="mathMinus">
              <a:avLst>
                <a:gd name="adj1" fmla="val 23520"/>
              </a:avLst>
            </a:prstGeom>
            <a:solidFill>
              <a:srgbClr val="B1C0D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6" name="Shape 136"/>
            <p:cNvSpPr/>
            <p:nvPr/>
          </p:nvSpPr>
          <p:spPr>
            <a:xfrm>
              <a:off x="430339" y="211851"/>
              <a:ext cx="1075848" cy="1694815"/>
            </a:xfrm>
            <a:prstGeom prst="downArrow">
              <a:avLst>
                <a:gd name="adj1" fmla="val 50000"/>
                <a:gd name="adj2" fmla="val 5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7" name="Shape 137"/>
            <p:cNvSpPr/>
            <p:nvPr/>
          </p:nvSpPr>
          <p:spPr>
            <a:xfrm>
              <a:off x="1900666" y="0"/>
              <a:ext cx="1147572" cy="1779555"/>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8" name="Shape 138"/>
            <p:cNvSpPr txBox="1"/>
            <p:nvPr/>
          </p:nvSpPr>
          <p:spPr>
            <a:xfrm>
              <a:off x="1900666" y="0"/>
              <a:ext cx="1147572" cy="1779555"/>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Choice and Voice</a:t>
              </a:r>
              <a:endParaRPr/>
            </a:p>
            <a:p>
              <a:pPr marL="0" marR="0" lvl="0" indent="0" algn="ctr" rtl="0">
                <a:lnSpc>
                  <a:spcPct val="90000"/>
                </a:lnSpc>
                <a:spcBef>
                  <a:spcPts val="560"/>
                </a:spcBef>
                <a:spcAft>
                  <a:spcPts val="0"/>
                </a:spcAft>
                <a:buNone/>
              </a:pPr>
              <a:endParaRPr sz="1600" b="0" i="0" u="none" strike="noStrike" cap="none">
                <a:solidFill>
                  <a:schemeClr val="dk1"/>
                </a:solidFill>
                <a:latin typeface="Calibri"/>
                <a:ea typeface="Calibri"/>
                <a:cs typeface="Calibri"/>
                <a:sym typeface="Calibri"/>
              </a:endParaRPr>
            </a:p>
          </p:txBody>
        </p:sp>
        <p:sp>
          <p:nvSpPr>
            <p:cNvPr id="139" name="Shape 139"/>
            <p:cNvSpPr/>
            <p:nvPr/>
          </p:nvSpPr>
          <p:spPr>
            <a:xfrm>
              <a:off x="2079974" y="2330370"/>
              <a:ext cx="1075848" cy="1694815"/>
            </a:xfrm>
            <a:prstGeom prst="upArrow">
              <a:avLst>
                <a:gd name="adj1" fmla="val 50000"/>
                <a:gd name="adj2" fmla="val 50000"/>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0" name="Shape 140"/>
            <p:cNvSpPr/>
            <p:nvPr/>
          </p:nvSpPr>
          <p:spPr>
            <a:xfrm>
              <a:off x="537924" y="2457482"/>
              <a:ext cx="1147572" cy="1779555"/>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1" name="Shape 141"/>
            <p:cNvSpPr txBox="1"/>
            <p:nvPr/>
          </p:nvSpPr>
          <p:spPr>
            <a:xfrm>
              <a:off x="537924" y="2457482"/>
              <a:ext cx="1147572" cy="1779555"/>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Structured and Shaped </a:t>
              </a: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13</a:t>
            </a:fld>
            <a:endParaRPr sz="1200" b="1" i="0">
              <a:solidFill>
                <a:srgbClr val="00BFD6"/>
              </a:solidFill>
              <a:latin typeface="Calibri"/>
              <a:ea typeface="Calibri"/>
              <a:cs typeface="Calibri"/>
              <a:sym typeface="Calibri"/>
            </a:endParaRPr>
          </a:p>
        </p:txBody>
      </p:sp>
      <p:sp>
        <p:nvSpPr>
          <p:cNvPr id="147" name="Shape 147"/>
          <p:cNvSpPr txBox="1">
            <a:spLocks noGrp="1"/>
          </p:cNvSpPr>
          <p:nvPr>
            <p:ph type="body" idx="1"/>
          </p:nvPr>
        </p:nvSpPr>
        <p:spPr>
          <a:xfrm>
            <a:off x="401650" y="1454150"/>
            <a:ext cx="8226600" cy="47376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chemeClr val="dk1"/>
              </a:buClr>
              <a:buSzPts val="2185"/>
              <a:buFont typeface="Arial"/>
              <a:buNone/>
            </a:pPr>
            <a:r>
              <a:rPr lang="en-US" sz="2200" b="0" i="0" u="none" strike="noStrike" cap="none">
                <a:solidFill>
                  <a:schemeClr val="dk1"/>
                </a:solidFill>
                <a:latin typeface="Calibri"/>
                <a:ea typeface="Calibri"/>
                <a:cs typeface="Calibri"/>
                <a:sym typeface="Calibri"/>
              </a:rPr>
              <a:t>School based redesign teams are expected to complete the following pre-work in advance of the </a:t>
            </a:r>
            <a:r>
              <a:rPr lang="en-US" sz="2200"/>
              <a:t>Johns Hopkins Teacher Leader session on May 31</a:t>
            </a:r>
            <a:r>
              <a:rPr lang="en-US" sz="2200" b="0" i="0" u="none" strike="noStrike" cap="none">
                <a:solidFill>
                  <a:schemeClr val="dk1"/>
                </a:solidFill>
                <a:latin typeface="Calibri"/>
                <a:ea typeface="Calibri"/>
                <a:cs typeface="Calibri"/>
                <a:sym typeface="Calibri"/>
              </a:rPr>
              <a:t>:</a:t>
            </a:r>
            <a:endParaRPr sz="2200"/>
          </a:p>
          <a:p>
            <a:pPr marL="0" marR="0" lvl="0" indent="0" algn="l" rtl="0">
              <a:lnSpc>
                <a:spcPct val="80000"/>
              </a:lnSpc>
              <a:spcBef>
                <a:spcPts val="123"/>
              </a:spcBef>
              <a:spcAft>
                <a:spcPts val="0"/>
              </a:spcAft>
              <a:buClr>
                <a:schemeClr val="dk1"/>
              </a:buClr>
              <a:buSzPts val="617"/>
              <a:buFont typeface="Arial"/>
              <a:buNone/>
            </a:pPr>
            <a:endParaRPr sz="2200" b="0" i="0" u="none" strike="noStrike" cap="none">
              <a:solidFill>
                <a:schemeClr val="dk1"/>
              </a:solidFill>
              <a:latin typeface="Calibri"/>
              <a:ea typeface="Calibri"/>
              <a:cs typeface="Calibri"/>
              <a:sym typeface="Calibri"/>
            </a:endParaRPr>
          </a:p>
          <a:p>
            <a:pPr marL="457200" marR="0" lvl="0" indent="-368300" algn="l" rtl="0">
              <a:lnSpc>
                <a:spcPct val="80000"/>
              </a:lnSpc>
              <a:spcBef>
                <a:spcPts val="361"/>
              </a:spcBef>
              <a:spcAft>
                <a:spcPts val="0"/>
              </a:spcAft>
              <a:buClr>
                <a:schemeClr val="dk1"/>
              </a:buClr>
              <a:buSzPts val="2200"/>
              <a:buFont typeface="Calibri"/>
              <a:buChar char="❖"/>
            </a:pPr>
            <a:r>
              <a:rPr lang="en-US" sz="2200" b="0" i="0" u="none" strike="noStrike" cap="none">
                <a:solidFill>
                  <a:schemeClr val="dk1"/>
                </a:solidFill>
                <a:latin typeface="Calibri"/>
                <a:ea typeface="Calibri"/>
                <a:cs typeface="Calibri"/>
                <a:sym typeface="Calibri"/>
              </a:rPr>
              <a:t>Student Profiles</a:t>
            </a:r>
            <a:endParaRPr sz="2200" b="0" i="0" u="none" strike="noStrike" cap="none">
              <a:solidFill>
                <a:schemeClr val="dk1"/>
              </a:solidFill>
              <a:latin typeface="Calibri"/>
              <a:ea typeface="Calibri"/>
              <a:cs typeface="Calibri"/>
              <a:sym typeface="Calibri"/>
            </a:endParaRPr>
          </a:p>
          <a:p>
            <a:pPr marL="0" marR="0" lvl="0" indent="0" algn="l" rtl="0">
              <a:lnSpc>
                <a:spcPct val="80000"/>
              </a:lnSpc>
              <a:spcBef>
                <a:spcPts val="304"/>
              </a:spcBef>
              <a:spcAft>
                <a:spcPts val="0"/>
              </a:spcAft>
              <a:buNone/>
            </a:pPr>
            <a:endParaRPr sz="2200" b="0" i="0" u="none" strike="noStrike" cap="none">
              <a:solidFill>
                <a:schemeClr val="dk1"/>
              </a:solidFill>
              <a:latin typeface="Calibri"/>
              <a:ea typeface="Calibri"/>
              <a:cs typeface="Calibri"/>
              <a:sym typeface="Calibri"/>
            </a:endParaRPr>
          </a:p>
          <a:p>
            <a:pPr marL="457200" marR="0" lvl="0" indent="-368300" algn="l" rtl="0">
              <a:lnSpc>
                <a:spcPct val="80000"/>
              </a:lnSpc>
              <a:spcBef>
                <a:spcPts val="361"/>
              </a:spcBef>
              <a:spcAft>
                <a:spcPts val="0"/>
              </a:spcAft>
              <a:buClr>
                <a:schemeClr val="dk1"/>
              </a:buClr>
              <a:buSzPts val="2200"/>
              <a:buFont typeface="Calibri"/>
              <a:buChar char="❖"/>
            </a:pPr>
            <a:r>
              <a:rPr lang="en-US" sz="2200" b="0" i="0" u="none" strike="noStrike" cap="none">
                <a:solidFill>
                  <a:schemeClr val="dk1"/>
                </a:solidFill>
                <a:latin typeface="Calibri"/>
                <a:ea typeface="Calibri"/>
                <a:cs typeface="Calibri"/>
                <a:sym typeface="Calibri"/>
              </a:rPr>
              <a:t>Data Collection </a:t>
            </a:r>
            <a:endParaRPr sz="2200"/>
          </a:p>
          <a:p>
            <a:pPr marL="0" marR="0" lvl="0" indent="0" algn="l" rtl="0">
              <a:lnSpc>
                <a:spcPct val="80000"/>
              </a:lnSpc>
              <a:spcBef>
                <a:spcPts val="237"/>
              </a:spcBef>
              <a:spcAft>
                <a:spcPts val="0"/>
              </a:spcAft>
              <a:buNone/>
            </a:pPr>
            <a:endParaRPr sz="2200" b="0" i="0" u="none" strike="noStrike" cap="none">
              <a:solidFill>
                <a:schemeClr val="dk1"/>
              </a:solidFill>
              <a:latin typeface="Calibri"/>
              <a:ea typeface="Calibri"/>
              <a:cs typeface="Calibri"/>
              <a:sym typeface="Calibri"/>
            </a:endParaRPr>
          </a:p>
          <a:p>
            <a:pPr marL="457200" marR="0" lvl="0" indent="-368300" algn="l" rtl="0">
              <a:lnSpc>
                <a:spcPct val="80000"/>
              </a:lnSpc>
              <a:spcBef>
                <a:spcPts val="361"/>
              </a:spcBef>
              <a:spcAft>
                <a:spcPts val="0"/>
              </a:spcAft>
              <a:buClr>
                <a:schemeClr val="dk1"/>
              </a:buClr>
              <a:buSzPts val="2200"/>
              <a:buFont typeface="Calibri"/>
              <a:buChar char="❖"/>
            </a:pPr>
            <a:r>
              <a:rPr lang="en-US" sz="2200" b="0" i="0" u="none" strike="noStrike" cap="none">
                <a:solidFill>
                  <a:schemeClr val="dk1"/>
                </a:solidFill>
                <a:latin typeface="Calibri"/>
                <a:ea typeface="Calibri"/>
                <a:cs typeface="Calibri"/>
                <a:sym typeface="Calibri"/>
              </a:rPr>
              <a:t>Supplemental Reading </a:t>
            </a:r>
            <a:endParaRPr sz="2200"/>
          </a:p>
          <a:p>
            <a:pPr marL="457200" marR="0" lvl="0" indent="0" algn="l" rtl="0">
              <a:lnSpc>
                <a:spcPct val="80000"/>
              </a:lnSpc>
              <a:spcBef>
                <a:spcPts val="304"/>
              </a:spcBef>
              <a:spcAft>
                <a:spcPts val="0"/>
              </a:spcAft>
              <a:buNone/>
            </a:pPr>
            <a:endParaRPr sz="2000"/>
          </a:p>
          <a:p>
            <a:pPr marL="0" marR="0" lvl="0" indent="0" algn="l" rtl="0">
              <a:lnSpc>
                <a:spcPct val="80000"/>
              </a:lnSpc>
              <a:spcBef>
                <a:spcPts val="304"/>
              </a:spcBef>
              <a:spcAft>
                <a:spcPts val="0"/>
              </a:spcAft>
              <a:buNone/>
            </a:pPr>
            <a:r>
              <a:rPr lang="en-US" sz="2200"/>
              <a:t>Pre-work shall be submitted to </a:t>
            </a:r>
            <a:r>
              <a:rPr lang="en-US" sz="2200" u="sng">
                <a:solidFill>
                  <a:schemeClr val="hlink"/>
                </a:solidFill>
                <a:hlinkClick r:id="rId3"/>
              </a:rPr>
              <a:t>Tristen.Guillory@la.gov</a:t>
            </a:r>
            <a:r>
              <a:rPr lang="en-US" sz="2200"/>
              <a:t> no later than May 23, 2018.</a:t>
            </a:r>
            <a:endParaRPr sz="2200"/>
          </a:p>
        </p:txBody>
      </p:sp>
      <p:sp>
        <p:nvSpPr>
          <p:cNvPr id="148" name="Shape 148"/>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Pre-Work Requirements</a:t>
            </a:r>
            <a:endParaRPr sz="2800" b="1"/>
          </a:p>
        </p:txBody>
      </p:sp>
      <p:pic>
        <p:nvPicPr>
          <p:cNvPr id="149" name="Shape 149"/>
          <p:cNvPicPr preferRelativeResize="0"/>
          <p:nvPr/>
        </p:nvPicPr>
        <p:blipFill rotWithShape="1">
          <a:blip r:embed="rId4">
            <a:alphaModFix/>
          </a:blip>
          <a:srcRect/>
          <a:stretch/>
        </p:blipFill>
        <p:spPr>
          <a:xfrm>
            <a:off x="152401" y="152400"/>
            <a:ext cx="2129230" cy="99883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sldNum" idx="12"/>
          </p:nvPr>
        </p:nvSpPr>
        <p:spPr>
          <a:xfrm>
            <a:off x="6934200" y="6477000"/>
            <a:ext cx="2133600" cy="342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14</a:t>
            </a:fld>
            <a:endParaRPr sz="1200" b="1" i="0">
              <a:solidFill>
                <a:srgbClr val="00BFD6"/>
              </a:solidFill>
              <a:latin typeface="Calibri"/>
              <a:ea typeface="Calibri"/>
              <a:cs typeface="Calibri"/>
              <a:sym typeface="Calibri"/>
            </a:endParaRPr>
          </a:p>
        </p:txBody>
      </p:sp>
      <p:sp>
        <p:nvSpPr>
          <p:cNvPr id="155" name="Shape 155"/>
          <p:cNvSpPr txBox="1">
            <a:spLocks noGrp="1"/>
          </p:cNvSpPr>
          <p:nvPr>
            <p:ph type="body" idx="1"/>
          </p:nvPr>
        </p:nvSpPr>
        <p:spPr>
          <a:xfrm>
            <a:off x="238650" y="1445325"/>
            <a:ext cx="8666700" cy="4737600"/>
          </a:xfrm>
          <a:prstGeom prst="rect">
            <a:avLst/>
          </a:prstGeom>
          <a:noFill/>
          <a:ln>
            <a:noFill/>
          </a:ln>
        </p:spPr>
        <p:txBody>
          <a:bodyPr spcFirstLastPara="1" wrap="square" lIns="91425" tIns="45700" rIns="91425" bIns="45700" anchor="t" anchorCtr="0">
            <a:noAutofit/>
          </a:bodyPr>
          <a:lstStyle/>
          <a:p>
            <a:pPr marL="0" lvl="0" indent="0" rtl="0">
              <a:lnSpc>
                <a:spcPct val="80000"/>
              </a:lnSpc>
              <a:spcBef>
                <a:spcPts val="361"/>
              </a:spcBef>
              <a:spcAft>
                <a:spcPts val="0"/>
              </a:spcAft>
              <a:buNone/>
            </a:pPr>
            <a:r>
              <a:rPr lang="en-US" sz="1900"/>
              <a:t>Student Profiles</a:t>
            </a:r>
            <a:endParaRPr sz="1900"/>
          </a:p>
          <a:p>
            <a:pPr marL="0" lvl="0" indent="0" rtl="0">
              <a:lnSpc>
                <a:spcPct val="80000"/>
              </a:lnSpc>
              <a:spcBef>
                <a:spcPts val="361"/>
              </a:spcBef>
              <a:spcAft>
                <a:spcPts val="0"/>
              </a:spcAft>
              <a:buNone/>
            </a:pPr>
            <a:endParaRPr sz="1200"/>
          </a:p>
          <a:p>
            <a:pPr marL="457200" lvl="0" indent="-349250" rtl="0">
              <a:lnSpc>
                <a:spcPct val="80000"/>
              </a:lnSpc>
              <a:spcBef>
                <a:spcPts val="304"/>
              </a:spcBef>
              <a:spcAft>
                <a:spcPts val="0"/>
              </a:spcAft>
              <a:buSzPts val="1900"/>
              <a:buChar char="•"/>
            </a:pPr>
            <a:r>
              <a:rPr lang="en-US" sz="1900"/>
              <a:t>Student voice will be critical to your redesign. We consider the information you collect from students as important as test scores or attendance records.</a:t>
            </a:r>
            <a:endParaRPr sz="1900"/>
          </a:p>
          <a:p>
            <a:pPr marL="0" lvl="0" indent="0" rtl="0">
              <a:lnSpc>
                <a:spcPct val="80000"/>
              </a:lnSpc>
              <a:spcBef>
                <a:spcPts val="304"/>
              </a:spcBef>
              <a:spcAft>
                <a:spcPts val="0"/>
              </a:spcAft>
              <a:buNone/>
            </a:pPr>
            <a:endParaRPr sz="1900"/>
          </a:p>
          <a:p>
            <a:pPr marL="457200" lvl="0" indent="-349250" rtl="0">
              <a:lnSpc>
                <a:spcPct val="80000"/>
              </a:lnSpc>
              <a:spcBef>
                <a:spcPts val="304"/>
              </a:spcBef>
              <a:spcAft>
                <a:spcPts val="0"/>
              </a:spcAft>
              <a:buSzPts val="1900"/>
              <a:buChar char="•"/>
            </a:pPr>
            <a:r>
              <a:rPr lang="en-US" sz="1900"/>
              <a:t>Knowing that school is almost over, it’s important to get started on this process right away. Interview five students who are current freshmen using the </a:t>
            </a:r>
            <a:r>
              <a:rPr lang="en-US" sz="1900" b="1"/>
              <a:t>Grade 9 Student Profile Survey Form </a:t>
            </a:r>
            <a:r>
              <a:rPr lang="en-US" sz="1900"/>
              <a:t>and five students who are current seniors using the </a:t>
            </a:r>
            <a:r>
              <a:rPr lang="en-US" sz="1900" b="1"/>
              <a:t>Grade 12 Student Profile Survey form</a:t>
            </a:r>
            <a:r>
              <a:rPr lang="en-US" sz="1900"/>
              <a:t>.  </a:t>
            </a:r>
            <a:endParaRPr sz="1900"/>
          </a:p>
          <a:p>
            <a:pPr marL="0" lvl="0" indent="0" rtl="0">
              <a:lnSpc>
                <a:spcPct val="80000"/>
              </a:lnSpc>
              <a:spcBef>
                <a:spcPts val="304"/>
              </a:spcBef>
              <a:spcAft>
                <a:spcPts val="0"/>
              </a:spcAft>
              <a:buNone/>
            </a:pPr>
            <a:endParaRPr sz="1900"/>
          </a:p>
          <a:p>
            <a:pPr marL="457200" lvl="0" indent="-349250" rtl="0">
              <a:lnSpc>
                <a:spcPct val="80000"/>
              </a:lnSpc>
              <a:spcBef>
                <a:spcPts val="304"/>
              </a:spcBef>
              <a:spcAft>
                <a:spcPts val="0"/>
              </a:spcAft>
              <a:buSzPts val="1900"/>
              <a:buChar char="•"/>
            </a:pPr>
            <a:r>
              <a:rPr lang="en-US" sz="1900"/>
              <a:t>Students should be a mix of students who have struggled this year, who have done fine this year, and who have excelled in grades 9 and 12.  The goal of the diverse student group is to collect varied perspectives.  </a:t>
            </a:r>
            <a:endParaRPr sz="1900"/>
          </a:p>
          <a:p>
            <a:pPr marL="0" lvl="0" indent="0" rtl="0">
              <a:lnSpc>
                <a:spcPct val="80000"/>
              </a:lnSpc>
              <a:spcBef>
                <a:spcPts val="304"/>
              </a:spcBef>
              <a:spcAft>
                <a:spcPts val="0"/>
              </a:spcAft>
              <a:buNone/>
            </a:pPr>
            <a:endParaRPr sz="1900"/>
          </a:p>
          <a:p>
            <a:pPr marL="457200" lvl="0" indent="-349250" rtl="0">
              <a:lnSpc>
                <a:spcPct val="80000"/>
              </a:lnSpc>
              <a:spcBef>
                <a:spcPts val="304"/>
              </a:spcBef>
              <a:spcAft>
                <a:spcPts val="0"/>
              </a:spcAft>
              <a:buSzPts val="1900"/>
              <a:buChar char="•"/>
            </a:pPr>
            <a:r>
              <a:rPr lang="en-US" sz="1900"/>
              <a:t>See guidance for this work: ”</a:t>
            </a:r>
            <a:r>
              <a:rPr lang="en-US" sz="1900" b="1"/>
              <a:t>Guidance on Student Interviews</a:t>
            </a:r>
            <a:r>
              <a:rPr lang="en-US" sz="1900"/>
              <a:t>”.  </a:t>
            </a:r>
            <a:endParaRPr sz="1900"/>
          </a:p>
          <a:p>
            <a:pPr marL="0" marR="0" lvl="0" indent="0" algn="l" rtl="0">
              <a:lnSpc>
                <a:spcPct val="80000"/>
              </a:lnSpc>
              <a:spcBef>
                <a:spcPts val="0"/>
              </a:spcBef>
              <a:spcAft>
                <a:spcPts val="0"/>
              </a:spcAft>
              <a:buClr>
                <a:schemeClr val="dk1"/>
              </a:buClr>
              <a:buSzPts val="2185"/>
              <a:buFont typeface="Arial"/>
              <a:buNone/>
            </a:pPr>
            <a:endParaRPr sz="1320"/>
          </a:p>
        </p:txBody>
      </p:sp>
      <p:sp>
        <p:nvSpPr>
          <p:cNvPr id="156" name="Shape 156"/>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Pre-Work Requirements</a:t>
            </a:r>
            <a:endParaRPr sz="2800" b="1" i="0" u="none" strike="noStrike" cap="none">
              <a:solidFill>
                <a:srgbClr val="333333"/>
              </a:solidFill>
              <a:latin typeface="Calibri"/>
              <a:ea typeface="Calibri"/>
              <a:cs typeface="Calibri"/>
              <a:sym typeface="Calibri"/>
            </a:endParaRPr>
          </a:p>
        </p:txBody>
      </p:sp>
      <p:pic>
        <p:nvPicPr>
          <p:cNvPr id="157" name="Shape 157"/>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sldNum" idx="12"/>
          </p:nvPr>
        </p:nvSpPr>
        <p:spPr>
          <a:xfrm>
            <a:off x="6934200" y="6477000"/>
            <a:ext cx="2133600" cy="342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15</a:t>
            </a:fld>
            <a:endParaRPr sz="1200" b="1" i="0">
              <a:solidFill>
                <a:srgbClr val="00BFD6"/>
              </a:solidFill>
              <a:latin typeface="Calibri"/>
              <a:ea typeface="Calibri"/>
              <a:cs typeface="Calibri"/>
              <a:sym typeface="Calibri"/>
            </a:endParaRPr>
          </a:p>
        </p:txBody>
      </p:sp>
      <p:sp>
        <p:nvSpPr>
          <p:cNvPr id="163" name="Shape 163"/>
          <p:cNvSpPr txBox="1">
            <a:spLocks noGrp="1"/>
          </p:cNvSpPr>
          <p:nvPr>
            <p:ph type="body" idx="1"/>
          </p:nvPr>
        </p:nvSpPr>
        <p:spPr>
          <a:xfrm>
            <a:off x="228600" y="1454150"/>
            <a:ext cx="8666700" cy="4737600"/>
          </a:xfrm>
          <a:prstGeom prst="rect">
            <a:avLst/>
          </a:prstGeom>
          <a:noFill/>
          <a:ln>
            <a:noFill/>
          </a:ln>
        </p:spPr>
        <p:txBody>
          <a:bodyPr spcFirstLastPara="1" wrap="square" lIns="91425" tIns="45700" rIns="91425" bIns="45700" anchor="t" anchorCtr="0">
            <a:noAutofit/>
          </a:bodyPr>
          <a:lstStyle/>
          <a:p>
            <a:pPr marL="0" lvl="0" indent="0" rtl="0">
              <a:lnSpc>
                <a:spcPct val="80000"/>
              </a:lnSpc>
              <a:spcBef>
                <a:spcPts val="361"/>
              </a:spcBef>
              <a:spcAft>
                <a:spcPts val="0"/>
              </a:spcAft>
              <a:buClr>
                <a:schemeClr val="dk1"/>
              </a:buClr>
              <a:buSzPts val="1100"/>
              <a:buFont typeface="Arial"/>
              <a:buNone/>
            </a:pPr>
            <a:r>
              <a:rPr lang="en-US" sz="2000"/>
              <a:t>Data Collection </a:t>
            </a:r>
            <a:endParaRPr sz="2000"/>
          </a:p>
          <a:p>
            <a:pPr marL="0" lvl="0" indent="0" rtl="0">
              <a:lnSpc>
                <a:spcPct val="80000"/>
              </a:lnSpc>
              <a:spcBef>
                <a:spcPts val="361"/>
              </a:spcBef>
              <a:spcAft>
                <a:spcPts val="0"/>
              </a:spcAft>
              <a:buClr>
                <a:schemeClr val="dk1"/>
              </a:buClr>
              <a:buSzPts val="1100"/>
              <a:buFont typeface="Arial"/>
              <a:buNone/>
            </a:pPr>
            <a:endParaRPr sz="2000"/>
          </a:p>
          <a:p>
            <a:pPr marL="457200" lvl="0" indent="-355600" rtl="0">
              <a:lnSpc>
                <a:spcPct val="80000"/>
              </a:lnSpc>
              <a:spcBef>
                <a:spcPts val="304"/>
              </a:spcBef>
              <a:spcAft>
                <a:spcPts val="0"/>
              </a:spcAft>
              <a:buSzPts val="2000"/>
              <a:buChar char="•"/>
            </a:pPr>
            <a:r>
              <a:rPr lang="en-US" sz="2000"/>
              <a:t>The goal of the data collection work is to give you a sense of who walks into your school each year, and whether you are prepared for the scope of the challenge.</a:t>
            </a:r>
            <a:endParaRPr sz="2000"/>
          </a:p>
          <a:p>
            <a:pPr marL="0" lvl="0" indent="0" rtl="0">
              <a:lnSpc>
                <a:spcPct val="80000"/>
              </a:lnSpc>
              <a:spcBef>
                <a:spcPts val="304"/>
              </a:spcBef>
              <a:spcAft>
                <a:spcPts val="0"/>
              </a:spcAft>
              <a:buNone/>
            </a:pPr>
            <a:endParaRPr sz="2000"/>
          </a:p>
          <a:p>
            <a:pPr marL="457200" lvl="0" indent="-355600" rtl="0">
              <a:lnSpc>
                <a:spcPct val="80000"/>
              </a:lnSpc>
              <a:spcBef>
                <a:spcPts val="304"/>
              </a:spcBef>
              <a:spcAft>
                <a:spcPts val="0"/>
              </a:spcAft>
              <a:buSzPts val="2000"/>
              <a:buChar char="•"/>
            </a:pPr>
            <a:r>
              <a:rPr lang="en-US" sz="2000"/>
              <a:t>There are no right or wrong answers -- this data is for you, to help inform the redesign process. No one else will analyze this data or give it back to you as a marker for what you are doing right or wrong.</a:t>
            </a:r>
            <a:endParaRPr sz="2000"/>
          </a:p>
          <a:p>
            <a:pPr marL="0" lvl="0" indent="0" rtl="0">
              <a:lnSpc>
                <a:spcPct val="80000"/>
              </a:lnSpc>
              <a:spcBef>
                <a:spcPts val="304"/>
              </a:spcBef>
              <a:spcAft>
                <a:spcPts val="0"/>
              </a:spcAft>
              <a:buNone/>
            </a:pPr>
            <a:endParaRPr sz="2000"/>
          </a:p>
          <a:p>
            <a:pPr marL="457200" lvl="0" indent="-355600" rtl="0">
              <a:lnSpc>
                <a:spcPct val="80000"/>
              </a:lnSpc>
              <a:spcBef>
                <a:spcPts val="304"/>
              </a:spcBef>
              <a:spcAft>
                <a:spcPts val="0"/>
              </a:spcAft>
              <a:buSzPts val="2000"/>
              <a:buChar char="•"/>
            </a:pPr>
            <a:r>
              <a:rPr lang="en-US" sz="2000"/>
              <a:t>Using the </a:t>
            </a:r>
            <a:r>
              <a:rPr lang="en-US" sz="2000" b="1"/>
              <a:t>Data Survey form</a:t>
            </a:r>
            <a:r>
              <a:rPr lang="en-US" sz="2000"/>
              <a:t>, provide responses in the outlined boxes corresponding to each question.  To ensure accurate completion of the data form, follow the guidance provided on the worksheet tab titled Instructions. </a:t>
            </a:r>
            <a:r>
              <a:rPr lang="en-US" sz="2000" b="1"/>
              <a:t>It will be helpful to have this work completed by May 25th.</a:t>
            </a:r>
            <a:endParaRPr sz="2000" b="1"/>
          </a:p>
          <a:p>
            <a:pPr marL="0" marR="0" lvl="0" indent="0" algn="l" rtl="0">
              <a:lnSpc>
                <a:spcPct val="80000"/>
              </a:lnSpc>
              <a:spcBef>
                <a:spcPts val="0"/>
              </a:spcBef>
              <a:spcAft>
                <a:spcPts val="0"/>
              </a:spcAft>
              <a:buClr>
                <a:schemeClr val="dk1"/>
              </a:buClr>
              <a:buSzPts val="2185"/>
              <a:buFont typeface="Arial"/>
              <a:buNone/>
            </a:pPr>
            <a:endParaRPr sz="2000"/>
          </a:p>
        </p:txBody>
      </p:sp>
      <p:sp>
        <p:nvSpPr>
          <p:cNvPr id="164" name="Shape 164"/>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Pre-Work Requirements</a:t>
            </a:r>
            <a:endParaRPr sz="2800" b="1" i="0" u="none" strike="noStrike" cap="none">
              <a:solidFill>
                <a:srgbClr val="333333"/>
              </a:solidFill>
              <a:latin typeface="Calibri"/>
              <a:ea typeface="Calibri"/>
              <a:cs typeface="Calibri"/>
              <a:sym typeface="Calibri"/>
            </a:endParaRPr>
          </a:p>
        </p:txBody>
      </p:sp>
      <p:pic>
        <p:nvPicPr>
          <p:cNvPr id="165" name="Shape 165"/>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sldNum" idx="12"/>
          </p:nvPr>
        </p:nvSpPr>
        <p:spPr>
          <a:xfrm>
            <a:off x="6934200" y="6477000"/>
            <a:ext cx="2133600" cy="342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16</a:t>
            </a:fld>
            <a:endParaRPr sz="1200" b="1" i="0">
              <a:solidFill>
                <a:srgbClr val="00BFD6"/>
              </a:solidFill>
              <a:latin typeface="Calibri"/>
              <a:ea typeface="Calibri"/>
              <a:cs typeface="Calibri"/>
              <a:sym typeface="Calibri"/>
            </a:endParaRPr>
          </a:p>
        </p:txBody>
      </p:sp>
      <p:sp>
        <p:nvSpPr>
          <p:cNvPr id="171" name="Shape 171"/>
          <p:cNvSpPr txBox="1">
            <a:spLocks noGrp="1"/>
          </p:cNvSpPr>
          <p:nvPr>
            <p:ph type="body" idx="1"/>
          </p:nvPr>
        </p:nvSpPr>
        <p:spPr>
          <a:xfrm>
            <a:off x="228600" y="1454150"/>
            <a:ext cx="8666700" cy="4737600"/>
          </a:xfrm>
          <a:prstGeom prst="rect">
            <a:avLst/>
          </a:prstGeom>
          <a:noFill/>
          <a:ln>
            <a:noFill/>
          </a:ln>
        </p:spPr>
        <p:txBody>
          <a:bodyPr spcFirstLastPara="1" wrap="square" lIns="91425" tIns="45700" rIns="91425" bIns="45700" anchor="t" anchorCtr="0">
            <a:noAutofit/>
          </a:bodyPr>
          <a:lstStyle/>
          <a:p>
            <a:pPr marL="0" lvl="0" indent="0" rtl="0">
              <a:lnSpc>
                <a:spcPct val="80000"/>
              </a:lnSpc>
              <a:spcBef>
                <a:spcPts val="361"/>
              </a:spcBef>
              <a:spcAft>
                <a:spcPts val="0"/>
              </a:spcAft>
              <a:buNone/>
            </a:pPr>
            <a:r>
              <a:rPr lang="en-US" sz="2000"/>
              <a:t>Supplemental Reading </a:t>
            </a:r>
            <a:endParaRPr sz="2000"/>
          </a:p>
          <a:p>
            <a:pPr marL="0" lvl="0" indent="0" rtl="0">
              <a:lnSpc>
                <a:spcPct val="80000"/>
              </a:lnSpc>
              <a:spcBef>
                <a:spcPts val="361"/>
              </a:spcBef>
              <a:spcAft>
                <a:spcPts val="0"/>
              </a:spcAft>
              <a:buNone/>
            </a:pPr>
            <a:endParaRPr sz="1200"/>
          </a:p>
          <a:p>
            <a:pPr marL="457200" lvl="0" indent="-355600" rtl="0">
              <a:lnSpc>
                <a:spcPct val="80000"/>
              </a:lnSpc>
              <a:spcBef>
                <a:spcPts val="304"/>
              </a:spcBef>
              <a:spcAft>
                <a:spcPts val="0"/>
              </a:spcAft>
              <a:buSzPts val="2000"/>
              <a:buChar char="•"/>
            </a:pPr>
            <a:r>
              <a:rPr lang="en-US" sz="2000"/>
              <a:t>We will be sharing thought-provoking readings with you throughout this process. They may be helpful to share with your staff and/or school community along the way.</a:t>
            </a:r>
            <a:endParaRPr sz="2000"/>
          </a:p>
          <a:p>
            <a:pPr marL="0" lvl="0" indent="0" rtl="0">
              <a:lnSpc>
                <a:spcPct val="80000"/>
              </a:lnSpc>
              <a:spcBef>
                <a:spcPts val="304"/>
              </a:spcBef>
              <a:spcAft>
                <a:spcPts val="0"/>
              </a:spcAft>
              <a:buNone/>
            </a:pPr>
            <a:endParaRPr sz="2000"/>
          </a:p>
          <a:p>
            <a:pPr marL="457200" lvl="0" indent="-355600" rtl="0">
              <a:lnSpc>
                <a:spcPct val="80000"/>
              </a:lnSpc>
              <a:spcBef>
                <a:spcPts val="304"/>
              </a:spcBef>
              <a:spcAft>
                <a:spcPts val="0"/>
              </a:spcAft>
              <a:buSzPts val="2000"/>
              <a:buChar char="•"/>
            </a:pPr>
            <a:r>
              <a:rPr lang="en-US" sz="2000"/>
              <a:t>As schools begin navigating through pre-work exercises, consideration should be given to processes such as navigating education problems of practice, valuing empathy, becoming open to uncertainty and failure, and viewing teaching as a design. </a:t>
            </a:r>
            <a:endParaRPr sz="2000"/>
          </a:p>
          <a:p>
            <a:pPr marL="0" lvl="0" indent="0" rtl="0">
              <a:lnSpc>
                <a:spcPct val="80000"/>
              </a:lnSpc>
              <a:spcBef>
                <a:spcPts val="304"/>
              </a:spcBef>
              <a:spcAft>
                <a:spcPts val="0"/>
              </a:spcAft>
              <a:buNone/>
            </a:pPr>
            <a:endParaRPr sz="2000"/>
          </a:p>
          <a:p>
            <a:pPr marL="457200" lvl="0" indent="-355600" rtl="0">
              <a:lnSpc>
                <a:spcPct val="80000"/>
              </a:lnSpc>
              <a:spcBef>
                <a:spcPts val="304"/>
              </a:spcBef>
              <a:spcAft>
                <a:spcPts val="0"/>
              </a:spcAft>
              <a:buSzPts val="2000"/>
              <a:buChar char="•"/>
            </a:pPr>
            <a:r>
              <a:rPr lang="en-US" sz="2000"/>
              <a:t>The first reading we are sharing is an article titled </a:t>
            </a:r>
            <a:r>
              <a:rPr lang="en-US" sz="2000" b="1"/>
              <a:t>“Teachers As Designers” and </a:t>
            </a:r>
            <a:r>
              <a:rPr lang="en-US" sz="2000"/>
              <a:t>has been included to provide cohort participants with context and an explanation of the design thinking approach.</a:t>
            </a:r>
            <a:endParaRPr sz="2000"/>
          </a:p>
          <a:p>
            <a:pPr marL="0" marR="0" lvl="0" indent="0" algn="l" rtl="0">
              <a:lnSpc>
                <a:spcPct val="80000"/>
              </a:lnSpc>
              <a:spcBef>
                <a:spcPts val="0"/>
              </a:spcBef>
              <a:spcAft>
                <a:spcPts val="0"/>
              </a:spcAft>
              <a:buClr>
                <a:schemeClr val="dk1"/>
              </a:buClr>
              <a:buSzPts val="2185"/>
              <a:buFont typeface="Arial"/>
              <a:buNone/>
            </a:pPr>
            <a:endParaRPr sz="2000"/>
          </a:p>
        </p:txBody>
      </p:sp>
      <p:sp>
        <p:nvSpPr>
          <p:cNvPr id="172" name="Shape 172"/>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Pre-Work Requirements</a:t>
            </a:r>
            <a:endParaRPr sz="2800" b="1" i="0" u="none" strike="noStrike" cap="none">
              <a:solidFill>
                <a:srgbClr val="333333"/>
              </a:solidFill>
              <a:latin typeface="Calibri"/>
              <a:ea typeface="Calibri"/>
              <a:cs typeface="Calibri"/>
              <a:sym typeface="Calibri"/>
            </a:endParaRPr>
          </a:p>
        </p:txBody>
      </p:sp>
      <p:pic>
        <p:nvPicPr>
          <p:cNvPr id="173" name="Shape 173"/>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17</a:t>
            </a:fld>
            <a:endParaRPr sz="1200" b="1" i="0">
              <a:solidFill>
                <a:srgbClr val="00BFD6"/>
              </a:solidFill>
              <a:latin typeface="Calibri"/>
              <a:ea typeface="Calibri"/>
              <a:cs typeface="Calibri"/>
              <a:sym typeface="Calibri"/>
            </a:endParaRPr>
          </a:p>
        </p:txBody>
      </p:sp>
      <p:graphicFrame>
        <p:nvGraphicFramePr>
          <p:cNvPr id="179" name="Shape 179"/>
          <p:cNvGraphicFramePr/>
          <p:nvPr/>
        </p:nvGraphicFramePr>
        <p:xfrm>
          <a:off x="152400" y="1424563"/>
          <a:ext cx="3000000" cy="3000000"/>
        </p:xfrm>
        <a:graphic>
          <a:graphicData uri="http://schemas.openxmlformats.org/drawingml/2006/table">
            <a:tbl>
              <a:tblPr firstRow="1" bandRow="1">
                <a:noFill/>
                <a:tableStyleId>{0BB030BC-443A-4B3A-8559-4381CFFC27ED}</a:tableStyleId>
              </a:tblPr>
              <a:tblGrid>
                <a:gridCol w="6599100"/>
                <a:gridCol w="2240100"/>
              </a:tblGrid>
              <a:tr h="1461275">
                <a:tc>
                  <a:txBody>
                    <a:bodyPr/>
                    <a:lstStyle/>
                    <a:p>
                      <a:pPr marL="0" marR="0" lvl="0" indent="0" algn="l" rtl="0">
                        <a:spcBef>
                          <a:spcPts val="0"/>
                        </a:spcBef>
                        <a:spcAft>
                          <a:spcPts val="0"/>
                        </a:spcAft>
                        <a:buNone/>
                      </a:pPr>
                      <a:r>
                        <a:rPr lang="en-US" sz="1800" b="1" u="none" strike="noStrike" cap="none"/>
                        <a:t>Teacher Leader Summit Cohort Convening</a:t>
                      </a:r>
                      <a:endParaRPr sz="1200" b="0" i="1" u="sng">
                        <a:solidFill>
                          <a:schemeClr val="hlink"/>
                        </a:solidFill>
                        <a:latin typeface="Calibri"/>
                        <a:ea typeface="Calibri"/>
                        <a:cs typeface="Calibri"/>
                        <a:sym typeface="Calibri"/>
                        <a:hlinkClick r:id="rId3"/>
                      </a:endParaRPr>
                    </a:p>
                    <a:p>
                      <a:pPr marL="0" marR="0" lvl="0" indent="0" algn="l" rtl="0">
                        <a:lnSpc>
                          <a:spcPct val="100000"/>
                        </a:lnSpc>
                        <a:spcBef>
                          <a:spcPts val="0"/>
                        </a:spcBef>
                        <a:spcAft>
                          <a:spcPts val="0"/>
                        </a:spcAft>
                        <a:buClr>
                          <a:schemeClr val="dk1"/>
                        </a:buClr>
                        <a:buSzPts val="1200"/>
                        <a:buFont typeface="Calibri"/>
                        <a:buNone/>
                      </a:pPr>
                      <a:r>
                        <a:rPr lang="en-US" b="0" i="0" u="sng">
                          <a:solidFill>
                            <a:schemeClr val="hlink"/>
                          </a:solidFill>
                          <a:latin typeface="Calibri"/>
                          <a:ea typeface="Calibri"/>
                          <a:cs typeface="Calibri"/>
                          <a:sym typeface="Calibri"/>
                          <a:hlinkClick r:id="rId3"/>
                        </a:rPr>
                        <a:t>Register</a:t>
                      </a:r>
                      <a:r>
                        <a:rPr lang="en-US" b="0" i="0" u="none">
                          <a:solidFill>
                            <a:schemeClr val="dk1"/>
                          </a:solidFill>
                          <a:latin typeface="Calibri"/>
                          <a:ea typeface="Calibri"/>
                          <a:cs typeface="Calibri"/>
                          <a:sym typeface="Calibri"/>
                        </a:rPr>
                        <a:t> </a:t>
                      </a:r>
                      <a:r>
                        <a:rPr lang="en-US" b="0" i="0">
                          <a:solidFill>
                            <a:schemeClr val="dk1"/>
                          </a:solidFill>
                          <a:latin typeface="Calibri"/>
                          <a:ea typeface="Calibri"/>
                          <a:cs typeface="Calibri"/>
                          <a:sym typeface="Calibri"/>
                        </a:rPr>
                        <a:t>to attend the </a:t>
                      </a:r>
                      <a:r>
                        <a:rPr lang="en-US" b="0" i="0" u="sng">
                          <a:solidFill>
                            <a:schemeClr val="hlink"/>
                          </a:solidFill>
                          <a:latin typeface="Calibri"/>
                          <a:ea typeface="Calibri"/>
                          <a:cs typeface="Calibri"/>
                          <a:sym typeface="Calibri"/>
                          <a:hlinkClick r:id="rId4"/>
                        </a:rPr>
                        <a:t>2018 Teacher Leader Summit</a:t>
                      </a:r>
                      <a:r>
                        <a:rPr lang="en-US" b="0" i="0">
                          <a:solidFill>
                            <a:schemeClr val="dk1"/>
                          </a:solidFill>
                          <a:latin typeface="Calibri"/>
                          <a:ea typeface="Calibri"/>
                          <a:cs typeface="Calibri"/>
                          <a:sym typeface="Calibri"/>
                        </a:rPr>
                        <a:t>,</a:t>
                      </a:r>
                      <a:endParaRPr b="0"/>
                    </a:p>
                    <a:p>
                      <a:pPr marL="0" marR="0" lvl="0" indent="0" algn="l" rtl="0">
                        <a:lnSpc>
                          <a:spcPct val="100000"/>
                        </a:lnSpc>
                        <a:spcBef>
                          <a:spcPts val="0"/>
                        </a:spcBef>
                        <a:spcAft>
                          <a:spcPts val="0"/>
                        </a:spcAft>
                        <a:buClr>
                          <a:schemeClr val="dk1"/>
                        </a:buClr>
                        <a:buSzPts val="1100"/>
                        <a:buFont typeface="Arial"/>
                        <a:buNone/>
                      </a:pPr>
                      <a:r>
                        <a:rPr lang="en-US" b="0"/>
                        <a:t>The Hopkins session is “invitation only” and will not be included in the list of summit sessions, thus your registration for the summit will ensure you’re registered for both the summit and the Hopkins session. The cohort will receive an email with logistics information regarding the May 31, 2018 Hopkins session.</a:t>
                      </a:r>
                      <a:endParaRPr b="0"/>
                    </a:p>
                  </a:txBody>
                  <a:tcPr marL="91450" marR="91450" marT="45725" marB="45725"/>
                </a:tc>
                <a:tc>
                  <a:txBody>
                    <a:bodyPr/>
                    <a:lstStyle/>
                    <a:p>
                      <a:pPr marL="0" marR="0" lvl="0" indent="0" algn="l" rtl="0">
                        <a:spcBef>
                          <a:spcPts val="0"/>
                        </a:spcBef>
                        <a:spcAft>
                          <a:spcPts val="0"/>
                        </a:spcAft>
                        <a:buNone/>
                      </a:pPr>
                      <a:r>
                        <a:rPr lang="en-US" sz="1800" b="1"/>
                        <a:t>May 31, 2018</a:t>
                      </a:r>
                      <a:endParaRPr sz="1800" b="1"/>
                    </a:p>
                  </a:txBody>
                  <a:tcPr marL="91450" marR="91450" marT="45725" marB="45725"/>
                </a:tc>
              </a:tr>
              <a:tr h="1228800">
                <a:tc>
                  <a:txBody>
                    <a:bodyPr/>
                    <a:lstStyle/>
                    <a:p>
                      <a:pPr marL="0" marR="0" lvl="0" indent="0" algn="l" rtl="0">
                        <a:spcBef>
                          <a:spcPts val="0"/>
                        </a:spcBef>
                        <a:spcAft>
                          <a:spcPts val="0"/>
                        </a:spcAft>
                        <a:buNone/>
                      </a:pPr>
                      <a:r>
                        <a:rPr lang="en-US" sz="1800" b="1"/>
                        <a:t>July Cohort Convening</a:t>
                      </a:r>
                      <a:endParaRPr sz="1300"/>
                    </a:p>
                    <a:p>
                      <a:pPr marL="0" marR="0" lvl="0" indent="0" algn="l" rtl="0">
                        <a:spcBef>
                          <a:spcPts val="0"/>
                        </a:spcBef>
                        <a:spcAft>
                          <a:spcPts val="0"/>
                        </a:spcAft>
                        <a:buNone/>
                      </a:pPr>
                      <a:r>
                        <a:rPr lang="en-US" i="0"/>
                        <a:t>Louisiana Department of Education</a:t>
                      </a:r>
                      <a:endParaRPr/>
                    </a:p>
                    <a:p>
                      <a:pPr marL="0" marR="0" lvl="0" indent="0" algn="l" rtl="0">
                        <a:spcBef>
                          <a:spcPts val="0"/>
                        </a:spcBef>
                        <a:spcAft>
                          <a:spcPts val="0"/>
                        </a:spcAft>
                        <a:buNone/>
                      </a:pPr>
                      <a:r>
                        <a:rPr lang="en-US" i="0"/>
                        <a:t>Thomas Jefferson Room</a:t>
                      </a:r>
                      <a:endParaRPr/>
                    </a:p>
                    <a:p>
                      <a:pPr marL="0" marR="0" lvl="0" indent="0" algn="l" rtl="0">
                        <a:spcBef>
                          <a:spcPts val="0"/>
                        </a:spcBef>
                        <a:spcAft>
                          <a:spcPts val="0"/>
                        </a:spcAft>
                        <a:buNone/>
                      </a:pPr>
                      <a:r>
                        <a:rPr lang="en-US" i="0"/>
                        <a:t>1201 North Third Street</a:t>
                      </a:r>
                      <a:endParaRPr/>
                    </a:p>
                    <a:p>
                      <a:pPr marL="0" marR="0" lvl="0" indent="0" algn="l" rtl="0">
                        <a:spcBef>
                          <a:spcPts val="0"/>
                        </a:spcBef>
                        <a:spcAft>
                          <a:spcPts val="0"/>
                        </a:spcAft>
                        <a:buNone/>
                      </a:pPr>
                      <a:r>
                        <a:rPr lang="en-US" i="0"/>
                        <a:t>Baton Rouge, LA 70802</a:t>
                      </a:r>
                      <a:endParaRPr sz="1000" i="0"/>
                    </a:p>
                  </a:txBody>
                  <a:tcPr marL="91450" marR="91450" marT="45725" marB="45725"/>
                </a:tc>
                <a:tc>
                  <a:txBody>
                    <a:bodyPr/>
                    <a:lstStyle/>
                    <a:p>
                      <a:pPr marL="0" marR="0" lvl="0" indent="0" algn="l" rtl="0">
                        <a:spcBef>
                          <a:spcPts val="0"/>
                        </a:spcBef>
                        <a:spcAft>
                          <a:spcPts val="0"/>
                        </a:spcAft>
                        <a:buNone/>
                      </a:pPr>
                      <a:r>
                        <a:rPr lang="en-US" sz="1800" b="1"/>
                        <a:t>July 24 – 26, 2018</a:t>
                      </a:r>
                      <a:endParaRPr sz="1800" b="1"/>
                    </a:p>
                  </a:txBody>
                  <a:tcPr marL="91450" marR="91450" marT="45725" marB="45725"/>
                </a:tc>
              </a:tr>
              <a:tr h="883175">
                <a:tc>
                  <a:txBody>
                    <a:bodyPr/>
                    <a:lstStyle/>
                    <a:p>
                      <a:pPr marL="0" marR="0" lvl="0" indent="0" algn="l" rtl="0">
                        <a:spcBef>
                          <a:spcPts val="0"/>
                        </a:spcBef>
                        <a:spcAft>
                          <a:spcPts val="0"/>
                        </a:spcAft>
                        <a:buNone/>
                      </a:pPr>
                      <a:r>
                        <a:rPr lang="en-US" sz="1800" b="1"/>
                        <a:t>Talent Development Secondary Support</a:t>
                      </a:r>
                      <a:endParaRPr sz="1800" b="1"/>
                    </a:p>
                    <a:p>
                      <a:pPr marL="0" marR="0" lvl="0" indent="0" algn="l" rtl="0">
                        <a:spcBef>
                          <a:spcPts val="0"/>
                        </a:spcBef>
                        <a:spcAft>
                          <a:spcPts val="0"/>
                        </a:spcAft>
                        <a:buNone/>
                      </a:pPr>
                      <a:r>
                        <a:rPr lang="en-US"/>
                        <a:t>Schools will have the opportunity to seek school-based support from Talent Development Secondary using planning grant funds.</a:t>
                      </a:r>
                      <a:endParaRPr/>
                    </a:p>
                  </a:txBody>
                  <a:tcPr marL="91450" marR="91450" marT="45725" marB="45725"/>
                </a:tc>
                <a:tc>
                  <a:txBody>
                    <a:bodyPr/>
                    <a:lstStyle/>
                    <a:p>
                      <a:pPr marL="0" marR="0" lvl="0" indent="0" algn="l" rtl="0">
                        <a:spcBef>
                          <a:spcPts val="0"/>
                        </a:spcBef>
                        <a:spcAft>
                          <a:spcPts val="0"/>
                        </a:spcAft>
                        <a:buNone/>
                      </a:pPr>
                      <a:r>
                        <a:rPr lang="en-US" sz="1800" b="1"/>
                        <a:t>July - October, 2018</a:t>
                      </a:r>
                      <a:endParaRPr sz="1800" b="1"/>
                    </a:p>
                  </a:txBody>
                  <a:tcPr marL="91450" marR="91450" marT="45725" marB="45725"/>
                </a:tc>
              </a:tr>
              <a:tr h="1174225">
                <a:tc>
                  <a:txBody>
                    <a:bodyPr/>
                    <a:lstStyle/>
                    <a:p>
                      <a:pPr marL="0" marR="0" lvl="0" indent="0" algn="l" rtl="0">
                        <a:spcBef>
                          <a:spcPts val="0"/>
                        </a:spcBef>
                        <a:spcAft>
                          <a:spcPts val="0"/>
                        </a:spcAft>
                        <a:buNone/>
                      </a:pPr>
                      <a:r>
                        <a:rPr lang="en-US" sz="1800" b="1"/>
                        <a:t>October Cohort Convening</a:t>
                      </a:r>
                      <a:endParaRPr sz="1200"/>
                    </a:p>
                    <a:p>
                      <a:pPr marL="0" marR="0" lvl="0" indent="0" algn="l" rtl="0">
                        <a:spcBef>
                          <a:spcPts val="0"/>
                        </a:spcBef>
                        <a:spcAft>
                          <a:spcPts val="0"/>
                        </a:spcAft>
                        <a:buNone/>
                      </a:pPr>
                      <a:r>
                        <a:rPr lang="en-US" i="0"/>
                        <a:t>Louisiana Department of Education</a:t>
                      </a:r>
                      <a:endParaRPr/>
                    </a:p>
                    <a:p>
                      <a:pPr marL="0" marR="0" lvl="0" indent="0" algn="l" rtl="0">
                        <a:spcBef>
                          <a:spcPts val="0"/>
                        </a:spcBef>
                        <a:spcAft>
                          <a:spcPts val="0"/>
                        </a:spcAft>
                        <a:buNone/>
                      </a:pPr>
                      <a:r>
                        <a:rPr lang="en-US" i="0"/>
                        <a:t>Thomas Jefferson Room</a:t>
                      </a:r>
                      <a:endParaRPr/>
                    </a:p>
                    <a:p>
                      <a:pPr marL="0" marR="0" lvl="0" indent="0" algn="l" rtl="0">
                        <a:spcBef>
                          <a:spcPts val="0"/>
                        </a:spcBef>
                        <a:spcAft>
                          <a:spcPts val="0"/>
                        </a:spcAft>
                        <a:buNone/>
                      </a:pPr>
                      <a:r>
                        <a:rPr lang="en-US" i="0"/>
                        <a:t>1201 North Third Street</a:t>
                      </a:r>
                      <a:endParaRPr/>
                    </a:p>
                    <a:p>
                      <a:pPr marL="0" marR="0" lvl="0" indent="0" algn="l" rtl="0">
                        <a:spcBef>
                          <a:spcPts val="0"/>
                        </a:spcBef>
                        <a:spcAft>
                          <a:spcPts val="0"/>
                        </a:spcAft>
                        <a:buNone/>
                      </a:pPr>
                      <a:r>
                        <a:rPr lang="en-US" i="0"/>
                        <a:t>Baton Rouge, LA 70802</a:t>
                      </a:r>
                      <a:endParaRPr sz="1200"/>
                    </a:p>
                  </a:txBody>
                  <a:tcPr marL="91450" marR="91450" marT="45725" marB="45725"/>
                </a:tc>
                <a:tc>
                  <a:txBody>
                    <a:bodyPr/>
                    <a:lstStyle/>
                    <a:p>
                      <a:pPr marL="0" marR="0" lvl="0" indent="0" algn="l" rtl="0">
                        <a:spcBef>
                          <a:spcPts val="0"/>
                        </a:spcBef>
                        <a:spcAft>
                          <a:spcPts val="0"/>
                        </a:spcAft>
                        <a:buNone/>
                      </a:pPr>
                      <a:r>
                        <a:rPr lang="en-US" sz="1800" b="1"/>
                        <a:t>October 2018</a:t>
                      </a:r>
                      <a:endParaRPr sz="1800" b="1"/>
                    </a:p>
                  </a:txBody>
                  <a:tcPr marL="91450" marR="91450" marT="45725" marB="45725"/>
                </a:tc>
              </a:tr>
            </a:tbl>
          </a:graphicData>
        </a:graphic>
      </p:graphicFrame>
      <p:sp>
        <p:nvSpPr>
          <p:cNvPr id="180" name="Shape 180"/>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SzPts val="2800"/>
              <a:buFont typeface="Calibri"/>
              <a:buNone/>
            </a:pPr>
            <a:r>
              <a:rPr lang="en-US" sz="2800" b="1" i="0" u="none" strike="noStrike" cap="none">
                <a:solidFill>
                  <a:schemeClr val="dk1"/>
                </a:solidFill>
                <a:latin typeface="Calibri"/>
                <a:ea typeface="Calibri"/>
                <a:cs typeface="Calibri"/>
                <a:sym typeface="Calibri"/>
              </a:rPr>
              <a:t>Convening </a:t>
            </a:r>
            <a:r>
              <a:rPr lang="en-US" sz="2800" b="1" i="0" u="none" strike="noStrike" cap="none">
                <a:solidFill>
                  <a:srgbClr val="333333"/>
                </a:solidFill>
                <a:latin typeface="Calibri"/>
                <a:ea typeface="Calibri"/>
                <a:cs typeface="Calibri"/>
                <a:sym typeface="Calibri"/>
              </a:rPr>
              <a:t>Timeline</a:t>
            </a:r>
            <a:endParaRPr sz="2800" b="1" i="0" u="none" strike="noStrike" cap="none">
              <a:solidFill>
                <a:srgbClr val="333333"/>
              </a:solidFill>
              <a:latin typeface="Calibri"/>
              <a:ea typeface="Calibri"/>
              <a:cs typeface="Calibri"/>
              <a:sym typeface="Calibri"/>
            </a:endParaRPr>
          </a:p>
        </p:txBody>
      </p:sp>
      <p:pic>
        <p:nvPicPr>
          <p:cNvPr id="181" name="Shape 181"/>
          <p:cNvPicPr preferRelativeResize="0"/>
          <p:nvPr/>
        </p:nvPicPr>
        <p:blipFill rotWithShape="1">
          <a:blip r:embed="rId5">
            <a:alphaModFix/>
          </a:blip>
          <a:srcRect/>
          <a:stretch/>
        </p:blipFill>
        <p:spPr>
          <a:xfrm>
            <a:off x="152401" y="152400"/>
            <a:ext cx="2129230" cy="99883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Shape 186"/>
          <p:cNvSpPr txBox="1">
            <a:spLocks noGrp="1"/>
          </p:cNvSpPr>
          <p:nvPr>
            <p:ph type="sldNum" idx="12"/>
          </p:nvPr>
        </p:nvSpPr>
        <p:spPr>
          <a:xfrm>
            <a:off x="6934200" y="6477000"/>
            <a:ext cx="2133600" cy="342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18</a:t>
            </a:fld>
            <a:endParaRPr sz="1200" b="1" i="0">
              <a:solidFill>
                <a:srgbClr val="00BFD6"/>
              </a:solidFill>
              <a:latin typeface="Calibri"/>
              <a:ea typeface="Calibri"/>
              <a:cs typeface="Calibri"/>
              <a:sym typeface="Calibri"/>
            </a:endParaRPr>
          </a:p>
        </p:txBody>
      </p:sp>
      <p:sp>
        <p:nvSpPr>
          <p:cNvPr id="187" name="Shape 187"/>
          <p:cNvSpPr txBox="1">
            <a:spLocks noGrp="1"/>
          </p:cNvSpPr>
          <p:nvPr>
            <p:ph type="body" idx="1"/>
          </p:nvPr>
        </p:nvSpPr>
        <p:spPr>
          <a:xfrm>
            <a:off x="76200" y="1562091"/>
            <a:ext cx="8839200" cy="4724400"/>
          </a:xfrm>
          <a:prstGeom prst="rect">
            <a:avLst/>
          </a:prstGeom>
          <a:noFill/>
          <a:ln>
            <a:noFill/>
          </a:ln>
        </p:spPr>
        <p:txBody>
          <a:bodyPr spcFirstLastPara="1" wrap="square" lIns="91425" tIns="45700" rIns="91425" bIns="45700" anchor="t" anchorCtr="0">
            <a:noAutofit/>
          </a:bodyPr>
          <a:lstStyle/>
          <a:p>
            <a:pPr marL="457200" marR="0" lvl="0" indent="-254000" algn="l" rtl="0">
              <a:spcBef>
                <a:spcPts val="440"/>
              </a:spcBef>
              <a:spcAft>
                <a:spcPts val="0"/>
              </a:spcAft>
              <a:buClr>
                <a:schemeClr val="dk1"/>
              </a:buClr>
              <a:buSzPts val="2200"/>
              <a:buFont typeface="Noto Sans Symbols"/>
              <a:buNone/>
            </a:pPr>
            <a:endParaRPr sz="2200" i="0" u="none" strike="noStrike" cap="none">
              <a:solidFill>
                <a:schemeClr val="dk1"/>
              </a:solidFill>
            </a:endParaRPr>
          </a:p>
        </p:txBody>
      </p:sp>
      <p:sp>
        <p:nvSpPr>
          <p:cNvPr id="188" name="Shape 188"/>
          <p:cNvSpPr txBox="1">
            <a:spLocks noGrp="1"/>
          </p:cNvSpPr>
          <p:nvPr>
            <p:ph type="title"/>
          </p:nvPr>
        </p:nvSpPr>
        <p:spPr>
          <a:xfrm>
            <a:off x="152400" y="0"/>
            <a:ext cx="8991600" cy="13716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chemeClr val="dk1"/>
              </a:buClr>
              <a:buSzPts val="1100"/>
              <a:buFont typeface="Arial"/>
              <a:buNone/>
            </a:pPr>
            <a:r>
              <a:rPr lang="en-US" sz="2400" b="1"/>
              <a:t>Talent Development Secondary Summer Institute: </a:t>
            </a:r>
            <a:endParaRPr sz="2400" b="1"/>
          </a:p>
          <a:p>
            <a:pPr marL="0" lvl="0" indent="0" algn="r" rtl="0">
              <a:spcBef>
                <a:spcPts val="0"/>
              </a:spcBef>
              <a:spcAft>
                <a:spcPts val="0"/>
              </a:spcAft>
              <a:buClr>
                <a:schemeClr val="dk1"/>
              </a:buClr>
              <a:buSzPts val="1100"/>
              <a:buFont typeface="Arial"/>
              <a:buNone/>
            </a:pPr>
            <a:r>
              <a:rPr lang="en-US" sz="2400" b="1"/>
              <a:t>a tiered approach to addressing chronic absenteeism </a:t>
            </a:r>
            <a:endParaRPr sz="2400" b="1"/>
          </a:p>
        </p:txBody>
      </p:sp>
      <p:pic>
        <p:nvPicPr>
          <p:cNvPr id="189" name="Shape 189"/>
          <p:cNvPicPr preferRelativeResize="0"/>
          <p:nvPr/>
        </p:nvPicPr>
        <p:blipFill rotWithShape="1">
          <a:blip r:embed="rId3">
            <a:alphaModFix/>
          </a:blip>
          <a:srcRect/>
          <a:stretch/>
        </p:blipFill>
        <p:spPr>
          <a:xfrm>
            <a:off x="152401" y="152400"/>
            <a:ext cx="2129230" cy="998838"/>
          </a:xfrm>
          <a:prstGeom prst="rect">
            <a:avLst/>
          </a:prstGeom>
          <a:noFill/>
          <a:ln>
            <a:noFill/>
          </a:ln>
        </p:spPr>
      </p:pic>
      <p:pic>
        <p:nvPicPr>
          <p:cNvPr id="190" name="Shape 190"/>
          <p:cNvPicPr preferRelativeResize="0"/>
          <p:nvPr/>
        </p:nvPicPr>
        <p:blipFill>
          <a:blip r:embed="rId4">
            <a:alphaModFix/>
          </a:blip>
          <a:stretch>
            <a:fillRect/>
          </a:stretch>
        </p:blipFill>
        <p:spPr>
          <a:xfrm>
            <a:off x="152400" y="1398650"/>
            <a:ext cx="8991600" cy="48402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19</a:t>
            </a:fld>
            <a:endParaRPr sz="1200" b="1" i="0">
              <a:solidFill>
                <a:srgbClr val="00BFD6"/>
              </a:solidFill>
              <a:latin typeface="Calibri"/>
              <a:ea typeface="Calibri"/>
              <a:cs typeface="Calibri"/>
              <a:sym typeface="Calibri"/>
            </a:endParaRPr>
          </a:p>
        </p:txBody>
      </p:sp>
      <p:sp>
        <p:nvSpPr>
          <p:cNvPr id="196" name="Shape 196"/>
          <p:cNvSpPr txBox="1">
            <a:spLocks noGrp="1"/>
          </p:cNvSpPr>
          <p:nvPr>
            <p:ph type="body" idx="1"/>
          </p:nvPr>
        </p:nvSpPr>
        <p:spPr>
          <a:xfrm>
            <a:off x="76200" y="1562091"/>
            <a:ext cx="8839200" cy="4724400"/>
          </a:xfrm>
          <a:prstGeom prst="rect">
            <a:avLst/>
          </a:prstGeom>
          <a:noFill/>
          <a:ln>
            <a:noFill/>
          </a:ln>
        </p:spPr>
        <p:txBody>
          <a:bodyPr spcFirstLastPara="1" wrap="square" lIns="91425" tIns="45700" rIns="91425" bIns="45700" anchor="t" anchorCtr="0">
            <a:noAutofit/>
          </a:bodyPr>
          <a:lstStyle/>
          <a:p>
            <a:pPr marL="463550" marR="0" lvl="0" indent="-354012" algn="l" rtl="0">
              <a:spcBef>
                <a:spcPts val="0"/>
              </a:spcBef>
              <a:spcAft>
                <a:spcPts val="0"/>
              </a:spcAft>
              <a:buClr>
                <a:schemeClr val="dk1"/>
              </a:buClr>
              <a:buSzPts val="2000"/>
              <a:buFont typeface="Noto Sans Symbols"/>
              <a:buAutoNum type="arabicPeriod"/>
            </a:pPr>
            <a:r>
              <a:rPr lang="en-US" sz="2000"/>
              <a:t>Cohort participants, all members of each school-based redesign team, will need to </a:t>
            </a:r>
            <a:r>
              <a:rPr lang="en-US" sz="2000" u="sng">
                <a:solidFill>
                  <a:schemeClr val="hlink"/>
                </a:solidFill>
                <a:hlinkClick r:id="rId3"/>
              </a:rPr>
              <a:t>register</a:t>
            </a:r>
            <a:r>
              <a:rPr lang="en-US" sz="2000"/>
              <a:t> as soon as possible to attend the </a:t>
            </a:r>
            <a:r>
              <a:rPr lang="en-US" sz="2000" u="sng">
                <a:solidFill>
                  <a:schemeClr val="hlink"/>
                </a:solidFill>
                <a:hlinkClick r:id="rId4"/>
              </a:rPr>
              <a:t>2018 Teacher Leader Summit</a:t>
            </a:r>
            <a:r>
              <a:rPr lang="en-US" sz="2000"/>
              <a:t>, taking place Wednesday, May 30 through Friday, June 1 at the Morial Convention Center in New Orleans. The Hopkins session is </a:t>
            </a:r>
            <a:r>
              <a:rPr lang="en-US" sz="2000" b="1"/>
              <a:t>“invitation only”</a:t>
            </a:r>
            <a:r>
              <a:rPr lang="en-US" sz="2000"/>
              <a:t> and will not be included in the list of summit sessions, thus your registration for the summit will ensure you’re registered for both the summit and the Hopkins session. The cohort will receive an email with logistics information regarding the May 31, 2018 Hopkins session.</a:t>
            </a:r>
            <a:endParaRPr sz="2000"/>
          </a:p>
          <a:p>
            <a:pPr marL="0" marR="0" lvl="0" indent="0" algn="l" rtl="0">
              <a:spcBef>
                <a:spcPts val="0"/>
              </a:spcBef>
              <a:spcAft>
                <a:spcPts val="0"/>
              </a:spcAft>
              <a:buNone/>
            </a:pPr>
            <a:endParaRPr sz="2000"/>
          </a:p>
          <a:p>
            <a:pPr marL="457200" marR="0" lvl="0" indent="-393700" algn="l" rtl="0">
              <a:spcBef>
                <a:spcPts val="400"/>
              </a:spcBef>
              <a:spcAft>
                <a:spcPts val="0"/>
              </a:spcAft>
              <a:buClr>
                <a:schemeClr val="dk1"/>
              </a:buClr>
              <a:buSzPts val="2000"/>
              <a:buFont typeface="Calibri"/>
              <a:buAutoNum type="arabicPeriod"/>
            </a:pPr>
            <a:r>
              <a:rPr lang="en-US" sz="2000" i="0" u="none" strike="noStrike" cap="none">
                <a:solidFill>
                  <a:schemeClr val="dk1"/>
                </a:solidFill>
              </a:rPr>
              <a:t>Complete the required pre-work in preparation for the Teacher Leader Summit convening and submit to </a:t>
            </a:r>
            <a:r>
              <a:rPr lang="en-US" sz="2000" i="0" u="sng" strike="noStrike" cap="none">
                <a:solidFill>
                  <a:schemeClr val="hlink"/>
                </a:solidFill>
                <a:hlinkClick r:id="rId5"/>
              </a:rPr>
              <a:t>Tristen.Guillory@la.gov</a:t>
            </a:r>
            <a:r>
              <a:rPr lang="en-US" sz="2000" i="0" u="none" strike="noStrike" cap="none">
                <a:solidFill>
                  <a:schemeClr val="dk1"/>
                </a:solidFill>
              </a:rPr>
              <a:t> by May 23, 2018.</a:t>
            </a:r>
            <a:endParaRPr/>
          </a:p>
          <a:p>
            <a:pPr marL="974725" marR="0" lvl="1" indent="-292100" algn="l" rtl="0">
              <a:spcBef>
                <a:spcPts val="400"/>
              </a:spcBef>
              <a:spcAft>
                <a:spcPts val="0"/>
              </a:spcAft>
              <a:buClr>
                <a:schemeClr val="dk1"/>
              </a:buClr>
              <a:buSzPts val="2000"/>
              <a:buFont typeface="Calibri"/>
              <a:buAutoNum type="alphaLcPeriod"/>
            </a:pPr>
            <a:r>
              <a:rPr lang="en-US" sz="2000" i="0" u="none" strike="noStrike" cap="none">
                <a:solidFill>
                  <a:schemeClr val="dk1"/>
                </a:solidFill>
              </a:rPr>
              <a:t>Student Data Form</a:t>
            </a:r>
            <a:endParaRPr/>
          </a:p>
          <a:p>
            <a:pPr marL="974725" marR="0" lvl="1" indent="-292100" algn="l" rtl="0">
              <a:spcBef>
                <a:spcPts val="400"/>
              </a:spcBef>
              <a:spcAft>
                <a:spcPts val="0"/>
              </a:spcAft>
              <a:buClr>
                <a:schemeClr val="dk1"/>
              </a:buClr>
              <a:buSzPts val="2000"/>
              <a:buFont typeface="Calibri"/>
              <a:buAutoNum type="alphaLcPeriod"/>
            </a:pPr>
            <a:r>
              <a:rPr lang="en-US" sz="2000" i="0" u="none" strike="noStrike" cap="none">
                <a:solidFill>
                  <a:schemeClr val="dk1"/>
                </a:solidFill>
              </a:rPr>
              <a:t>Student Survey Profiles</a:t>
            </a:r>
            <a:endParaRPr/>
          </a:p>
          <a:p>
            <a:pPr marL="974725" marR="0" lvl="1" indent="-292100" algn="l" rtl="0">
              <a:spcBef>
                <a:spcPts val="400"/>
              </a:spcBef>
              <a:spcAft>
                <a:spcPts val="0"/>
              </a:spcAft>
              <a:buClr>
                <a:schemeClr val="dk1"/>
              </a:buClr>
              <a:buSzPts val="2000"/>
              <a:buFont typeface="Calibri"/>
              <a:buAutoNum type="alphaLcPeriod"/>
            </a:pPr>
            <a:r>
              <a:rPr lang="en-US" sz="2000" i="0" u="none" strike="noStrike" cap="none">
                <a:solidFill>
                  <a:schemeClr val="dk1"/>
                </a:solidFill>
              </a:rPr>
              <a:t>Supplemental Reading – “Teachers As Designers”</a:t>
            </a:r>
            <a:endParaRPr/>
          </a:p>
          <a:p>
            <a:pPr marL="457200" marR="0" lvl="0" indent="-254000" algn="l" rtl="0">
              <a:spcBef>
                <a:spcPts val="440"/>
              </a:spcBef>
              <a:spcAft>
                <a:spcPts val="0"/>
              </a:spcAft>
              <a:buClr>
                <a:schemeClr val="dk1"/>
              </a:buClr>
              <a:buSzPts val="2200"/>
              <a:buFont typeface="Noto Sans Symbols"/>
              <a:buNone/>
            </a:pPr>
            <a:endParaRPr sz="2200" i="0" u="none" strike="noStrike" cap="none">
              <a:solidFill>
                <a:schemeClr val="dk1"/>
              </a:solidFill>
            </a:endParaRPr>
          </a:p>
        </p:txBody>
      </p:sp>
      <p:sp>
        <p:nvSpPr>
          <p:cNvPr id="197" name="Shape 197"/>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Next Steps</a:t>
            </a:r>
            <a:endParaRPr sz="2800" b="1" i="0" u="none" strike="noStrike" cap="none">
              <a:solidFill>
                <a:srgbClr val="333333"/>
              </a:solidFill>
              <a:latin typeface="Calibri"/>
              <a:ea typeface="Calibri"/>
              <a:cs typeface="Calibri"/>
              <a:sym typeface="Calibri"/>
            </a:endParaRPr>
          </a:p>
        </p:txBody>
      </p:sp>
      <p:pic>
        <p:nvPicPr>
          <p:cNvPr id="198" name="Shape 198"/>
          <p:cNvPicPr preferRelativeResize="0"/>
          <p:nvPr/>
        </p:nvPicPr>
        <p:blipFill rotWithShape="1">
          <a:blip r:embed="rId6">
            <a:alphaModFix/>
          </a:blip>
          <a:srcRect/>
          <a:stretch/>
        </p:blipFill>
        <p:spPr>
          <a:xfrm>
            <a:off x="152401" y="152400"/>
            <a:ext cx="2129230" cy="99883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Shape 31"/>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2</a:t>
            </a:fld>
            <a:endParaRPr sz="1200" b="1" i="0" u="none" strike="noStrike" cap="none">
              <a:solidFill>
                <a:srgbClr val="00BFD6"/>
              </a:solidFill>
              <a:latin typeface="Calibri"/>
              <a:ea typeface="Calibri"/>
              <a:cs typeface="Calibri"/>
              <a:sym typeface="Calibri"/>
            </a:endParaRPr>
          </a:p>
        </p:txBody>
      </p:sp>
      <p:sp>
        <p:nvSpPr>
          <p:cNvPr id="32" name="Shape 32"/>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Johns Hopkins Cohort Webinar</a:t>
            </a:r>
            <a:endParaRPr sz="2800" b="1" i="0" u="none" strike="noStrike" cap="none">
              <a:solidFill>
                <a:srgbClr val="333333"/>
              </a:solidFill>
              <a:latin typeface="Calibri"/>
              <a:ea typeface="Calibri"/>
              <a:cs typeface="Calibri"/>
              <a:sym typeface="Calibri"/>
            </a:endParaRPr>
          </a:p>
        </p:txBody>
      </p:sp>
      <p:pic>
        <p:nvPicPr>
          <p:cNvPr id="33" name="Shape 33"/>
          <p:cNvPicPr preferRelativeResize="0"/>
          <p:nvPr/>
        </p:nvPicPr>
        <p:blipFill rotWithShape="1">
          <a:blip r:embed="rId3">
            <a:alphaModFix/>
          </a:blip>
          <a:srcRect/>
          <a:stretch/>
        </p:blipFill>
        <p:spPr>
          <a:xfrm>
            <a:off x="152401" y="152400"/>
            <a:ext cx="2129230" cy="998838"/>
          </a:xfrm>
          <a:prstGeom prst="rect">
            <a:avLst/>
          </a:prstGeom>
          <a:noFill/>
          <a:ln>
            <a:noFill/>
          </a:ln>
        </p:spPr>
      </p:pic>
      <p:sp>
        <p:nvSpPr>
          <p:cNvPr id="34" name="Shape 34"/>
          <p:cNvSpPr txBox="1">
            <a:spLocks noGrp="1"/>
          </p:cNvSpPr>
          <p:nvPr>
            <p:ph type="body" idx="1"/>
          </p:nvPr>
        </p:nvSpPr>
        <p:spPr>
          <a:xfrm>
            <a:off x="381000" y="1524000"/>
            <a:ext cx="8610600" cy="423500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800"/>
              <a:buFont typeface="Arial"/>
              <a:buNone/>
            </a:pPr>
            <a:endParaRPr sz="800" b="0" i="0" u="none" strike="noStrike" cap="none">
              <a:solidFill>
                <a:srgbClr val="000000"/>
              </a:solidFill>
              <a:latin typeface="Calibri"/>
              <a:ea typeface="Calibri"/>
              <a:cs typeface="Calibri"/>
              <a:sym typeface="Calibri"/>
            </a:endParaRPr>
          </a:p>
          <a:p>
            <a:pPr marL="0" marR="0" lvl="0" indent="0" algn="l" rtl="0">
              <a:spcBef>
                <a:spcPts val="440"/>
              </a:spcBef>
              <a:spcAft>
                <a:spcPts val="0"/>
              </a:spcAft>
              <a:buClr>
                <a:schemeClr val="dk1"/>
              </a:buClr>
              <a:buSzPts val="2200"/>
              <a:buFont typeface="Arial"/>
              <a:buNone/>
            </a:pPr>
            <a:r>
              <a:rPr lang="en-US" sz="2200" b="0" i="0" u="none" strike="noStrike" cap="none">
                <a:solidFill>
                  <a:schemeClr val="dk1"/>
                </a:solidFill>
                <a:latin typeface="Calibri"/>
                <a:ea typeface="Calibri"/>
                <a:cs typeface="Calibri"/>
                <a:sym typeface="Calibri"/>
              </a:rPr>
              <a:t>Today’s webinar slide deck is available for instant download via the </a:t>
            </a:r>
            <a:r>
              <a:rPr lang="en-US" sz="2200" b="1" i="0" u="none" strike="noStrike" cap="none">
                <a:solidFill>
                  <a:schemeClr val="dk1"/>
                </a:solidFill>
                <a:latin typeface="Calibri"/>
                <a:ea typeface="Calibri"/>
                <a:cs typeface="Calibri"/>
                <a:sym typeface="Calibri"/>
              </a:rPr>
              <a:t>“Files” pod </a:t>
            </a:r>
            <a:r>
              <a:rPr lang="en-US" sz="2200" b="0" i="0" u="none" strike="noStrike" cap="none">
                <a:solidFill>
                  <a:schemeClr val="dk1"/>
                </a:solidFill>
                <a:latin typeface="Calibri"/>
                <a:ea typeface="Calibri"/>
                <a:cs typeface="Calibri"/>
                <a:sym typeface="Calibri"/>
              </a:rPr>
              <a:t>on the right side of your screen or directly from the Louisiana Believes Webinar Library. </a:t>
            </a:r>
            <a:r>
              <a:rPr lang="en-US" sz="2200" b="0" i="0" u="sng" strike="noStrike" cap="none">
                <a:solidFill>
                  <a:schemeClr val="hlink"/>
                </a:solidFill>
                <a:latin typeface="Calibri"/>
                <a:ea typeface="Calibri"/>
                <a:cs typeface="Calibri"/>
                <a:sym typeface="Calibri"/>
                <a:hlinkClick r:id="rId4"/>
              </a:rPr>
              <a:t>http://www.louisianabelieves.com/resources/library/webinars</a:t>
            </a:r>
            <a:endParaRPr sz="2200" b="0" i="0" u="none" strike="noStrike" cap="none">
              <a:solidFill>
                <a:srgbClr val="0000FF"/>
              </a:solidFill>
              <a:latin typeface="Calibri"/>
              <a:ea typeface="Calibri"/>
              <a:cs typeface="Calibri"/>
              <a:sym typeface="Calibri"/>
            </a:endParaRPr>
          </a:p>
          <a:p>
            <a:pPr marL="0" marR="0" lvl="0" indent="0" algn="l" rtl="0">
              <a:spcBef>
                <a:spcPts val="600"/>
              </a:spcBef>
              <a:spcAft>
                <a:spcPts val="0"/>
              </a:spcAft>
              <a:buClr>
                <a:schemeClr val="dk1"/>
              </a:buClr>
              <a:buSzPts val="3000"/>
              <a:buFont typeface="Arial"/>
              <a:buNone/>
            </a:pPr>
            <a:endParaRPr sz="3000" b="0" i="0" u="none" strike="noStrike" cap="none">
              <a:solidFill>
                <a:srgbClr val="000000"/>
              </a:solidFill>
              <a:latin typeface="Calibri"/>
              <a:ea typeface="Calibri"/>
              <a:cs typeface="Calibri"/>
              <a:sym typeface="Calibri"/>
            </a:endParaRPr>
          </a:p>
          <a:p>
            <a:pPr marL="0" marR="0" lvl="0" indent="0" algn="l" rtl="0">
              <a:spcBef>
                <a:spcPts val="440"/>
              </a:spcBef>
              <a:spcAft>
                <a:spcPts val="0"/>
              </a:spcAft>
              <a:buClr>
                <a:srgbClr val="000000"/>
              </a:buClr>
              <a:buSzPts val="2200"/>
              <a:buFont typeface="Arial"/>
              <a:buNone/>
            </a:pPr>
            <a:r>
              <a:rPr lang="en-US" sz="2200" b="0" i="0" u="none" strike="noStrike" cap="none">
                <a:solidFill>
                  <a:srgbClr val="000000"/>
                </a:solidFill>
                <a:latin typeface="Calibri"/>
                <a:ea typeface="Calibri"/>
                <a:cs typeface="Calibri"/>
                <a:sym typeface="Calibri"/>
              </a:rPr>
              <a:t>If, during the presentation, you experience audio difficulties - please note the issue using the </a:t>
            </a:r>
            <a:r>
              <a:rPr lang="en-US" sz="2200" b="0" i="0" u="none" strike="noStrike" cap="none">
                <a:solidFill>
                  <a:srgbClr val="0000FF"/>
                </a:solidFill>
                <a:latin typeface="Calibri"/>
                <a:ea typeface="Calibri"/>
                <a:cs typeface="Calibri"/>
                <a:sym typeface="Calibri"/>
              </a:rPr>
              <a:t>Q &amp; A pod</a:t>
            </a:r>
            <a:r>
              <a:rPr lang="en-US" sz="2200" b="0" i="0" u="none" strike="noStrike" cap="none">
                <a:solidFill>
                  <a:srgbClr val="000000"/>
                </a:solidFill>
                <a:latin typeface="Calibri"/>
                <a:ea typeface="Calibri"/>
                <a:cs typeface="Calibri"/>
                <a:sym typeface="Calibri"/>
              </a:rPr>
              <a:t> to the right of the screen or email </a:t>
            </a:r>
            <a:r>
              <a:rPr lang="en-US" sz="2200" u="sng">
                <a:solidFill>
                  <a:schemeClr val="hlink"/>
                </a:solidFill>
                <a:hlinkClick r:id="rId5"/>
              </a:rPr>
              <a:t>Tristen.Guillory@la.gov</a:t>
            </a:r>
            <a:endParaRPr/>
          </a:p>
          <a:p>
            <a:pPr marL="0" marR="0" lvl="0" indent="0" algn="l" rtl="0">
              <a:spcBef>
                <a:spcPts val="600"/>
              </a:spcBef>
              <a:spcAft>
                <a:spcPts val="0"/>
              </a:spcAft>
              <a:buClr>
                <a:schemeClr val="dk1"/>
              </a:buClr>
              <a:buSzPts val="3000"/>
              <a:buFont typeface="Arial"/>
              <a:buNone/>
            </a:pPr>
            <a:endParaRPr sz="3000" b="0" i="0" u="none" strike="noStrike" cap="none">
              <a:solidFill>
                <a:srgbClr val="000000"/>
              </a:solidFill>
              <a:latin typeface="Calibri"/>
              <a:ea typeface="Calibri"/>
              <a:cs typeface="Calibri"/>
              <a:sym typeface="Calibri"/>
            </a:endParaRPr>
          </a:p>
          <a:p>
            <a:pPr marL="0" marR="0" lvl="0" indent="0" algn="l" rtl="0">
              <a:spcBef>
                <a:spcPts val="440"/>
              </a:spcBef>
              <a:spcAft>
                <a:spcPts val="0"/>
              </a:spcAft>
              <a:buClr>
                <a:srgbClr val="000000"/>
              </a:buClr>
              <a:buSzPts val="2200"/>
              <a:buFont typeface="Arial"/>
              <a:buNone/>
            </a:pPr>
            <a:r>
              <a:rPr lang="en-US" sz="2200" b="0" i="0" u="none" strike="noStrike" cap="none">
                <a:solidFill>
                  <a:srgbClr val="000000"/>
                </a:solidFill>
                <a:latin typeface="Calibri"/>
                <a:ea typeface="Calibri"/>
                <a:cs typeface="Calibri"/>
                <a:sym typeface="Calibri"/>
              </a:rPr>
              <a:t>Audio will begin shortly.  Thank you.</a:t>
            </a:r>
            <a:endParaRPr sz="2200" b="0" i="0" u="none" strike="noStrike" cap="none">
              <a:solidFill>
                <a:srgbClr val="000000"/>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a:solidFill>
                  <a:srgbClr val="00BFD6"/>
                </a:solidFill>
                <a:latin typeface="Calibri"/>
                <a:ea typeface="Calibri"/>
                <a:cs typeface="Calibri"/>
                <a:sym typeface="Calibri"/>
              </a:rPr>
              <a:t>20</a:t>
            </a:fld>
            <a:endParaRPr sz="1200" b="1" i="0">
              <a:solidFill>
                <a:srgbClr val="00BFD6"/>
              </a:solidFill>
              <a:latin typeface="Calibri"/>
              <a:ea typeface="Calibri"/>
              <a:cs typeface="Calibri"/>
              <a:sym typeface="Calibri"/>
            </a:endParaRPr>
          </a:p>
        </p:txBody>
      </p:sp>
      <p:sp>
        <p:nvSpPr>
          <p:cNvPr id="205" name="Shape 205"/>
          <p:cNvSpPr txBox="1">
            <a:spLocks noGrp="1"/>
          </p:cNvSpPr>
          <p:nvPr>
            <p:ph type="body" idx="1"/>
          </p:nvPr>
        </p:nvSpPr>
        <p:spPr>
          <a:xfrm>
            <a:off x="152400" y="1491460"/>
            <a:ext cx="8839200" cy="4804719"/>
          </a:xfrm>
          <a:prstGeom prst="rect">
            <a:avLst/>
          </a:prstGeom>
          <a:solidFill>
            <a:srgbClr val="DAEEF3"/>
          </a:solid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200"/>
              </a:spcBef>
              <a:spcAft>
                <a:spcPts val="0"/>
              </a:spcAft>
              <a:buClr>
                <a:schemeClr val="dk1"/>
              </a:buClr>
              <a:buSzPts val="1000"/>
              <a:buFont typeface="Arial"/>
              <a:buNone/>
            </a:pPr>
            <a:endParaRPr sz="1000" b="0" i="0" u="none" strike="noStrike" cap="none">
              <a:solidFill>
                <a:schemeClr val="dk1"/>
              </a:solidFill>
              <a:latin typeface="Calibri"/>
              <a:ea typeface="Calibri"/>
              <a:cs typeface="Calibri"/>
              <a:sym typeface="Calibri"/>
            </a:endParaRPr>
          </a:p>
          <a:p>
            <a:pPr marL="0" marR="0" lvl="0" indent="0" algn="ctr" rtl="0">
              <a:spcBef>
                <a:spcPts val="200"/>
              </a:spcBef>
              <a:spcAft>
                <a:spcPts val="0"/>
              </a:spcAft>
              <a:buClr>
                <a:schemeClr val="dk1"/>
              </a:buClr>
              <a:buSzPts val="1000"/>
              <a:buFont typeface="Arial"/>
              <a:buNone/>
            </a:pPr>
            <a:endParaRPr sz="1000" b="0" i="0" u="none" strike="noStrike" cap="none">
              <a:solidFill>
                <a:schemeClr val="dk1"/>
              </a:solidFill>
              <a:latin typeface="Calibri"/>
              <a:ea typeface="Calibri"/>
              <a:cs typeface="Calibri"/>
              <a:sym typeface="Calibri"/>
            </a:endParaRPr>
          </a:p>
          <a:p>
            <a:pPr marL="0" marR="0" lvl="0" indent="0" algn="ctr" rtl="0">
              <a:spcBef>
                <a:spcPts val="560"/>
              </a:spcBef>
              <a:spcAft>
                <a:spcPts val="0"/>
              </a:spcAft>
              <a:buClr>
                <a:schemeClr val="dk1"/>
              </a:buClr>
              <a:buSzPts val="2800"/>
              <a:buFont typeface="Arial"/>
              <a:buNone/>
            </a:pPr>
            <a:endParaRPr/>
          </a:p>
          <a:p>
            <a:pPr marL="0" marR="0" lvl="0" indent="0" algn="ctr" rtl="0">
              <a:spcBef>
                <a:spcPts val="560"/>
              </a:spcBef>
              <a:spcAft>
                <a:spcPts val="0"/>
              </a:spcAft>
              <a:buClr>
                <a:schemeClr val="dk1"/>
              </a:buClr>
              <a:buSzPts val="2800"/>
              <a:buFont typeface="Arial"/>
              <a:buNone/>
            </a:pPr>
            <a:r>
              <a:rPr lang="en-US" b="0" i="0" u="none" strike="noStrike" cap="none">
                <a:solidFill>
                  <a:schemeClr val="dk1"/>
                </a:solidFill>
                <a:latin typeface="Calibri"/>
                <a:ea typeface="Calibri"/>
                <a:cs typeface="Calibri"/>
                <a:sym typeface="Calibri"/>
              </a:rPr>
              <a:t>For more information on the </a:t>
            </a:r>
            <a:endParaRPr/>
          </a:p>
          <a:p>
            <a:pPr marL="0" marR="0" lvl="0" indent="0" algn="ctr" rtl="0">
              <a:spcBef>
                <a:spcPts val="560"/>
              </a:spcBef>
              <a:spcAft>
                <a:spcPts val="0"/>
              </a:spcAft>
              <a:buClr>
                <a:schemeClr val="dk1"/>
              </a:buClr>
              <a:buSzPts val="2800"/>
              <a:buFont typeface="Arial"/>
              <a:buNone/>
            </a:pPr>
            <a:r>
              <a:rPr lang="en-US" b="0" i="0" u="none" strike="noStrike" cap="none">
                <a:solidFill>
                  <a:schemeClr val="dk1"/>
                </a:solidFill>
                <a:latin typeface="Calibri"/>
                <a:ea typeface="Calibri"/>
                <a:cs typeface="Calibri"/>
                <a:sym typeface="Calibri"/>
              </a:rPr>
              <a:t>Johns Hopkins High School Redesign Cohort, </a:t>
            </a:r>
            <a:endParaRPr b="0" i="0" u="none" strike="noStrike" cap="none">
              <a:solidFill>
                <a:schemeClr val="dk1"/>
              </a:solidFill>
              <a:latin typeface="Calibri"/>
              <a:ea typeface="Calibri"/>
              <a:cs typeface="Calibri"/>
              <a:sym typeface="Calibri"/>
            </a:endParaRPr>
          </a:p>
          <a:p>
            <a:pPr marL="0" marR="0" lvl="0" indent="0" algn="ctr" rtl="0">
              <a:spcBef>
                <a:spcPts val="560"/>
              </a:spcBef>
              <a:spcAft>
                <a:spcPts val="0"/>
              </a:spcAft>
              <a:buClr>
                <a:schemeClr val="dk1"/>
              </a:buClr>
              <a:buSzPts val="2800"/>
              <a:buFont typeface="Arial"/>
              <a:buNone/>
            </a:pPr>
            <a:r>
              <a:rPr lang="en-US" b="0" i="0" u="none" strike="noStrike" cap="none">
                <a:solidFill>
                  <a:schemeClr val="dk1"/>
                </a:solidFill>
                <a:latin typeface="Calibri"/>
                <a:ea typeface="Calibri"/>
                <a:cs typeface="Calibri"/>
                <a:sym typeface="Calibri"/>
              </a:rPr>
              <a:t>please contact:</a:t>
            </a:r>
            <a:r>
              <a:rPr lang="en-US" b="1" i="0" u="none" strike="noStrike" cap="none">
                <a:solidFill>
                  <a:schemeClr val="dk1"/>
                </a:solidFill>
                <a:latin typeface="Calibri"/>
                <a:ea typeface="Calibri"/>
                <a:cs typeface="Calibri"/>
                <a:sym typeface="Calibri"/>
              </a:rPr>
              <a:t> </a:t>
            </a:r>
            <a:r>
              <a:rPr lang="en-US" b="0" i="0" u="sng" strike="noStrike" cap="none">
                <a:solidFill>
                  <a:schemeClr val="hlink"/>
                </a:solidFill>
                <a:latin typeface="Calibri"/>
                <a:ea typeface="Calibri"/>
                <a:cs typeface="Calibri"/>
                <a:sym typeface="Calibri"/>
                <a:hlinkClick r:id="rId3"/>
              </a:rPr>
              <a:t>Tristen.Guillory@la.gov</a:t>
            </a:r>
            <a:r>
              <a:rPr lang="en-US" b="0" i="0" u="none" strike="noStrike" cap="none">
                <a:solidFill>
                  <a:srgbClr val="244061"/>
                </a:solidFill>
                <a:latin typeface="Calibri"/>
                <a:ea typeface="Calibri"/>
                <a:cs typeface="Calibri"/>
                <a:sym typeface="Calibri"/>
              </a:rPr>
              <a:t> </a:t>
            </a:r>
            <a:endParaRPr b="0" i="0" u="none" strike="noStrike" cap="none">
              <a:solidFill>
                <a:srgbClr val="24406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endParaRPr sz="3200" b="0" i="0" u="none" strike="noStrike" cap="none">
              <a:solidFill>
                <a:srgbClr val="244061"/>
              </a:solidFill>
              <a:latin typeface="Calibri"/>
              <a:ea typeface="Calibri"/>
              <a:cs typeface="Calibri"/>
              <a:sym typeface="Calibri"/>
            </a:endParaRPr>
          </a:p>
          <a:p>
            <a:pPr marL="0" marR="0" lvl="0" indent="0" algn="ctr" rtl="0">
              <a:spcBef>
                <a:spcPts val="200"/>
              </a:spcBef>
              <a:spcAft>
                <a:spcPts val="0"/>
              </a:spcAft>
              <a:buClr>
                <a:schemeClr val="dk1"/>
              </a:buClr>
              <a:buSzPts val="1000"/>
              <a:buFont typeface="Arial"/>
              <a:buNone/>
            </a:pPr>
            <a:endParaRPr sz="1000" b="0" i="0" u="none" strike="noStrike" cap="none">
              <a:solidFill>
                <a:srgbClr val="244061"/>
              </a:solidFill>
              <a:latin typeface="Calibri"/>
              <a:ea typeface="Calibri"/>
              <a:cs typeface="Calibri"/>
              <a:sym typeface="Calibri"/>
            </a:endParaRPr>
          </a:p>
          <a:p>
            <a:pPr marL="514350" marR="0" lvl="0" indent="-311150" algn="l" rtl="0">
              <a:spcBef>
                <a:spcPts val="640"/>
              </a:spcBef>
              <a:spcAft>
                <a:spcPts val="0"/>
              </a:spcAft>
              <a:buClr>
                <a:schemeClr val="dk1"/>
              </a:buClr>
              <a:buSzPts val="3200"/>
              <a:buFont typeface="Calibri"/>
              <a:buNone/>
            </a:pPr>
            <a:endParaRPr sz="3200" b="0" i="0" u="none" strike="noStrike" cap="none">
              <a:solidFill>
                <a:schemeClr val="dk1"/>
              </a:solidFill>
              <a:latin typeface="Calibri"/>
              <a:ea typeface="Calibri"/>
              <a:cs typeface="Calibri"/>
              <a:sym typeface="Calibri"/>
            </a:endParaRPr>
          </a:p>
        </p:txBody>
      </p:sp>
      <p:sp>
        <p:nvSpPr>
          <p:cNvPr id="206" name="Shape 206"/>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Contact Information</a:t>
            </a:r>
            <a:endParaRPr sz="2800" b="1" i="0" u="none" strike="noStrike" cap="none">
              <a:solidFill>
                <a:srgbClr val="333333"/>
              </a:solidFill>
              <a:latin typeface="Calibri"/>
              <a:ea typeface="Calibri"/>
              <a:cs typeface="Calibri"/>
              <a:sym typeface="Calibri"/>
            </a:endParaRPr>
          </a:p>
        </p:txBody>
      </p:sp>
      <p:pic>
        <p:nvPicPr>
          <p:cNvPr id="207" name="Shape 207"/>
          <p:cNvPicPr preferRelativeResize="0"/>
          <p:nvPr/>
        </p:nvPicPr>
        <p:blipFill rotWithShape="1">
          <a:blip r:embed="rId4">
            <a:alphaModFix/>
          </a:blip>
          <a:srcRect/>
          <a:stretch/>
        </p:blipFill>
        <p:spPr>
          <a:xfrm>
            <a:off x="152401" y="152400"/>
            <a:ext cx="2129230" cy="99883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sldNum" idx="12"/>
          </p:nvPr>
        </p:nvSpPr>
        <p:spPr>
          <a:xfrm>
            <a:off x="6934200" y="6477000"/>
            <a:ext cx="2133600" cy="342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3</a:t>
            </a:fld>
            <a:endParaRPr sz="1200" b="1" i="0" u="none" strike="noStrike" cap="none">
              <a:solidFill>
                <a:srgbClr val="00BFD6"/>
              </a:solidFill>
              <a:latin typeface="Calibri"/>
              <a:ea typeface="Calibri"/>
              <a:cs typeface="Calibri"/>
              <a:sym typeface="Calibri"/>
            </a:endParaRPr>
          </a:p>
        </p:txBody>
      </p:sp>
      <p:sp>
        <p:nvSpPr>
          <p:cNvPr id="40" name="Shape 40"/>
          <p:cNvSpPr txBox="1">
            <a:spLocks noGrp="1"/>
          </p:cNvSpPr>
          <p:nvPr>
            <p:ph type="body" idx="1"/>
          </p:nvPr>
        </p:nvSpPr>
        <p:spPr>
          <a:xfrm>
            <a:off x="354600" y="1752600"/>
            <a:ext cx="8434800" cy="4724400"/>
          </a:xfrm>
          <a:prstGeom prst="rect">
            <a:avLst/>
          </a:prstGeom>
          <a:noFill/>
          <a:ln>
            <a:noFill/>
          </a:ln>
        </p:spPr>
        <p:txBody>
          <a:bodyPr spcFirstLastPara="1" wrap="square" lIns="91425" tIns="45700" rIns="91425" bIns="45700" anchor="t" anchorCtr="0">
            <a:noAutofit/>
          </a:bodyPr>
          <a:lstStyle/>
          <a:p>
            <a:pPr marL="457200" marR="0" lvl="0" indent="-381000" algn="l" rtl="0">
              <a:lnSpc>
                <a:spcPct val="150000"/>
              </a:lnSpc>
              <a:spcBef>
                <a:spcPts val="640"/>
              </a:spcBef>
              <a:spcAft>
                <a:spcPts val="0"/>
              </a:spcAft>
              <a:buClr>
                <a:srgbClr val="333333"/>
              </a:buClr>
              <a:buSzPts val="2400"/>
              <a:buFont typeface="Arial"/>
              <a:buAutoNum type="arabicPeriod"/>
            </a:pPr>
            <a:r>
              <a:rPr lang="en-US" sz="2400">
                <a:solidFill>
                  <a:srgbClr val="333333"/>
                </a:solidFill>
                <a:highlight>
                  <a:srgbClr val="FFFFFF"/>
                </a:highlight>
                <a:latin typeface="Arial"/>
                <a:ea typeface="Arial"/>
                <a:cs typeface="Arial"/>
                <a:sym typeface="Arial"/>
              </a:rPr>
              <a:t>Describe the goals of the cohort</a:t>
            </a:r>
            <a:endParaRPr sz="2400">
              <a:solidFill>
                <a:srgbClr val="333333"/>
              </a:solidFill>
              <a:highlight>
                <a:srgbClr val="FFFFFF"/>
              </a:highlight>
              <a:latin typeface="Arial"/>
              <a:ea typeface="Arial"/>
              <a:cs typeface="Arial"/>
              <a:sym typeface="Arial"/>
            </a:endParaRPr>
          </a:p>
          <a:p>
            <a:pPr marL="0" marR="0" lvl="0" indent="0" algn="l" rtl="0">
              <a:lnSpc>
                <a:spcPct val="150000"/>
              </a:lnSpc>
              <a:spcBef>
                <a:spcPts val="640"/>
              </a:spcBef>
              <a:spcAft>
                <a:spcPts val="0"/>
              </a:spcAft>
              <a:buNone/>
            </a:pPr>
            <a:endParaRPr sz="1200">
              <a:solidFill>
                <a:srgbClr val="333333"/>
              </a:solidFill>
              <a:highlight>
                <a:srgbClr val="FFFFFF"/>
              </a:highlight>
              <a:latin typeface="Arial"/>
              <a:ea typeface="Arial"/>
              <a:cs typeface="Arial"/>
              <a:sym typeface="Arial"/>
            </a:endParaRPr>
          </a:p>
          <a:p>
            <a:pPr marL="457200" marR="0" lvl="0" indent="-381000" algn="l" rtl="0">
              <a:lnSpc>
                <a:spcPct val="150000"/>
              </a:lnSpc>
              <a:spcBef>
                <a:spcPts val="640"/>
              </a:spcBef>
              <a:spcAft>
                <a:spcPts val="0"/>
              </a:spcAft>
              <a:buClr>
                <a:srgbClr val="333333"/>
              </a:buClr>
              <a:buSzPts val="2400"/>
              <a:buFont typeface="Arial"/>
              <a:buAutoNum type="arabicPeriod"/>
            </a:pPr>
            <a:r>
              <a:rPr lang="en-US" sz="2400">
                <a:solidFill>
                  <a:srgbClr val="333333"/>
                </a:solidFill>
                <a:highlight>
                  <a:srgbClr val="FFFFFF"/>
                </a:highlight>
                <a:latin typeface="Arial"/>
                <a:ea typeface="Arial"/>
                <a:cs typeface="Arial"/>
                <a:sym typeface="Arial"/>
              </a:rPr>
              <a:t>Prepare for Teacher Leader Summit</a:t>
            </a:r>
            <a:endParaRPr sz="2400">
              <a:solidFill>
                <a:srgbClr val="333333"/>
              </a:solidFill>
              <a:highlight>
                <a:srgbClr val="FFFFFF"/>
              </a:highlight>
              <a:latin typeface="Arial"/>
              <a:ea typeface="Arial"/>
              <a:cs typeface="Arial"/>
              <a:sym typeface="Arial"/>
            </a:endParaRPr>
          </a:p>
          <a:p>
            <a:pPr marL="0" marR="0" lvl="0" indent="0" algn="l" rtl="0">
              <a:lnSpc>
                <a:spcPct val="150000"/>
              </a:lnSpc>
              <a:spcBef>
                <a:spcPts val="640"/>
              </a:spcBef>
              <a:spcAft>
                <a:spcPts val="0"/>
              </a:spcAft>
              <a:buNone/>
            </a:pPr>
            <a:endParaRPr sz="1200">
              <a:solidFill>
                <a:srgbClr val="333333"/>
              </a:solidFill>
              <a:highlight>
                <a:srgbClr val="FFFFFF"/>
              </a:highlight>
              <a:latin typeface="Arial"/>
              <a:ea typeface="Arial"/>
              <a:cs typeface="Arial"/>
              <a:sym typeface="Arial"/>
            </a:endParaRPr>
          </a:p>
          <a:p>
            <a:pPr marL="457200" marR="0" lvl="0" indent="-381000" algn="l" rtl="0">
              <a:lnSpc>
                <a:spcPct val="150000"/>
              </a:lnSpc>
              <a:spcBef>
                <a:spcPts val="640"/>
              </a:spcBef>
              <a:spcAft>
                <a:spcPts val="0"/>
              </a:spcAft>
              <a:buClr>
                <a:srgbClr val="333333"/>
              </a:buClr>
              <a:buSzPts val="2400"/>
              <a:buFont typeface="Arial"/>
              <a:buAutoNum type="arabicPeriod"/>
            </a:pPr>
            <a:r>
              <a:rPr lang="en-US" sz="2400">
                <a:solidFill>
                  <a:srgbClr val="333333"/>
                </a:solidFill>
                <a:highlight>
                  <a:srgbClr val="FFFFFF"/>
                </a:highlight>
                <a:latin typeface="Arial"/>
                <a:ea typeface="Arial"/>
                <a:cs typeface="Arial"/>
                <a:sym typeface="Arial"/>
              </a:rPr>
              <a:t>Understand logistics for the summit and convening</a:t>
            </a:r>
            <a:endParaRPr sz="2400">
              <a:solidFill>
                <a:srgbClr val="333333"/>
              </a:solidFill>
              <a:highlight>
                <a:srgbClr val="FFFFFF"/>
              </a:highlight>
              <a:latin typeface="Arial"/>
              <a:ea typeface="Arial"/>
              <a:cs typeface="Arial"/>
              <a:sym typeface="Arial"/>
            </a:endParaRPr>
          </a:p>
          <a:p>
            <a:pPr marL="0" marR="0" lvl="0" indent="0" algn="l" rtl="0">
              <a:lnSpc>
                <a:spcPct val="150000"/>
              </a:lnSpc>
              <a:spcBef>
                <a:spcPts val="640"/>
              </a:spcBef>
              <a:spcAft>
                <a:spcPts val="0"/>
              </a:spcAft>
              <a:buNone/>
            </a:pPr>
            <a:endParaRPr sz="1200">
              <a:solidFill>
                <a:srgbClr val="333333"/>
              </a:solidFill>
              <a:highlight>
                <a:srgbClr val="FFFFFF"/>
              </a:highlight>
              <a:latin typeface="Arial"/>
              <a:ea typeface="Arial"/>
              <a:cs typeface="Arial"/>
              <a:sym typeface="Arial"/>
            </a:endParaRPr>
          </a:p>
          <a:p>
            <a:pPr marL="457200" marR="0" lvl="0" indent="-381000" algn="l" rtl="0">
              <a:lnSpc>
                <a:spcPct val="150000"/>
              </a:lnSpc>
              <a:spcBef>
                <a:spcPts val="640"/>
              </a:spcBef>
              <a:spcAft>
                <a:spcPts val="0"/>
              </a:spcAft>
              <a:buClr>
                <a:srgbClr val="333333"/>
              </a:buClr>
              <a:buSzPts val="2400"/>
              <a:buFont typeface="Arial"/>
              <a:buAutoNum type="arabicPeriod"/>
            </a:pPr>
            <a:r>
              <a:rPr lang="en-US" sz="2400">
                <a:solidFill>
                  <a:srgbClr val="333333"/>
                </a:solidFill>
                <a:highlight>
                  <a:srgbClr val="FFFFFF"/>
                </a:highlight>
                <a:latin typeface="Arial"/>
                <a:ea typeface="Arial"/>
                <a:cs typeface="Arial"/>
                <a:sym typeface="Arial"/>
              </a:rPr>
              <a:t>Support schools in successful data collection</a:t>
            </a:r>
            <a:endParaRPr sz="2400">
              <a:solidFill>
                <a:srgbClr val="333333"/>
              </a:solidFill>
              <a:highlight>
                <a:srgbClr val="FFFFFF"/>
              </a:highlight>
              <a:latin typeface="Arial"/>
              <a:ea typeface="Arial"/>
              <a:cs typeface="Arial"/>
              <a:sym typeface="Arial"/>
            </a:endParaRPr>
          </a:p>
        </p:txBody>
      </p:sp>
      <p:sp>
        <p:nvSpPr>
          <p:cNvPr id="41" name="Shape 41"/>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SzPts val="2800"/>
              <a:buFont typeface="Calibri"/>
              <a:buNone/>
            </a:pPr>
            <a:r>
              <a:rPr lang="en-US" sz="2800" b="1">
                <a:solidFill>
                  <a:schemeClr val="dk1"/>
                </a:solidFill>
              </a:rPr>
              <a:t>Objectives</a:t>
            </a:r>
            <a:endParaRPr sz="2800" b="1" i="0" u="none" strike="noStrike" cap="none">
              <a:solidFill>
                <a:schemeClr val="dk1"/>
              </a:solidFill>
              <a:latin typeface="Calibri"/>
              <a:ea typeface="Calibri"/>
              <a:cs typeface="Calibri"/>
              <a:sym typeface="Calibri"/>
            </a:endParaRPr>
          </a:p>
        </p:txBody>
      </p:sp>
      <p:pic>
        <p:nvPicPr>
          <p:cNvPr id="42" name="Shape 42"/>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Shape 47"/>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4</a:t>
            </a:fld>
            <a:endParaRPr sz="1200" b="1" i="0" u="none" strike="noStrike" cap="none">
              <a:solidFill>
                <a:srgbClr val="00BFD6"/>
              </a:solidFill>
              <a:latin typeface="Calibri"/>
              <a:ea typeface="Calibri"/>
              <a:cs typeface="Calibri"/>
              <a:sym typeface="Calibri"/>
            </a:endParaRPr>
          </a:p>
        </p:txBody>
      </p:sp>
      <p:sp>
        <p:nvSpPr>
          <p:cNvPr id="48" name="Shape 48"/>
          <p:cNvSpPr txBox="1">
            <a:spLocks noGrp="1"/>
          </p:cNvSpPr>
          <p:nvPr>
            <p:ph type="body" idx="1"/>
          </p:nvPr>
        </p:nvSpPr>
        <p:spPr>
          <a:xfrm>
            <a:off x="152401" y="1562100"/>
            <a:ext cx="8839200" cy="4724400"/>
          </a:xfrm>
          <a:prstGeom prst="rect">
            <a:avLst/>
          </a:prstGeom>
          <a:noFill/>
          <a:ln>
            <a:noFill/>
          </a:ln>
        </p:spPr>
        <p:txBody>
          <a:bodyPr spcFirstLastPara="1" wrap="square" lIns="91425" tIns="45700" rIns="91425" bIns="45700" anchor="t" anchorCtr="0">
            <a:noAutofit/>
          </a:bodyPr>
          <a:lstStyle/>
          <a:p>
            <a:pPr marL="749300" marR="0" lvl="0" indent="-520700" algn="l" rtl="0">
              <a:lnSpc>
                <a:spcPct val="140000"/>
              </a:lnSpc>
              <a:spcBef>
                <a:spcPts val="0"/>
              </a:spcBef>
              <a:spcAft>
                <a:spcPts val="0"/>
              </a:spcAft>
              <a:buClr>
                <a:schemeClr val="dk1"/>
              </a:buClr>
              <a:buSzPts val="2400"/>
              <a:buFont typeface="Calibri"/>
              <a:buChar char="•"/>
            </a:pPr>
            <a:r>
              <a:rPr lang="en-US" sz="2400" i="0" u="none" strike="noStrike" cap="none">
                <a:solidFill>
                  <a:schemeClr val="dk1"/>
                </a:solidFill>
              </a:rPr>
              <a:t>The Need for High School Redesign</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Benefits of Cohort Participation</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Expectations of Cohort Participants</a:t>
            </a:r>
            <a:endParaRPr sz="2400" i="0" u="none" strike="noStrike" cap="none">
              <a:solidFill>
                <a:schemeClr val="dk1"/>
              </a:solidFill>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Exploration of the Four Pillars of High School Improvement</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Evidenced-Based Practices</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Pre-Work Requirement</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Convening Timeline</a:t>
            </a:r>
            <a:endParaRPr/>
          </a:p>
          <a:p>
            <a:pPr marL="749300" marR="0" lvl="0" indent="-520700" algn="l" rtl="0">
              <a:lnSpc>
                <a:spcPct val="140000"/>
              </a:lnSpc>
              <a:spcBef>
                <a:spcPts val="480"/>
              </a:spcBef>
              <a:spcAft>
                <a:spcPts val="0"/>
              </a:spcAft>
              <a:buClr>
                <a:schemeClr val="dk1"/>
              </a:buClr>
              <a:buSzPts val="2400"/>
              <a:buFont typeface="Calibri"/>
              <a:buChar char="•"/>
            </a:pPr>
            <a:r>
              <a:rPr lang="en-US" sz="2400" i="0" u="none" strike="noStrike" cap="none">
                <a:solidFill>
                  <a:schemeClr val="dk1"/>
                </a:solidFill>
              </a:rPr>
              <a:t>Next Steps</a:t>
            </a:r>
            <a:endParaRPr/>
          </a:p>
          <a:p>
            <a:pPr marL="514350" marR="0" lvl="0" indent="-311150" algn="l" rtl="0">
              <a:lnSpc>
                <a:spcPct val="90000"/>
              </a:lnSpc>
              <a:spcBef>
                <a:spcPts val="640"/>
              </a:spcBef>
              <a:spcAft>
                <a:spcPts val="0"/>
              </a:spcAft>
              <a:buClr>
                <a:schemeClr val="dk1"/>
              </a:buClr>
              <a:buSzPts val="3200"/>
              <a:buFont typeface="Calibri"/>
              <a:buNone/>
            </a:pPr>
            <a:endParaRPr sz="3200" b="0" i="0" u="none" strike="noStrike" cap="none">
              <a:solidFill>
                <a:schemeClr val="dk1"/>
              </a:solidFill>
              <a:latin typeface="Calibri"/>
              <a:ea typeface="Calibri"/>
              <a:cs typeface="Calibri"/>
              <a:sym typeface="Calibri"/>
            </a:endParaRPr>
          </a:p>
        </p:txBody>
      </p:sp>
      <p:sp>
        <p:nvSpPr>
          <p:cNvPr id="49" name="Shape 49"/>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SzPts val="2800"/>
              <a:buFont typeface="Calibri"/>
              <a:buNone/>
            </a:pPr>
            <a:r>
              <a:rPr lang="en-US" sz="2800" b="1">
                <a:solidFill>
                  <a:schemeClr val="dk1"/>
                </a:solidFill>
              </a:rPr>
              <a:t>Agenda</a:t>
            </a:r>
            <a:endParaRPr sz="2800" b="1" i="0" u="none" strike="noStrike" cap="none">
              <a:solidFill>
                <a:schemeClr val="dk1"/>
              </a:solidFill>
              <a:latin typeface="Calibri"/>
              <a:ea typeface="Calibri"/>
              <a:cs typeface="Calibri"/>
              <a:sym typeface="Calibri"/>
            </a:endParaRPr>
          </a:p>
        </p:txBody>
      </p:sp>
      <p:pic>
        <p:nvPicPr>
          <p:cNvPr id="50" name="Shape 50"/>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Shape 55"/>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5</a:t>
            </a:fld>
            <a:endParaRPr sz="1200" b="1" i="0" u="none" strike="noStrike" cap="none">
              <a:solidFill>
                <a:srgbClr val="00BFD6"/>
              </a:solidFill>
              <a:latin typeface="Calibri"/>
              <a:ea typeface="Calibri"/>
              <a:cs typeface="Calibri"/>
              <a:sym typeface="Calibri"/>
            </a:endParaRPr>
          </a:p>
        </p:txBody>
      </p:sp>
      <p:sp>
        <p:nvSpPr>
          <p:cNvPr id="56" name="Shape 56"/>
          <p:cNvSpPr txBox="1">
            <a:spLocks noGrp="1"/>
          </p:cNvSpPr>
          <p:nvPr>
            <p:ph type="body" idx="1"/>
          </p:nvPr>
        </p:nvSpPr>
        <p:spPr>
          <a:xfrm>
            <a:off x="152400" y="1451918"/>
            <a:ext cx="8839200" cy="502508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2200"/>
              <a:buFont typeface="Arial"/>
              <a:buNone/>
            </a:pPr>
            <a:r>
              <a:rPr lang="en-US" sz="2000" b="0" i="0" u="none" strike="noStrike" cap="none">
                <a:solidFill>
                  <a:schemeClr val="dk1"/>
                </a:solidFill>
                <a:latin typeface="Calibri"/>
                <a:ea typeface="Calibri"/>
                <a:cs typeface="Calibri"/>
                <a:sym typeface="Calibri"/>
              </a:rPr>
              <a:t>Through Cohort participation, high schools teams will:</a:t>
            </a:r>
            <a:endParaRPr sz="2000"/>
          </a:p>
          <a:p>
            <a:pPr marL="0" marR="0" lvl="0" indent="0" algn="l" rtl="0">
              <a:spcBef>
                <a:spcPts val="240"/>
              </a:spcBef>
              <a:spcAft>
                <a:spcPts val="0"/>
              </a:spcAft>
              <a:buClr>
                <a:schemeClr val="dk1"/>
              </a:buClr>
              <a:buSzPts val="1200"/>
              <a:buFont typeface="Arial"/>
              <a:buNone/>
            </a:pPr>
            <a:endParaRPr sz="800" b="0" i="0" u="none" strike="noStrike" cap="none">
              <a:solidFill>
                <a:schemeClr val="dk1"/>
              </a:solidFill>
              <a:latin typeface="Calibri"/>
              <a:ea typeface="Calibri"/>
              <a:cs typeface="Calibri"/>
              <a:sym typeface="Calibri"/>
            </a:endParaRPr>
          </a:p>
          <a:p>
            <a:pPr marL="230188" marR="0" lvl="0" indent="-236538" algn="l" rtl="0">
              <a:spcBef>
                <a:spcPts val="380"/>
              </a:spcBef>
              <a:spcAft>
                <a:spcPts val="0"/>
              </a:spcAft>
              <a:buClr>
                <a:schemeClr val="dk1"/>
              </a:buClr>
              <a:buSzPts val="2000"/>
              <a:buFont typeface="Arial"/>
              <a:buChar char="•"/>
            </a:pPr>
            <a:r>
              <a:rPr lang="en-US" sz="2000" b="0" i="0" u="none" strike="noStrike" cap="none">
                <a:solidFill>
                  <a:schemeClr val="dk1"/>
                </a:solidFill>
                <a:latin typeface="Calibri"/>
                <a:ea typeface="Calibri"/>
                <a:cs typeface="Calibri"/>
                <a:sym typeface="Calibri"/>
              </a:rPr>
              <a:t>Reimagine both structure and services to maximize student outcomes and prepare students for post-secondary success</a:t>
            </a:r>
            <a:r>
              <a:rPr lang="en-US" sz="2000" b="0" i="0" u="none" strike="noStrike" cap="none">
                <a:solidFill>
                  <a:srgbClr val="000000"/>
                </a:solidFill>
                <a:latin typeface="Calibri"/>
                <a:ea typeface="Calibri"/>
                <a:cs typeface="Calibri"/>
                <a:sym typeface="Calibri"/>
              </a:rPr>
              <a:t>;</a:t>
            </a:r>
            <a:endParaRPr sz="2000"/>
          </a:p>
          <a:p>
            <a:pPr marL="230188" marR="0" lvl="0" indent="-153988" algn="l" rtl="0">
              <a:spcBef>
                <a:spcPts val="240"/>
              </a:spcBef>
              <a:spcAft>
                <a:spcPts val="0"/>
              </a:spcAft>
              <a:buClr>
                <a:schemeClr val="dk1"/>
              </a:buClr>
              <a:buSzPts val="1200"/>
              <a:buFont typeface="Arial"/>
              <a:buNone/>
            </a:pPr>
            <a:endParaRPr sz="2000" b="0" i="0" u="none" strike="noStrike" cap="none">
              <a:solidFill>
                <a:schemeClr val="dk1"/>
              </a:solidFill>
              <a:latin typeface="Calibri"/>
              <a:ea typeface="Calibri"/>
              <a:cs typeface="Calibri"/>
              <a:sym typeface="Calibri"/>
            </a:endParaRPr>
          </a:p>
          <a:p>
            <a:pPr marL="230188" marR="0" lvl="0" indent="-236538" algn="l" rtl="0">
              <a:spcBef>
                <a:spcPts val="380"/>
              </a:spcBef>
              <a:spcAft>
                <a:spcPts val="0"/>
              </a:spcAft>
              <a:buClr>
                <a:schemeClr val="dk1"/>
              </a:buClr>
              <a:buSzPts val="2000"/>
              <a:buFont typeface="Arial"/>
              <a:buChar char="•"/>
            </a:pPr>
            <a:r>
              <a:rPr lang="en-US" sz="2000" b="0" i="0" u="none" strike="noStrike" cap="none">
                <a:solidFill>
                  <a:schemeClr val="dk1"/>
                </a:solidFill>
                <a:latin typeface="Calibri"/>
                <a:ea typeface="Calibri"/>
                <a:cs typeface="Calibri"/>
                <a:sym typeface="Calibri"/>
              </a:rPr>
              <a:t>Address the following key components which are reflected in the </a:t>
            </a:r>
            <a:r>
              <a:rPr lang="en-US" sz="2000" b="0" i="1" u="none" strike="noStrike" cap="none">
                <a:solidFill>
                  <a:schemeClr val="dk1"/>
                </a:solidFill>
                <a:latin typeface="Calibri"/>
                <a:ea typeface="Calibri"/>
                <a:cs typeface="Calibri"/>
                <a:sym typeface="Calibri"/>
              </a:rPr>
              <a:t>Every Student Succeeds Act (ESSA) </a:t>
            </a:r>
            <a:r>
              <a:rPr lang="en-US" sz="2000" b="0" i="0" u="none" strike="noStrike" cap="none">
                <a:solidFill>
                  <a:schemeClr val="dk1"/>
                </a:solidFill>
                <a:latin typeface="Calibri"/>
                <a:ea typeface="Calibri"/>
                <a:cs typeface="Calibri"/>
                <a:sym typeface="Calibri"/>
              </a:rPr>
              <a:t>School Redesign grant application rubric:</a:t>
            </a:r>
            <a:endParaRPr sz="2000"/>
          </a:p>
          <a:p>
            <a:pPr marL="863600" marR="0" lvl="1" indent="-238125" algn="l" rtl="0">
              <a:spcBef>
                <a:spcPts val="380"/>
              </a:spcBef>
              <a:spcAft>
                <a:spcPts val="0"/>
              </a:spcAft>
              <a:buClr>
                <a:schemeClr val="dk1"/>
              </a:buClr>
              <a:buSzPts val="2000"/>
              <a:buFont typeface="Courier New"/>
              <a:buChar char="o"/>
            </a:pPr>
            <a:r>
              <a:rPr lang="en-US" sz="2000" b="0" i="0" u="none" strike="noStrike" cap="none">
                <a:solidFill>
                  <a:schemeClr val="dk1"/>
                </a:solidFill>
                <a:latin typeface="Calibri"/>
                <a:ea typeface="Calibri"/>
                <a:cs typeface="Calibri"/>
                <a:sym typeface="Calibri"/>
              </a:rPr>
              <a:t>Core Academics </a:t>
            </a:r>
            <a:endParaRPr sz="2000"/>
          </a:p>
          <a:p>
            <a:pPr marL="863600" marR="0" lvl="1" indent="-238125" algn="l" rtl="0">
              <a:spcBef>
                <a:spcPts val="380"/>
              </a:spcBef>
              <a:spcAft>
                <a:spcPts val="0"/>
              </a:spcAft>
              <a:buClr>
                <a:schemeClr val="dk1"/>
              </a:buClr>
              <a:buSzPts val="2000"/>
              <a:buFont typeface="Courier New"/>
              <a:buChar char="o"/>
            </a:pPr>
            <a:r>
              <a:rPr lang="en-US" sz="2000" b="0" i="0" u="none" strike="noStrike" cap="none">
                <a:solidFill>
                  <a:schemeClr val="dk1"/>
                </a:solidFill>
                <a:latin typeface="Calibri"/>
                <a:ea typeface="Calibri"/>
                <a:cs typeface="Calibri"/>
                <a:sym typeface="Calibri"/>
              </a:rPr>
              <a:t>Educator Workforce</a:t>
            </a:r>
            <a:endParaRPr sz="2000"/>
          </a:p>
          <a:p>
            <a:pPr marL="863600" marR="0" lvl="1" indent="-238125" algn="l" rtl="0">
              <a:spcBef>
                <a:spcPts val="380"/>
              </a:spcBef>
              <a:spcAft>
                <a:spcPts val="0"/>
              </a:spcAft>
              <a:buClr>
                <a:schemeClr val="dk1"/>
              </a:buClr>
              <a:buSzPts val="2000"/>
              <a:buFont typeface="Courier New"/>
              <a:buChar char="o"/>
            </a:pPr>
            <a:r>
              <a:rPr lang="en-US" sz="2000" b="0" i="0" u="none" strike="noStrike" cap="none">
                <a:solidFill>
                  <a:schemeClr val="dk1"/>
                </a:solidFill>
                <a:latin typeface="Calibri"/>
                <a:ea typeface="Calibri"/>
                <a:cs typeface="Calibri"/>
                <a:sym typeface="Calibri"/>
              </a:rPr>
              <a:t>LEA Structures</a:t>
            </a:r>
            <a:endParaRPr sz="2000"/>
          </a:p>
          <a:p>
            <a:pPr marL="863600" marR="0" lvl="1" indent="-238125" algn="l" rtl="0">
              <a:spcBef>
                <a:spcPts val="380"/>
              </a:spcBef>
              <a:spcAft>
                <a:spcPts val="0"/>
              </a:spcAft>
              <a:buClr>
                <a:schemeClr val="dk1"/>
              </a:buClr>
              <a:buSzPts val="2000"/>
              <a:buFont typeface="Courier New"/>
              <a:buChar char="o"/>
            </a:pPr>
            <a:r>
              <a:rPr lang="en-US" sz="2000" b="0" i="0" u="none" strike="noStrike" cap="none">
                <a:solidFill>
                  <a:schemeClr val="dk1"/>
                </a:solidFill>
                <a:latin typeface="Calibri"/>
                <a:ea typeface="Calibri"/>
                <a:cs typeface="Calibri"/>
                <a:sym typeface="Calibri"/>
              </a:rPr>
              <a:t>Direct Student Services (DSS)</a:t>
            </a:r>
            <a:endParaRPr sz="2000"/>
          </a:p>
          <a:p>
            <a:pPr marL="863600" marR="0" lvl="1" indent="-238125" algn="l" rtl="0">
              <a:spcBef>
                <a:spcPts val="380"/>
              </a:spcBef>
              <a:spcAft>
                <a:spcPts val="0"/>
              </a:spcAft>
              <a:buClr>
                <a:schemeClr val="dk1"/>
              </a:buClr>
              <a:buSzPts val="2000"/>
              <a:buFont typeface="Courier New"/>
              <a:buChar char="o"/>
            </a:pPr>
            <a:r>
              <a:rPr lang="en-US" sz="2000" b="0" i="0" u="none" strike="noStrike" cap="none">
                <a:solidFill>
                  <a:schemeClr val="dk1"/>
                </a:solidFill>
                <a:latin typeface="Calibri"/>
                <a:ea typeface="Calibri"/>
                <a:cs typeface="Calibri"/>
                <a:sym typeface="Calibri"/>
              </a:rPr>
              <a:t>Subgroups of Diverse Learners</a:t>
            </a:r>
            <a:endParaRPr sz="2000"/>
          </a:p>
          <a:p>
            <a:pPr marL="230188" marR="0" lvl="0" indent="-153988" algn="l" rtl="0">
              <a:spcBef>
                <a:spcPts val="240"/>
              </a:spcBef>
              <a:spcAft>
                <a:spcPts val="0"/>
              </a:spcAft>
              <a:buClr>
                <a:schemeClr val="dk1"/>
              </a:buClr>
              <a:buSzPts val="1200"/>
              <a:buFont typeface="Arial"/>
              <a:buNone/>
            </a:pPr>
            <a:endParaRPr sz="2000" b="0" i="0" u="none" strike="noStrike" cap="none">
              <a:solidFill>
                <a:schemeClr val="dk1"/>
              </a:solidFill>
              <a:latin typeface="Calibri"/>
              <a:ea typeface="Calibri"/>
              <a:cs typeface="Calibri"/>
              <a:sym typeface="Calibri"/>
            </a:endParaRPr>
          </a:p>
          <a:p>
            <a:pPr marL="230188" marR="0" lvl="0" indent="-236538" algn="l" rtl="0">
              <a:spcBef>
                <a:spcPts val="380"/>
              </a:spcBef>
              <a:spcAft>
                <a:spcPts val="0"/>
              </a:spcAft>
              <a:buClr>
                <a:schemeClr val="dk1"/>
              </a:buClr>
              <a:buSzPts val="2000"/>
              <a:buFont typeface="Arial"/>
              <a:buChar char="•"/>
            </a:pPr>
            <a:r>
              <a:rPr lang="en-US" sz="2000" b="0" i="0" u="none" strike="noStrike" cap="none">
                <a:solidFill>
                  <a:schemeClr val="dk1"/>
                </a:solidFill>
                <a:latin typeface="Calibri"/>
                <a:ea typeface="Calibri"/>
                <a:cs typeface="Calibri"/>
                <a:sym typeface="Calibri"/>
              </a:rPr>
              <a:t>Engage in comprehensive improvement activities guided by needs assessments, which includes community input and built upon evidence-based strategies. </a:t>
            </a:r>
            <a:endParaRPr sz="2000" b="0" i="0" u="none" strike="noStrike" cap="none">
              <a:solidFill>
                <a:schemeClr val="dk1"/>
              </a:solidFill>
              <a:latin typeface="Calibri"/>
              <a:ea typeface="Calibri"/>
              <a:cs typeface="Calibri"/>
              <a:sym typeface="Calibri"/>
            </a:endParaRPr>
          </a:p>
        </p:txBody>
      </p:sp>
      <p:sp>
        <p:nvSpPr>
          <p:cNvPr id="57" name="Shape 57"/>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The Benefits of Cohort Participation</a:t>
            </a:r>
            <a:endParaRPr sz="2800" b="1" i="0" u="none" strike="noStrike" cap="none">
              <a:solidFill>
                <a:srgbClr val="333333"/>
              </a:solidFill>
              <a:latin typeface="Calibri"/>
              <a:ea typeface="Calibri"/>
              <a:cs typeface="Calibri"/>
              <a:sym typeface="Calibri"/>
            </a:endParaRPr>
          </a:p>
        </p:txBody>
      </p:sp>
      <p:pic>
        <p:nvPicPr>
          <p:cNvPr id="58" name="Shape 58"/>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6</a:t>
            </a:fld>
            <a:endParaRPr sz="1200" b="1" i="0" u="none" strike="noStrike" cap="none">
              <a:solidFill>
                <a:srgbClr val="00BFD6"/>
              </a:solidFill>
              <a:latin typeface="Calibri"/>
              <a:ea typeface="Calibri"/>
              <a:cs typeface="Calibri"/>
              <a:sym typeface="Calibri"/>
            </a:endParaRPr>
          </a:p>
        </p:txBody>
      </p:sp>
      <p:sp>
        <p:nvSpPr>
          <p:cNvPr id="64" name="Shape 64"/>
          <p:cNvSpPr txBox="1">
            <a:spLocks noGrp="1"/>
          </p:cNvSpPr>
          <p:nvPr>
            <p:ph type="body" idx="1"/>
          </p:nvPr>
        </p:nvSpPr>
        <p:spPr>
          <a:xfrm>
            <a:off x="152401" y="1511300"/>
            <a:ext cx="8839200" cy="496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2200"/>
              <a:buFont typeface="Arial"/>
              <a:buNone/>
            </a:pPr>
            <a:r>
              <a:rPr lang="en-US" sz="2200" b="0" i="0" u="none" strike="noStrike" cap="none">
                <a:solidFill>
                  <a:schemeClr val="dk1"/>
                </a:solidFill>
                <a:latin typeface="Calibri"/>
                <a:ea typeface="Calibri"/>
                <a:cs typeface="Calibri"/>
                <a:sym typeface="Calibri"/>
              </a:rPr>
              <a:t>Participating high schools commit to:</a:t>
            </a:r>
            <a:endParaRPr/>
          </a:p>
          <a:p>
            <a:pPr marL="0" marR="0" lvl="0" indent="0" algn="l" rtl="0">
              <a:spcBef>
                <a:spcPts val="120"/>
              </a:spcBef>
              <a:spcAft>
                <a:spcPts val="0"/>
              </a:spcAft>
              <a:buClr>
                <a:schemeClr val="dk1"/>
              </a:buClr>
              <a:buSzPts val="600"/>
              <a:buFont typeface="Arial"/>
              <a:buNone/>
            </a:pPr>
            <a:endParaRPr sz="6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Creating a School Based Redesign Team of no more than (5) individuals, inclusive of the high school principal, from the school who will focus on this project together</a:t>
            </a:r>
            <a:r>
              <a:rPr lang="en-US" sz="1900" b="0" i="0" u="none" strike="noStrike" cap="none">
                <a:solidFill>
                  <a:srgbClr val="000000"/>
                </a:solidFill>
                <a:latin typeface="Calibri"/>
                <a:ea typeface="Calibri"/>
                <a:cs typeface="Calibri"/>
                <a:sym typeface="Calibri"/>
              </a:rPr>
              <a:t>;</a:t>
            </a:r>
            <a:endParaRPr sz="1900" b="0" i="0" u="none" strike="noStrike" cap="none">
              <a:solidFill>
                <a:srgbClr val="FF0000"/>
              </a:solidFill>
              <a:latin typeface="Calibri"/>
              <a:ea typeface="Calibri"/>
              <a:cs typeface="Calibri"/>
              <a:sym typeface="Calibri"/>
            </a:endParaRPr>
          </a:p>
          <a:p>
            <a:pPr marL="461963" marR="0" lvl="1" indent="-193674" algn="l" rtl="0">
              <a:spcBef>
                <a:spcPts val="120"/>
              </a:spcBef>
              <a:spcAft>
                <a:spcPts val="0"/>
              </a:spcAft>
              <a:buClr>
                <a:schemeClr val="dk1"/>
              </a:buClr>
              <a:buSzPts val="600"/>
              <a:buFont typeface="Arial"/>
              <a:buNone/>
            </a:pPr>
            <a:endParaRPr sz="6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Sending the School Based Redesign Team to two in-person convenings with the entire redesign cohort</a:t>
            </a:r>
            <a:r>
              <a:rPr lang="en-US" sz="1900" b="0" i="0" u="none" strike="noStrike" cap="none">
                <a:solidFill>
                  <a:srgbClr val="000000"/>
                </a:solidFill>
                <a:latin typeface="Calibri"/>
                <a:ea typeface="Calibri"/>
                <a:cs typeface="Calibri"/>
                <a:sym typeface="Calibri"/>
              </a:rPr>
              <a:t>;</a:t>
            </a:r>
            <a:endParaRPr sz="1900" b="0" i="0" u="none" strike="noStrike" cap="none">
              <a:solidFill>
                <a:srgbClr val="FF0000"/>
              </a:solidFill>
              <a:latin typeface="Calibri"/>
              <a:ea typeface="Calibri"/>
              <a:cs typeface="Calibri"/>
              <a:sym typeface="Calibri"/>
            </a:endParaRPr>
          </a:p>
          <a:p>
            <a:pPr marL="461963" marR="0" lvl="1" indent="-187324" algn="l" rtl="0">
              <a:spcBef>
                <a:spcPts val="140"/>
              </a:spcBef>
              <a:spcAft>
                <a:spcPts val="0"/>
              </a:spcAft>
              <a:buClr>
                <a:schemeClr val="dk1"/>
              </a:buClr>
              <a:buSzPts val="700"/>
              <a:buFont typeface="Arial"/>
              <a:buNone/>
            </a:pPr>
            <a:endParaRPr sz="7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Preparing for each cohort convening having completed all pre-work in order to be fully engaged in the sessions</a:t>
            </a:r>
            <a:r>
              <a:rPr lang="en-US" sz="1900" b="0" i="0" u="none" strike="noStrike" cap="none">
                <a:solidFill>
                  <a:srgbClr val="000000"/>
                </a:solidFill>
                <a:latin typeface="Calibri"/>
                <a:ea typeface="Calibri"/>
                <a:cs typeface="Calibri"/>
                <a:sym typeface="Calibri"/>
              </a:rPr>
              <a:t>;</a:t>
            </a:r>
            <a:endParaRPr sz="1900" b="0" i="0" u="none" strike="noStrike" cap="none">
              <a:solidFill>
                <a:srgbClr val="000000"/>
              </a:solidFill>
              <a:latin typeface="Calibri"/>
              <a:ea typeface="Calibri"/>
              <a:cs typeface="Calibri"/>
              <a:sym typeface="Calibri"/>
            </a:endParaRPr>
          </a:p>
          <a:p>
            <a:pPr marL="461963" marR="0" lvl="1" indent="-187324" algn="l" rtl="0">
              <a:spcBef>
                <a:spcPts val="140"/>
              </a:spcBef>
              <a:spcAft>
                <a:spcPts val="0"/>
              </a:spcAft>
              <a:buClr>
                <a:schemeClr val="dk1"/>
              </a:buClr>
              <a:buSzPts val="700"/>
              <a:buFont typeface="Arial"/>
              <a:buNone/>
            </a:pPr>
            <a:endParaRPr sz="7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Completing a final plan for the identified high school and submitting as part of the ESSA School Redesign grant application for academic year 2019-2020</a:t>
            </a:r>
            <a:r>
              <a:rPr lang="en-US" sz="1900" b="0" i="0" u="none" strike="noStrike" cap="none">
                <a:solidFill>
                  <a:srgbClr val="000000"/>
                </a:solidFill>
                <a:latin typeface="Calibri"/>
                <a:ea typeface="Calibri"/>
                <a:cs typeface="Calibri"/>
                <a:sym typeface="Calibri"/>
              </a:rPr>
              <a:t>;</a:t>
            </a:r>
            <a:endParaRPr sz="1900" b="0" i="0" u="none" strike="noStrike" cap="none">
              <a:solidFill>
                <a:schemeClr val="dk1"/>
              </a:solidFill>
              <a:latin typeface="Calibri"/>
              <a:ea typeface="Calibri"/>
              <a:cs typeface="Calibri"/>
              <a:sym typeface="Calibri"/>
            </a:endParaRPr>
          </a:p>
          <a:p>
            <a:pPr marL="461963" marR="0" lvl="1" indent="-187324" algn="l" rtl="0">
              <a:spcBef>
                <a:spcPts val="140"/>
              </a:spcBef>
              <a:spcAft>
                <a:spcPts val="0"/>
              </a:spcAft>
              <a:buClr>
                <a:schemeClr val="dk1"/>
              </a:buClr>
              <a:buSzPts val="700"/>
              <a:buFont typeface="Arial"/>
              <a:buNone/>
            </a:pPr>
            <a:endParaRPr sz="7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Implementing the designed plan for 2019-2020</a:t>
            </a:r>
            <a:r>
              <a:rPr lang="en-US" sz="1900" b="0" i="0" u="none" strike="noStrike" cap="none">
                <a:solidFill>
                  <a:srgbClr val="000000"/>
                </a:solidFill>
                <a:latin typeface="Calibri"/>
                <a:ea typeface="Calibri"/>
                <a:cs typeface="Calibri"/>
                <a:sym typeface="Calibri"/>
              </a:rPr>
              <a:t>;</a:t>
            </a:r>
            <a:r>
              <a:rPr lang="en-US" sz="1900" b="0" i="0" u="none" strike="noStrike" cap="none">
                <a:solidFill>
                  <a:srgbClr val="FF0000"/>
                </a:solidFill>
                <a:latin typeface="Calibri"/>
                <a:ea typeface="Calibri"/>
                <a:cs typeface="Calibri"/>
                <a:sym typeface="Calibri"/>
              </a:rPr>
              <a:t> </a:t>
            </a:r>
            <a:r>
              <a:rPr lang="en-US" sz="1900" b="0" i="0" u="none" strike="noStrike" cap="none">
                <a:solidFill>
                  <a:srgbClr val="000000"/>
                </a:solidFill>
                <a:latin typeface="Calibri"/>
                <a:ea typeface="Calibri"/>
                <a:cs typeface="Calibri"/>
                <a:sym typeface="Calibri"/>
              </a:rPr>
              <a:t>and</a:t>
            </a:r>
            <a:endParaRPr/>
          </a:p>
          <a:p>
            <a:pPr marL="461963" marR="0" lvl="1" indent="-187324" algn="l" rtl="0">
              <a:spcBef>
                <a:spcPts val="140"/>
              </a:spcBef>
              <a:spcAft>
                <a:spcPts val="0"/>
              </a:spcAft>
              <a:buClr>
                <a:schemeClr val="dk1"/>
              </a:buClr>
              <a:buSzPts val="700"/>
              <a:buFont typeface="Arial"/>
              <a:buNone/>
            </a:pPr>
            <a:endParaRPr sz="700" b="0" i="0" u="none" strike="noStrike" cap="none">
              <a:solidFill>
                <a:schemeClr val="dk1"/>
              </a:solidFill>
              <a:latin typeface="Calibri"/>
              <a:ea typeface="Calibri"/>
              <a:cs typeface="Calibri"/>
              <a:sym typeface="Calibri"/>
            </a:endParaRPr>
          </a:p>
          <a:p>
            <a:pPr marL="461963" marR="0" lvl="1" indent="-231774" algn="l" rtl="0">
              <a:spcBef>
                <a:spcPts val="380"/>
              </a:spcBef>
              <a:spcAft>
                <a:spcPts val="0"/>
              </a:spcAft>
              <a:buClr>
                <a:schemeClr val="dk1"/>
              </a:buClr>
              <a:buSzPts val="1900"/>
              <a:buFont typeface="Arial"/>
              <a:buChar char="•"/>
            </a:pPr>
            <a:r>
              <a:rPr lang="en-US" sz="1900" b="0" i="0" u="none" strike="noStrike" cap="none">
                <a:solidFill>
                  <a:schemeClr val="dk1"/>
                </a:solidFill>
                <a:latin typeface="Calibri"/>
                <a:ea typeface="Calibri"/>
                <a:cs typeface="Calibri"/>
                <a:sym typeface="Calibri"/>
              </a:rPr>
              <a:t>Partnering with all cohort schools to improve implementation and adjust plans as needed</a:t>
            </a:r>
            <a:r>
              <a:rPr lang="en-US" sz="1900" b="0" i="0" u="none" strike="noStrike" cap="none">
                <a:solidFill>
                  <a:srgbClr val="000000"/>
                </a:solidFill>
                <a:latin typeface="Calibri"/>
                <a:ea typeface="Calibri"/>
                <a:cs typeface="Calibri"/>
                <a:sym typeface="Calibri"/>
              </a:rPr>
              <a:t>.</a:t>
            </a:r>
            <a:endParaRPr sz="1900" b="0" i="0" u="none" strike="noStrike" cap="none">
              <a:solidFill>
                <a:srgbClr val="000000"/>
              </a:solidFill>
              <a:latin typeface="Calibri"/>
              <a:ea typeface="Calibri"/>
              <a:cs typeface="Calibri"/>
              <a:sym typeface="Calibri"/>
            </a:endParaRPr>
          </a:p>
          <a:p>
            <a:pPr marL="0" marR="0" lvl="0" indent="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65" name="Shape 65"/>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Expectations of Cohort Participants</a:t>
            </a:r>
            <a:endParaRPr sz="2800" b="1" i="0" u="none" strike="noStrike" cap="none">
              <a:solidFill>
                <a:srgbClr val="333333"/>
              </a:solidFill>
              <a:latin typeface="Calibri"/>
              <a:ea typeface="Calibri"/>
              <a:cs typeface="Calibri"/>
              <a:sym typeface="Calibri"/>
            </a:endParaRPr>
          </a:p>
        </p:txBody>
      </p:sp>
      <p:pic>
        <p:nvPicPr>
          <p:cNvPr id="66" name="Shape 66"/>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7</a:t>
            </a:fld>
            <a:endParaRPr sz="1200" b="1" i="0" u="none" strike="noStrike" cap="none">
              <a:solidFill>
                <a:srgbClr val="00BFD6"/>
              </a:solidFill>
              <a:latin typeface="Calibri"/>
              <a:ea typeface="Calibri"/>
              <a:cs typeface="Calibri"/>
              <a:sym typeface="Calibri"/>
            </a:endParaRPr>
          </a:p>
        </p:txBody>
      </p:sp>
      <p:sp>
        <p:nvSpPr>
          <p:cNvPr id="72" name="Shape 72"/>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The Need for High School Redesign</a:t>
            </a:r>
            <a:endParaRPr sz="2800" b="1" i="0" u="none" strike="noStrike" cap="none">
              <a:solidFill>
                <a:srgbClr val="333333"/>
              </a:solidFill>
              <a:latin typeface="Calibri"/>
              <a:ea typeface="Calibri"/>
              <a:cs typeface="Calibri"/>
              <a:sym typeface="Calibri"/>
            </a:endParaRPr>
          </a:p>
        </p:txBody>
      </p:sp>
      <p:pic>
        <p:nvPicPr>
          <p:cNvPr id="73" name="Shape 73"/>
          <p:cNvPicPr preferRelativeResize="0"/>
          <p:nvPr/>
        </p:nvPicPr>
        <p:blipFill rotWithShape="1">
          <a:blip r:embed="rId3">
            <a:alphaModFix/>
          </a:blip>
          <a:srcRect/>
          <a:stretch/>
        </p:blipFill>
        <p:spPr>
          <a:xfrm>
            <a:off x="152401" y="152400"/>
            <a:ext cx="2129230" cy="998838"/>
          </a:xfrm>
          <a:prstGeom prst="rect">
            <a:avLst/>
          </a:prstGeom>
          <a:noFill/>
          <a:ln>
            <a:noFill/>
          </a:ln>
        </p:spPr>
      </p:pic>
      <p:sp>
        <p:nvSpPr>
          <p:cNvPr id="74" name="Shape 74"/>
          <p:cNvSpPr txBox="1">
            <a:spLocks noGrp="1"/>
          </p:cNvSpPr>
          <p:nvPr>
            <p:ph type="body" idx="1"/>
          </p:nvPr>
        </p:nvSpPr>
        <p:spPr>
          <a:xfrm>
            <a:off x="1143000" y="1447800"/>
            <a:ext cx="6477000" cy="49530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ctr" rtl="0">
              <a:spcBef>
                <a:spcPts val="64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We have learned a lot about improving high needs high schools over the past 20 years.</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8</a:t>
            </a:fld>
            <a:endParaRPr sz="1200" b="1" i="0" u="none" strike="noStrike" cap="none">
              <a:solidFill>
                <a:srgbClr val="00BFD6"/>
              </a:solidFill>
              <a:latin typeface="Calibri"/>
              <a:ea typeface="Calibri"/>
              <a:cs typeface="Calibri"/>
              <a:sym typeface="Calibri"/>
            </a:endParaRPr>
          </a:p>
        </p:txBody>
      </p:sp>
      <p:sp>
        <p:nvSpPr>
          <p:cNvPr id="80" name="Shape 80"/>
          <p:cNvSpPr txBox="1">
            <a:spLocks noGrp="1"/>
          </p:cNvSpPr>
          <p:nvPr>
            <p:ph type="title"/>
          </p:nvPr>
        </p:nvSpPr>
        <p:spPr>
          <a:xfrm>
            <a:off x="0" y="0"/>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The Need for High School Redesign</a:t>
            </a:r>
            <a:endParaRPr sz="2800" b="1" i="0" u="none" strike="noStrike" cap="none">
              <a:solidFill>
                <a:srgbClr val="333333"/>
              </a:solidFill>
              <a:latin typeface="Calibri"/>
              <a:ea typeface="Calibri"/>
              <a:cs typeface="Calibri"/>
              <a:sym typeface="Calibri"/>
            </a:endParaRPr>
          </a:p>
        </p:txBody>
      </p:sp>
      <p:pic>
        <p:nvPicPr>
          <p:cNvPr id="81" name="Shape 81"/>
          <p:cNvPicPr preferRelativeResize="0"/>
          <p:nvPr/>
        </p:nvPicPr>
        <p:blipFill rotWithShape="1">
          <a:blip r:embed="rId3">
            <a:alphaModFix/>
          </a:blip>
          <a:srcRect/>
          <a:stretch/>
        </p:blipFill>
        <p:spPr>
          <a:xfrm>
            <a:off x="152401" y="152400"/>
            <a:ext cx="2129230" cy="998838"/>
          </a:xfrm>
          <a:prstGeom prst="rect">
            <a:avLst/>
          </a:prstGeom>
          <a:noFill/>
          <a:ln>
            <a:noFill/>
          </a:ln>
        </p:spPr>
      </p:pic>
      <p:sp>
        <p:nvSpPr>
          <p:cNvPr id="82" name="Shape 82"/>
          <p:cNvSpPr txBox="1">
            <a:spLocks noGrp="1"/>
          </p:cNvSpPr>
          <p:nvPr>
            <p:ph type="body" idx="1"/>
          </p:nvPr>
        </p:nvSpPr>
        <p:spPr>
          <a:xfrm>
            <a:off x="152400" y="1447800"/>
            <a:ext cx="8839200" cy="4953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r>
              <a:rPr lang="en-US" sz="2400" b="0" i="0" u="none" strike="noStrike" cap="none">
                <a:solidFill>
                  <a:schemeClr val="dk1"/>
                </a:solidFill>
                <a:latin typeface="Calibri"/>
                <a:ea typeface="Calibri"/>
                <a:cs typeface="Calibri"/>
                <a:sym typeface="Calibri"/>
              </a:rPr>
              <a:t>High School redesign: </a:t>
            </a:r>
            <a:endParaRPr sz="24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800"/>
              <a:buFont typeface="Arial"/>
              <a:buNone/>
            </a:pPr>
            <a:endParaRPr sz="1800"/>
          </a:p>
          <a:p>
            <a:pPr marL="461962" marR="0" lvl="1" indent="-257175" algn="l" rtl="0">
              <a:spcBef>
                <a:spcPts val="360"/>
              </a:spcBef>
              <a:spcAft>
                <a:spcPts val="0"/>
              </a:spcAft>
              <a:buClr>
                <a:schemeClr val="dk1"/>
              </a:buClr>
              <a:buSzPts val="2200"/>
              <a:buFont typeface="Arial"/>
              <a:buChar char="•"/>
            </a:pPr>
            <a:r>
              <a:rPr lang="en-US" sz="2200"/>
              <a:t>High schools have unique challenges such as management of change, community engagement, instructional quality, professional learning, and leadership development</a:t>
            </a:r>
            <a:endParaRPr sz="2200"/>
          </a:p>
          <a:p>
            <a:pPr marL="457200" marR="0" lvl="0" indent="0" algn="l" rtl="0">
              <a:spcBef>
                <a:spcPts val="360"/>
              </a:spcBef>
              <a:spcAft>
                <a:spcPts val="0"/>
              </a:spcAft>
              <a:buNone/>
            </a:pPr>
            <a:endParaRPr sz="2200"/>
          </a:p>
          <a:p>
            <a:pPr marL="461962" marR="0" lvl="1" indent="-257175" algn="l" rtl="0">
              <a:spcBef>
                <a:spcPts val="360"/>
              </a:spcBef>
              <a:spcAft>
                <a:spcPts val="0"/>
              </a:spcAft>
              <a:buClr>
                <a:schemeClr val="dk1"/>
              </a:buClr>
              <a:buSzPts val="2200"/>
              <a:buFont typeface="Arial"/>
              <a:buChar char="•"/>
            </a:pPr>
            <a:r>
              <a:rPr lang="en-US" sz="2200"/>
              <a:t>Hopkins has expert information about how to address these challenges</a:t>
            </a:r>
            <a:endParaRPr sz="2200"/>
          </a:p>
          <a:p>
            <a:pPr marL="457200" marR="0" lvl="0" indent="0" algn="l" rtl="0">
              <a:spcBef>
                <a:spcPts val="360"/>
              </a:spcBef>
              <a:spcAft>
                <a:spcPts val="0"/>
              </a:spcAft>
              <a:buNone/>
            </a:pPr>
            <a:endParaRPr sz="2200"/>
          </a:p>
          <a:p>
            <a:pPr marL="461962" marR="0" lvl="1" indent="-257175" algn="l" rtl="0">
              <a:spcBef>
                <a:spcPts val="360"/>
              </a:spcBef>
              <a:spcAft>
                <a:spcPts val="0"/>
              </a:spcAft>
              <a:buClr>
                <a:schemeClr val="dk1"/>
              </a:buClr>
              <a:buSzPts val="2200"/>
              <a:buFont typeface="Arial"/>
              <a:buChar char="•"/>
            </a:pPr>
            <a:r>
              <a:rPr lang="en-US" sz="2200"/>
              <a:t>The goal of the cohort is to learn from Hopkins and to build a plan for high school redesign</a:t>
            </a:r>
            <a:endParaRPr sz="2200"/>
          </a:p>
          <a:p>
            <a:pPr marL="461963" marR="0" lvl="1" indent="-174624" algn="l" rtl="0">
              <a:spcBef>
                <a:spcPts val="180"/>
              </a:spcBef>
              <a:spcAft>
                <a:spcPts val="0"/>
              </a:spcAft>
              <a:buClr>
                <a:schemeClr val="dk1"/>
              </a:buClr>
              <a:buSzPts val="900"/>
              <a:buFont typeface="Arial"/>
              <a:buNone/>
            </a:pPr>
            <a:endParaRPr sz="2200" b="0" i="0" u="none" strike="noStrike" cap="none">
              <a:solidFill>
                <a:schemeClr val="dk1"/>
              </a:solidFill>
              <a:latin typeface="Calibri"/>
              <a:ea typeface="Calibri"/>
              <a:cs typeface="Calibri"/>
              <a:sym typeface="Calibri"/>
            </a:endParaRPr>
          </a:p>
          <a:p>
            <a:pPr marL="457200" marR="0" lvl="0" indent="0" algn="l" rtl="0">
              <a:spcBef>
                <a:spcPts val="360"/>
              </a:spcBef>
              <a:spcAft>
                <a:spcPts val="0"/>
              </a:spcAft>
              <a:buNone/>
            </a:pPr>
            <a:endParaRPr sz="22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sldNum" idx="12"/>
          </p:nvPr>
        </p:nvSpPr>
        <p:spPr>
          <a:xfrm>
            <a:off x="6934200" y="6477000"/>
            <a:ext cx="2133600" cy="342899"/>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BFD6"/>
              </a:buClr>
              <a:buSzPts val="1200"/>
              <a:buFont typeface="Calibri"/>
              <a:buNone/>
            </a:pPr>
            <a:fld id="{00000000-1234-1234-1234-123412341234}" type="slidenum">
              <a:rPr lang="en-US" sz="1200" b="1" i="0" u="none" strike="noStrike" cap="none">
                <a:solidFill>
                  <a:srgbClr val="00BFD6"/>
                </a:solidFill>
                <a:latin typeface="Calibri"/>
                <a:ea typeface="Calibri"/>
                <a:cs typeface="Calibri"/>
                <a:sym typeface="Calibri"/>
              </a:rPr>
              <a:t>9</a:t>
            </a:fld>
            <a:endParaRPr sz="1200" b="1" i="0" u="none" strike="noStrike" cap="none">
              <a:solidFill>
                <a:srgbClr val="00BFD6"/>
              </a:solidFill>
              <a:latin typeface="Calibri"/>
              <a:ea typeface="Calibri"/>
              <a:cs typeface="Calibri"/>
              <a:sym typeface="Calibri"/>
            </a:endParaRPr>
          </a:p>
        </p:txBody>
      </p:sp>
      <p:sp>
        <p:nvSpPr>
          <p:cNvPr id="89" name="Shape 89"/>
          <p:cNvSpPr txBox="1">
            <a:spLocks noGrp="1"/>
          </p:cNvSpPr>
          <p:nvPr>
            <p:ph type="body" idx="1"/>
          </p:nvPr>
        </p:nvSpPr>
        <p:spPr>
          <a:xfrm>
            <a:off x="152400" y="1451993"/>
            <a:ext cx="8839200" cy="5025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220"/>
              <a:buFont typeface="Arial"/>
              <a:buNone/>
            </a:pPr>
            <a:r>
              <a:rPr lang="en-US" sz="2200" b="0" i="0" u="none" strike="noStrike" cap="none">
                <a:solidFill>
                  <a:schemeClr val="dk1"/>
                </a:solidFill>
                <a:latin typeface="Calibri"/>
                <a:ea typeface="Calibri"/>
                <a:cs typeface="Calibri"/>
                <a:sym typeface="Calibri"/>
              </a:rPr>
              <a:t>Research from Johns Hopkins University suggests that high schools should examine and re-build each of the following four structures:</a:t>
            </a:r>
            <a:endParaRPr sz="2200"/>
          </a:p>
          <a:p>
            <a:pPr marL="571500" marR="0" lvl="0" indent="-430530" algn="l" rtl="0">
              <a:lnSpc>
                <a:spcPct val="90000"/>
              </a:lnSpc>
              <a:spcBef>
                <a:spcPts val="444"/>
              </a:spcBef>
              <a:spcAft>
                <a:spcPts val="0"/>
              </a:spcAft>
              <a:buClr>
                <a:schemeClr val="dk1"/>
              </a:buClr>
              <a:buSzPts val="2220"/>
              <a:buFont typeface="Calibri"/>
              <a:buNone/>
            </a:pPr>
            <a:endParaRPr sz="1200" b="0" i="0" u="none" strike="noStrike" cap="none">
              <a:solidFill>
                <a:schemeClr val="dk1"/>
              </a:solidFill>
              <a:latin typeface="Calibri"/>
              <a:ea typeface="Calibri"/>
              <a:cs typeface="Calibri"/>
              <a:sym typeface="Calibri"/>
            </a:endParaRPr>
          </a:p>
          <a:p>
            <a:pPr marL="571500" marR="0" lvl="0" indent="-391477" algn="l" rtl="0">
              <a:lnSpc>
                <a:spcPct val="90000"/>
              </a:lnSpc>
              <a:spcBef>
                <a:spcPts val="407"/>
              </a:spcBef>
              <a:spcAft>
                <a:spcPts val="0"/>
              </a:spcAft>
              <a:buClr>
                <a:schemeClr val="dk1"/>
              </a:buClr>
              <a:buSzPts val="2000"/>
              <a:buFont typeface="Calibri"/>
              <a:buAutoNum type="romanUcPeriod"/>
            </a:pPr>
            <a:r>
              <a:rPr lang="en-US" sz="2000" i="0" u="none" strike="noStrike" cap="none">
                <a:solidFill>
                  <a:schemeClr val="dk1"/>
                </a:solidFill>
              </a:rPr>
              <a:t>Organizing Adults and the School for Success</a:t>
            </a:r>
            <a:endParaRPr sz="2000"/>
          </a:p>
          <a:p>
            <a:pPr marL="0" marR="0" lvl="0" indent="0" algn="l" rtl="0">
              <a:lnSpc>
                <a:spcPct val="90000"/>
              </a:lnSpc>
              <a:spcBef>
                <a:spcPts val="370"/>
              </a:spcBef>
              <a:spcAft>
                <a:spcPts val="0"/>
              </a:spcAft>
              <a:buNone/>
            </a:pPr>
            <a:endParaRPr sz="2000" i="0" u="none" strike="noStrike" cap="none">
              <a:solidFill>
                <a:schemeClr val="dk1"/>
              </a:solidFill>
            </a:endParaRPr>
          </a:p>
          <a:p>
            <a:pPr marL="571500" marR="0" lvl="0" indent="-391477" algn="l" rtl="0">
              <a:lnSpc>
                <a:spcPct val="90000"/>
              </a:lnSpc>
              <a:spcBef>
                <a:spcPts val="407"/>
              </a:spcBef>
              <a:spcAft>
                <a:spcPts val="0"/>
              </a:spcAft>
              <a:buClr>
                <a:schemeClr val="dk1"/>
              </a:buClr>
              <a:buSzPts val="2000"/>
              <a:buFont typeface="Calibri"/>
              <a:buAutoNum type="romanUcPeriod"/>
            </a:pPr>
            <a:r>
              <a:rPr lang="en-US" sz="2000" i="0" u="none" strike="noStrike" cap="none">
                <a:solidFill>
                  <a:schemeClr val="dk1"/>
                </a:solidFill>
              </a:rPr>
              <a:t>Putting Supporting All Students</a:t>
            </a:r>
            <a:r>
              <a:rPr lang="en-US" sz="2000"/>
              <a:t>’</a:t>
            </a:r>
            <a:r>
              <a:rPr lang="en-US" sz="2000" i="0" u="none" strike="noStrike" cap="none">
                <a:solidFill>
                  <a:schemeClr val="dk1"/>
                </a:solidFill>
              </a:rPr>
              <a:t> Success at the Center of Schools Mission/Actions</a:t>
            </a:r>
            <a:endParaRPr sz="2000" i="0" u="none" strike="noStrike" cap="none">
              <a:solidFill>
                <a:schemeClr val="dk1"/>
              </a:solidFill>
            </a:endParaRPr>
          </a:p>
          <a:p>
            <a:pPr marL="0" marR="0" lvl="0" indent="0" algn="l" rtl="0">
              <a:lnSpc>
                <a:spcPct val="90000"/>
              </a:lnSpc>
              <a:spcBef>
                <a:spcPts val="407"/>
              </a:spcBef>
              <a:spcAft>
                <a:spcPts val="0"/>
              </a:spcAft>
              <a:buNone/>
            </a:pPr>
            <a:endParaRPr sz="2000"/>
          </a:p>
          <a:p>
            <a:pPr marL="571500" marR="0" lvl="0" indent="-391477" algn="l" rtl="0">
              <a:lnSpc>
                <a:spcPct val="90000"/>
              </a:lnSpc>
              <a:spcBef>
                <a:spcPts val="407"/>
              </a:spcBef>
              <a:spcAft>
                <a:spcPts val="0"/>
              </a:spcAft>
              <a:buClr>
                <a:schemeClr val="dk1"/>
              </a:buClr>
              <a:buSzPts val="2000"/>
              <a:buFont typeface="Calibri"/>
              <a:buAutoNum type="romanUcPeriod"/>
            </a:pPr>
            <a:r>
              <a:rPr lang="en-US" sz="2000" i="0" u="none" strike="noStrike" cap="none">
                <a:solidFill>
                  <a:schemeClr val="dk1"/>
                </a:solidFill>
              </a:rPr>
              <a:t>Improving Teaching and Learning</a:t>
            </a:r>
            <a:endParaRPr sz="2000" i="0" u="none" strike="noStrike" cap="none">
              <a:solidFill>
                <a:schemeClr val="dk1"/>
              </a:solidFill>
            </a:endParaRPr>
          </a:p>
          <a:p>
            <a:pPr marL="0" marR="0" lvl="0" indent="0" algn="l" rtl="0">
              <a:lnSpc>
                <a:spcPct val="90000"/>
              </a:lnSpc>
              <a:spcBef>
                <a:spcPts val="407"/>
              </a:spcBef>
              <a:spcAft>
                <a:spcPts val="0"/>
              </a:spcAft>
              <a:buNone/>
            </a:pPr>
            <a:endParaRPr sz="2000"/>
          </a:p>
          <a:p>
            <a:pPr marL="571500" marR="0" lvl="0" indent="-391477" algn="l" rtl="0">
              <a:lnSpc>
                <a:spcPct val="90000"/>
              </a:lnSpc>
              <a:spcBef>
                <a:spcPts val="407"/>
              </a:spcBef>
              <a:spcAft>
                <a:spcPts val="0"/>
              </a:spcAft>
              <a:buClr>
                <a:schemeClr val="dk1"/>
              </a:buClr>
              <a:buSzPts val="2000"/>
              <a:buFont typeface="Calibri"/>
              <a:buAutoNum type="romanUcPeriod"/>
            </a:pPr>
            <a:r>
              <a:rPr lang="en-US" sz="2000" i="0" u="none" strike="noStrike" cap="none">
                <a:solidFill>
                  <a:schemeClr val="dk1"/>
                </a:solidFill>
              </a:rPr>
              <a:t>Providing Universal Access to Post-Secondary Pathways and Partners</a:t>
            </a:r>
            <a:endParaRPr sz="2000"/>
          </a:p>
          <a:p>
            <a:pPr marL="0" marR="0" lvl="0" indent="0" algn="l" rtl="0">
              <a:lnSpc>
                <a:spcPct val="90000"/>
              </a:lnSpc>
              <a:spcBef>
                <a:spcPts val="259"/>
              </a:spcBef>
              <a:spcAft>
                <a:spcPts val="0"/>
              </a:spcAft>
              <a:buClr>
                <a:schemeClr val="dk1"/>
              </a:buClr>
              <a:buSzPts val="1295"/>
              <a:buFont typeface="Arial"/>
              <a:buNone/>
            </a:pPr>
            <a:endParaRPr sz="2000"/>
          </a:p>
          <a:p>
            <a:pPr marL="0" marR="0" lvl="0" indent="0" algn="l" rtl="0">
              <a:lnSpc>
                <a:spcPct val="90000"/>
              </a:lnSpc>
              <a:spcBef>
                <a:spcPts val="351"/>
              </a:spcBef>
              <a:spcAft>
                <a:spcPts val="0"/>
              </a:spcAft>
              <a:buClr>
                <a:schemeClr val="dk1"/>
              </a:buClr>
              <a:buSzPts val="1757"/>
              <a:buFont typeface="Arial"/>
              <a:buNone/>
            </a:pPr>
            <a:r>
              <a:rPr lang="en-US" sz="2000" b="0" i="0" u="none" strike="noStrike" cap="none">
                <a:solidFill>
                  <a:schemeClr val="dk1"/>
                </a:solidFill>
                <a:latin typeface="Calibri"/>
                <a:ea typeface="Calibri"/>
                <a:cs typeface="Calibri"/>
                <a:sym typeface="Calibri"/>
              </a:rPr>
              <a:t>We’ll spend our time together thinking about some of the key ideas, shifts in practice and mindsets required, and complex interactions in each of the four areas.</a:t>
            </a:r>
            <a:endParaRPr sz="2000"/>
          </a:p>
        </p:txBody>
      </p:sp>
      <p:sp>
        <p:nvSpPr>
          <p:cNvPr id="90" name="Shape 90"/>
          <p:cNvSpPr txBox="1">
            <a:spLocks noGrp="1"/>
          </p:cNvSpPr>
          <p:nvPr>
            <p:ph type="title"/>
          </p:nvPr>
        </p:nvSpPr>
        <p:spPr>
          <a:xfrm>
            <a:off x="0" y="-33975"/>
            <a:ext cx="8991600" cy="13716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The Four Pillars of </a:t>
            </a:r>
            <a:endParaRPr sz="2800" b="1" i="0" u="none" strike="noStrike" cap="none">
              <a:solidFill>
                <a:srgbClr val="333333"/>
              </a:solidFill>
              <a:latin typeface="Calibri"/>
              <a:ea typeface="Calibri"/>
              <a:cs typeface="Calibri"/>
              <a:sym typeface="Calibri"/>
            </a:endParaRPr>
          </a:p>
          <a:p>
            <a:pPr marL="0" marR="0" lvl="0" indent="0" algn="r" rtl="0">
              <a:spcBef>
                <a:spcPts val="0"/>
              </a:spcBef>
              <a:spcAft>
                <a:spcPts val="0"/>
              </a:spcAft>
              <a:buClr>
                <a:srgbClr val="333333"/>
              </a:buClr>
              <a:buSzPts val="2800"/>
              <a:buFont typeface="Calibri"/>
              <a:buNone/>
            </a:pPr>
            <a:r>
              <a:rPr lang="en-US" sz="2800" b="1" i="0" u="none" strike="noStrike" cap="none">
                <a:solidFill>
                  <a:srgbClr val="333333"/>
                </a:solidFill>
                <a:latin typeface="Calibri"/>
                <a:ea typeface="Calibri"/>
                <a:cs typeface="Calibri"/>
                <a:sym typeface="Calibri"/>
              </a:rPr>
              <a:t>High School Improvement</a:t>
            </a:r>
            <a:endParaRPr sz="2800" b="1" i="0" u="none" strike="noStrike" cap="none">
              <a:solidFill>
                <a:srgbClr val="333333"/>
              </a:solidFill>
              <a:latin typeface="Calibri"/>
              <a:ea typeface="Calibri"/>
              <a:cs typeface="Calibri"/>
              <a:sym typeface="Calibri"/>
            </a:endParaRPr>
          </a:p>
        </p:txBody>
      </p:sp>
      <p:pic>
        <p:nvPicPr>
          <p:cNvPr id="91" name="Shape 91"/>
          <p:cNvPicPr preferRelativeResize="0"/>
          <p:nvPr/>
        </p:nvPicPr>
        <p:blipFill rotWithShape="1">
          <a:blip r:embed="rId3">
            <a:alphaModFix/>
          </a:blip>
          <a:srcRect/>
          <a:stretch/>
        </p:blipFill>
        <p:spPr>
          <a:xfrm>
            <a:off x="152401" y="152400"/>
            <a:ext cx="2129230" cy="998838"/>
          </a:xfrm>
          <a:prstGeom prst="rect">
            <a:avLst/>
          </a:prstGeom>
          <a:noFill/>
          <a:ln>
            <a:noFill/>
          </a:ln>
        </p:spPr>
      </p:pic>
    </p:spTree>
  </p:cSld>
  <p:clrMapOvr>
    <a:masterClrMapping/>
  </p:clrMapOvr>
</p:sld>
</file>

<file path=ppt/theme/theme1.xml><?xml version="1.0" encoding="utf-8"?>
<a:theme xmlns:a="http://schemas.openxmlformats.org/drawingml/2006/main" name="Blank">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ouisiana Believes">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1870</Words>
  <Application>Microsoft Office PowerPoint</Application>
  <PresentationFormat>On-screen Show (4:3)</PresentationFormat>
  <Paragraphs>226</Paragraphs>
  <Slides>20</Slides>
  <Notes>20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Blank</vt:lpstr>
      <vt:lpstr>Louisiana Believes</vt:lpstr>
      <vt:lpstr>PowerPoint Presentation</vt:lpstr>
      <vt:lpstr>Johns Hopkins Cohort Webinar</vt:lpstr>
      <vt:lpstr>Objectives</vt:lpstr>
      <vt:lpstr>Agenda</vt:lpstr>
      <vt:lpstr>The Benefits of Cohort Participation</vt:lpstr>
      <vt:lpstr>Expectations of Cohort Participants</vt:lpstr>
      <vt:lpstr>The Need for High School Redesign</vt:lpstr>
      <vt:lpstr>The Need for High School Redesign</vt:lpstr>
      <vt:lpstr>The Four Pillars of  High School Improvement</vt:lpstr>
      <vt:lpstr>Implementation of  Evidenced-Based Strategies</vt:lpstr>
      <vt:lpstr>Evidenced-Based Practices</vt:lpstr>
      <vt:lpstr>Evidenced-Based Practices</vt:lpstr>
      <vt:lpstr>Pre-Work Requirements</vt:lpstr>
      <vt:lpstr>Pre-Work Requirements</vt:lpstr>
      <vt:lpstr>Pre-Work Requirements</vt:lpstr>
      <vt:lpstr>Pre-Work Requirements</vt:lpstr>
      <vt:lpstr>Convening Timeline</vt:lpstr>
      <vt:lpstr>Talent Development Secondary Summer Institute:  a tiered approach to addressing chronic absenteeism </vt:lpstr>
      <vt:lpstr>Next Steps</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Weeldreyer</dc:creator>
  <cp:lastModifiedBy>Laura Weeldryer</cp:lastModifiedBy>
  <cp:revision>1</cp:revision>
  <dcterms:modified xsi:type="dcterms:W3CDTF">2018-05-07T18:37:45Z</dcterms:modified>
</cp:coreProperties>
</file>