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17"/>
  </p:notesMasterIdLst>
  <p:sldIdLst>
    <p:sldId id="256" r:id="rId3"/>
    <p:sldId id="257" r:id="rId4"/>
    <p:sldId id="259" r:id="rId5"/>
    <p:sldId id="596" r:id="rId6"/>
    <p:sldId id="260" r:id="rId7"/>
    <p:sldId id="605" r:id="rId8"/>
    <p:sldId id="604" r:id="rId9"/>
    <p:sldId id="606" r:id="rId10"/>
    <p:sldId id="607" r:id="rId11"/>
    <p:sldId id="608" r:id="rId12"/>
    <p:sldId id="609" r:id="rId13"/>
    <p:sldId id="610" r:id="rId14"/>
    <p:sldId id="612" r:id="rId15"/>
    <p:sldId id="61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36">
          <p15:clr>
            <a:srgbClr val="A4A3A4"/>
          </p15:clr>
        </p15:guide>
        <p15:guide id="2" orient="horz" pos="1584">
          <p15:clr>
            <a:srgbClr val="A4A3A4"/>
          </p15:clr>
        </p15:guide>
        <p15:guide id="3" orient="horz" pos="1680">
          <p15:clr>
            <a:srgbClr val="A4A3A4"/>
          </p15:clr>
        </p15:guide>
        <p15:guide id="4" orient="horz" pos="4032">
          <p15:clr>
            <a:srgbClr val="A4A3A4"/>
          </p15:clr>
        </p15:guide>
        <p15:guide id="5" pos="5472">
          <p15:clr>
            <a:srgbClr val="A4A3A4"/>
          </p15:clr>
        </p15:guide>
        <p15:guide id="6" pos="2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0000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332" autoAdjust="0"/>
  </p:normalViewPr>
  <p:slideViewPr>
    <p:cSldViewPr>
      <p:cViewPr varScale="1">
        <p:scale>
          <a:sx n="84" d="100"/>
          <a:sy n="84" d="100"/>
        </p:scale>
        <p:origin x="1354" y="82"/>
      </p:cViewPr>
      <p:guideLst>
        <p:guide orient="horz" pos="3936"/>
        <p:guide orient="horz" pos="1584"/>
        <p:guide orient="horz" pos="1680"/>
        <p:guide orient="horz" pos="4032"/>
        <p:guide pos="5472"/>
        <p:guide pos="2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9CFD75-5416-4839-B809-1E6D44AEBE92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A96044-A5AF-4885-857E-BB360E67A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86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video is included for participants to watch on their own if they so desire.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96044-A5AF-4885-857E-BB360E67A7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94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purpose of the World Café is contribution to the community. It starts with a team/somebody giving something: time, ideas, energy, etc.</a:t>
            </a:r>
          </a:p>
          <a:p>
            <a:r>
              <a:rPr lang="en-US" dirty="0"/>
              <a:t>One may not blame anybody for giving. The World’s Café is in no way used to criticize.</a:t>
            </a:r>
          </a:p>
          <a:p>
            <a:r>
              <a:rPr lang="en-US" dirty="0"/>
              <a:t>In the Café one does not have to perform or pretend, only contribute…and when one/a team/a collaborative contributes, the knowledge of</a:t>
            </a:r>
          </a:p>
          <a:p>
            <a:r>
              <a:rPr lang="en-US" dirty="0"/>
              <a:t>the whole grows.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96044-A5AF-4885-857E-BB360E67A7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159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two video link-introductions to the World Café Strategy. </a:t>
            </a:r>
          </a:p>
          <a:p>
            <a:r>
              <a:rPr lang="en-US" dirty="0"/>
              <a:t>Based upon time availability, we’ll decide which link to use: 1</a:t>
            </a:r>
            <a:r>
              <a:rPr lang="en-US" baseline="30000" dirty="0"/>
              <a:t>st</a:t>
            </a:r>
            <a:r>
              <a:rPr lang="en-US" dirty="0"/>
              <a:t> link is 4 min long while the 2</a:t>
            </a:r>
            <a:r>
              <a:rPr lang="en-US" baseline="30000" dirty="0"/>
              <a:t>nd</a:t>
            </a:r>
            <a:r>
              <a:rPr lang="en-US" dirty="0"/>
              <a:t> video link is 2:28 min long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96044-A5AF-4885-857E-BB360E67A7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120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96044-A5AF-4885-857E-BB360E67A76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313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178425"/>
            <a:ext cx="7772400" cy="765175"/>
          </a:xfrm>
        </p:spPr>
        <p:txBody>
          <a:bodyPr>
            <a:noAutofit/>
          </a:bodyPr>
          <a:lstStyle>
            <a:lvl1pPr algn="ctr">
              <a:defRPr sz="4400" b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867400"/>
            <a:ext cx="6400800" cy="609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133600" cy="365125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F829E7C-3801-4DD7-B559-4AF6EF822384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FFF1E84-3627-44F6-984D-2F64EC6067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39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29E7C-3801-4DD7-B559-4AF6EF822384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F1E84-3627-44F6-984D-2F64EC6067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459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752600"/>
            <a:ext cx="1981200" cy="4495800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52600"/>
            <a:ext cx="6101644" cy="4495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29E7C-3801-4DD7-B559-4AF6EF822384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F1E84-3627-44F6-984D-2F64EC6067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65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6F599AB-FF07-42F5-9FCF-649EADEFA3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60323" y="1671612"/>
            <a:ext cx="1476482" cy="1968644"/>
          </a:xfrm>
          <a:custGeom>
            <a:avLst/>
            <a:gdLst>
              <a:gd name="connsiteX0" fmla="*/ 984321 w 1968643"/>
              <a:gd name="connsiteY0" fmla="*/ 0 h 1968644"/>
              <a:gd name="connsiteX1" fmla="*/ 1968643 w 1968643"/>
              <a:gd name="connsiteY1" fmla="*/ 984322 h 1968644"/>
              <a:gd name="connsiteX2" fmla="*/ 984321 w 1968643"/>
              <a:gd name="connsiteY2" fmla="*/ 1968644 h 1968644"/>
              <a:gd name="connsiteX3" fmla="*/ 0 w 1968643"/>
              <a:gd name="connsiteY3" fmla="*/ 984322 h 1968644"/>
              <a:gd name="connsiteX4" fmla="*/ 984321 w 1968643"/>
              <a:gd name="connsiteY4" fmla="*/ 0 h 1968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8643" h="1968644">
                <a:moveTo>
                  <a:pt x="984321" y="0"/>
                </a:moveTo>
                <a:cubicBezTo>
                  <a:pt x="1527947" y="0"/>
                  <a:pt x="1968643" y="440696"/>
                  <a:pt x="1968643" y="984322"/>
                </a:cubicBezTo>
                <a:cubicBezTo>
                  <a:pt x="1968643" y="1527948"/>
                  <a:pt x="1527947" y="1968644"/>
                  <a:pt x="984321" y="1968644"/>
                </a:cubicBezTo>
                <a:cubicBezTo>
                  <a:pt x="440696" y="1968644"/>
                  <a:pt x="0" y="1527948"/>
                  <a:pt x="0" y="984322"/>
                </a:cubicBezTo>
                <a:cubicBezTo>
                  <a:pt x="0" y="440696"/>
                  <a:pt x="440696" y="0"/>
                  <a:pt x="9843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0196CDF-7036-43A2-8FC4-DA6DB6E9C8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58870" y="4013156"/>
            <a:ext cx="1476480" cy="1968637"/>
          </a:xfrm>
          <a:custGeom>
            <a:avLst/>
            <a:gdLst>
              <a:gd name="connsiteX0" fmla="*/ 984320 w 1968640"/>
              <a:gd name="connsiteY0" fmla="*/ 0 h 1968637"/>
              <a:gd name="connsiteX1" fmla="*/ 1968640 w 1968640"/>
              <a:gd name="connsiteY1" fmla="*/ 984319 h 1968637"/>
              <a:gd name="connsiteX2" fmla="*/ 984320 w 1968640"/>
              <a:gd name="connsiteY2" fmla="*/ 1968637 h 1968637"/>
              <a:gd name="connsiteX3" fmla="*/ 0 w 1968640"/>
              <a:gd name="connsiteY3" fmla="*/ 984319 h 1968637"/>
              <a:gd name="connsiteX4" fmla="*/ 984320 w 1968640"/>
              <a:gd name="connsiteY4" fmla="*/ 0 h 196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8640" h="1968637">
                <a:moveTo>
                  <a:pt x="984320" y="0"/>
                </a:moveTo>
                <a:cubicBezTo>
                  <a:pt x="1527945" y="0"/>
                  <a:pt x="1968640" y="440694"/>
                  <a:pt x="1968640" y="984319"/>
                </a:cubicBezTo>
                <a:cubicBezTo>
                  <a:pt x="1968640" y="1527943"/>
                  <a:pt x="1527945" y="1968637"/>
                  <a:pt x="984320" y="1968637"/>
                </a:cubicBezTo>
                <a:cubicBezTo>
                  <a:pt x="440695" y="1968637"/>
                  <a:pt x="0" y="1527943"/>
                  <a:pt x="0" y="984319"/>
                </a:cubicBezTo>
                <a:cubicBezTo>
                  <a:pt x="0" y="440694"/>
                  <a:pt x="440695" y="0"/>
                  <a:pt x="9843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39D8951-7621-4217-B7E2-500A58016A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57750" y="0"/>
            <a:ext cx="3429000" cy="6858000"/>
          </a:xfrm>
          <a:custGeom>
            <a:avLst/>
            <a:gdLst>
              <a:gd name="connsiteX0" fmla="*/ 0 w 4572000"/>
              <a:gd name="connsiteY0" fmla="*/ 0 h 6858000"/>
              <a:gd name="connsiteX1" fmla="*/ 4572000 w 4572000"/>
              <a:gd name="connsiteY1" fmla="*/ 0 h 6858000"/>
              <a:gd name="connsiteX2" fmla="*/ 4572000 w 4572000"/>
              <a:gd name="connsiteY2" fmla="*/ 6858000 h 6858000"/>
              <a:gd name="connsiteX3" fmla="*/ 0 w 457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6858000">
                <a:moveTo>
                  <a:pt x="0" y="0"/>
                </a:moveTo>
                <a:lnTo>
                  <a:pt x="4572000" y="0"/>
                </a:lnTo>
                <a:lnTo>
                  <a:pt x="457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B1FB71-23E8-48EF-938B-F6416EDB3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63A5E2-E83E-4EBA-8751-B68316F1B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72ACA-3D66-4D16-903D-40EDBE0B97A3}" type="datetime1">
              <a:rPr lang="en-US" smtClean="0"/>
              <a:t>10/15/2018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B06778-E55B-4E20-8826-950EFA691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5F0A07-7160-437E-BA4A-56AFAD379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840AE-027D-4BE6-A243-80E8B1A874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338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C4DA51AD-23BE-4BAF-9E0B-ADAEBA558BF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43000" y="76200"/>
            <a:ext cx="7010400" cy="917575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0F7F7BF1-70D2-43F5-A203-51230AC285E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47800" y="914400"/>
            <a:ext cx="6400800" cy="533400"/>
          </a:xfr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0B9CE3D8-E37D-4F67-A93E-4EE8D12B835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3246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ACB6EA09-6F37-46AE-B89B-F97B5F7BE83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>
                <a:solidFill>
                  <a:srgbClr val="FF00FF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16696801-6F3F-47E0-BB74-BC93425B3DF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3246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36D704B-E2A0-42D8-AAC5-E9A29A7C7D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3545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F6A62-2D2F-4914-BEC2-3C60819D2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AF132-D915-42A6-B2A6-21BC9DC5F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32522-1DDF-4E65-966D-0DDF29754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323E0-619A-4611-B87F-CD6069FD4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788E2-4278-42DB-9915-4F0E8142E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42BFA7-6825-42F2-B2F0-37A7778153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1184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E145B-B143-481D-86FC-9E433E3AB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432269-3E62-4CC4-842B-191E5A91B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ED256-0098-4A08-BB3A-48B74BECD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71F7E-F4DE-42AD-9436-91402CB20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988F4-C85F-4658-8D41-534FDFF62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D642D5-7E5C-407F-B48F-04212C9001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8462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70B61-2758-4682-BCD9-F21D5B029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D1AA6-51AA-4435-A72F-150CCFBA94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3733800" cy="426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1A99A6-C277-4810-BBB2-D7D42DB79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43400" y="1295400"/>
            <a:ext cx="3733800" cy="426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D6DDE0-656A-47B1-99F0-41FD252C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0801A2-A3DF-4D89-A99D-6BA38C1BC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8C521C-ACAC-4381-A6D5-00CCC8C60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2D77AF-79BE-43CF-A246-95FA0CE061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4695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2BFF1-BDA5-430A-98F4-0C795B8C3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4F711-E2C9-41E4-AE27-1AEC9AF0B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7827A-66FF-4AA2-9B0F-5EC1B6468E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DB2AC4-539D-4E38-B53E-B397834299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5F7A62-9F87-4E9C-AF11-390BD001EC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1D13A5-4292-48FC-831C-86BD400A0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21E7E4-B09F-40D9-A948-74302689E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D67DD-49C3-43FF-8088-2DFB744F9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DA85F3-EE8D-45F4-A383-C971C11186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96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D696A-57E9-435A-A0E4-1ED1AD9F5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1D69D3-25E1-4515-988E-3A4DCF63E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5068D1-A5DD-47FE-BE44-B1B802A2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55CB66-2601-4895-9E4D-D33C550A7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E6089A-6182-40DE-BAA0-853FE442C5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9865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C5357D-036B-4B7B-9A1B-CD24B5EB2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974734-F863-4287-8864-ED2F4AD0B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9C8C6-57C5-467D-93EB-017202AAC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F6B88E-306F-4E69-8A9E-5819CB6B2B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5467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6400"/>
            <a:ext cx="8229600" cy="838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3581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008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F829E7C-3801-4DD7-B559-4AF6EF822384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00400" y="6400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29400" y="640282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FFF1E84-3627-44F6-984D-2F64EC6067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32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0F2EE-0646-411C-8839-93034F79E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4D25D-AC13-418B-BC2E-93BF21337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E5DB3F-D706-4F5F-A80A-182BC23C3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8BAAB3-0459-49C9-AD00-802824EAF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A254FB-F198-4532-ABF8-392967C27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89F6CF-CE96-443F-8CC8-7FD9950AA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E5D3B7-A7FA-432B-A8FC-835D49F59E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6559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E404F-1163-47D5-984D-A6AE4D424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5781DD-59C1-4023-93EB-B7C2690DF3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C6FB6F-8F28-49E1-8DDF-9759012FDB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A83E89-C05B-4E90-BE51-86B06640B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810F5F-5DFF-4587-B1BC-D3A132550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BFC2B6-B7C3-4B0C-951B-F441E3F0D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39583A-558C-4C17-A6E3-ED6CCD0D2E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12785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FF087-B4A4-4893-AE31-FE3DCFFA0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356005-E329-4F58-A6AA-A15E34C302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56E8C-849E-4BB1-A4DD-DE0F2F9AD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D49F9-F584-45D8-9F78-EEC1E4A1A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E4FACA-9C73-4657-876A-F90AF9C90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0E215C-E127-491E-AE42-1449CCF831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2878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5D2E8C-40B4-4E10-868D-6F08035A23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172200" y="76200"/>
            <a:ext cx="1905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4DF3D6-A19F-4FDF-BFA0-E6C3C991F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76200"/>
            <a:ext cx="55626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BBBF7-26BA-4DC2-87F6-8152FBA24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780EB-DFA1-489F-9AF3-6732A88A3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CEAA8-FF97-4270-A5E1-ECB1D55EA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6C8FA4-7E7A-4DB3-B1CA-F82FC480B0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0036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71925"/>
            <a:ext cx="82296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71738"/>
            <a:ext cx="82296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829E7C-3801-4DD7-B559-4AF6EF822384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FFF1E84-3627-44F6-984D-2F64EC6067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92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6400"/>
            <a:ext cx="8229600" cy="838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67000"/>
            <a:ext cx="40386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667000"/>
            <a:ext cx="40386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29E7C-3801-4DD7-B559-4AF6EF822384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F1E84-3627-44F6-984D-2F64EC6067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908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6400"/>
            <a:ext cx="8229600" cy="838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667000"/>
            <a:ext cx="4038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306762"/>
            <a:ext cx="4038600" cy="29416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67000"/>
            <a:ext cx="4038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306762"/>
            <a:ext cx="4038600" cy="29416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29E7C-3801-4DD7-B559-4AF6EF822384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F1E84-3627-44F6-984D-2F64EC6067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166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6400"/>
            <a:ext cx="82296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29E7C-3801-4DD7-B559-4AF6EF822384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F1E84-3627-44F6-984D-2F64EC6067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922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829E7C-3801-4DD7-B559-4AF6EF822384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FFF1E84-3627-44F6-984D-2F64EC6067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491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260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0" y="1752601"/>
            <a:ext cx="5105400" cy="44957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14651"/>
            <a:ext cx="3008313" cy="33337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29E7C-3801-4DD7-B559-4AF6EF822384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F1E84-3627-44F6-984D-2F64EC6067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0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8768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752600"/>
            <a:ext cx="5486400" cy="3051174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4435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829E7C-3801-4DD7-B559-4AF6EF822384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FFF1E84-3627-44F6-984D-2F64EC6067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916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6764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667000"/>
            <a:ext cx="82296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008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F829E7C-3801-4DD7-B559-4AF6EF822384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00400" y="6400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29400" y="64008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FFF1E84-3627-44F6-984D-2F64EC6067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38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8D18CC6-87FF-4D34-8032-8F56FAF54E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6200"/>
            <a:ext cx="7620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BB91BE7-053B-4714-B482-862577A02B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7620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D1A50CC-CA97-4812-8824-3A469240FCF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6388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6F13DF2-B66F-422D-9424-72914C41154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5638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2F96003-C005-47A3-9596-EDD834C032B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19800" y="56388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5D457855-C273-4860-B952-B51F7DE1E5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535278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youtube.com/watch?v=vRM1I90SOUw" TargetMode="External"/><Relationship Id="rId5" Type="http://schemas.openxmlformats.org/officeDocument/2006/relationships/hyperlink" Target="https://www.youtube.com/watch?v=_0d0Gybq-l0" TargetMode="Externa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www.slideshare.net/everydaydemocracy/what-works-study-circles-in-the-real-world" TargetMode="External"/><Relationship Id="rId4" Type="http://schemas.openxmlformats.org/officeDocument/2006/relationships/hyperlink" Target="http://www.hsredesign.org/getting-started/community-input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sredesign.org/getting-started/community-input/" TargetMode="Externa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wwqxa_dR8E&amp;feature=youtu.be" TargetMode="Externa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www.youtube.com/watch?v=cgQMrqEOJcU" TargetMode="Externa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hyperlink" Target="http://www.co-intelligence.org/P-worldcafe.html" TargetMode="Externa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178425"/>
            <a:ext cx="9144000" cy="765175"/>
          </a:xfrm>
        </p:spPr>
        <p:txBody>
          <a:bodyPr/>
          <a:lstStyle/>
          <a:p>
            <a:r>
              <a:rPr lang="en-US" sz="3600" dirty="0" smtClean="0"/>
              <a:t>Redesigning…Reimagining </a:t>
            </a:r>
            <a:r>
              <a:rPr lang="en-US" sz="3600" dirty="0"/>
              <a:t>School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5867400"/>
            <a:ext cx="7848600" cy="609600"/>
          </a:xfrm>
        </p:spPr>
        <p:txBody>
          <a:bodyPr>
            <a:normAutofit lnSpcReduction="10000"/>
          </a:bodyPr>
          <a:lstStyle/>
          <a:p>
            <a:r>
              <a:rPr lang="en-US" sz="3600" b="1" dirty="0"/>
              <a:t>WITH</a:t>
            </a:r>
            <a:r>
              <a:rPr lang="en-US" dirty="0"/>
              <a:t> Community Members’ Contributions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DF8D46-A50E-4560-878F-7FFCF7CDC0CD}"/>
              </a:ext>
            </a:extLst>
          </p:cNvPr>
          <p:cNvSpPr/>
          <p:nvPr/>
        </p:nvSpPr>
        <p:spPr>
          <a:xfrm rot="21183113">
            <a:off x="2819400" y="3276600"/>
            <a:ext cx="4191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Engagement</a:t>
            </a:r>
          </a:p>
        </p:txBody>
      </p:sp>
    </p:spTree>
    <p:extLst>
      <p:ext uri="{BB962C8B-B14F-4D97-AF65-F5344CB8AC3E}">
        <p14:creationId xmlns:p14="http://schemas.microsoft.com/office/powerpoint/2010/main" val="182321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D4C57C-84DD-42D2-9DDB-6EB6ECEB3E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24000"/>
            <a:ext cx="4495800" cy="449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9985F0-232C-4077-8243-F93BC105E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68"/>
            <a:ext cx="4800600" cy="15108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D51D9D-5684-4F8F-BA6C-77A0AD731A7A}"/>
              </a:ext>
            </a:extLst>
          </p:cNvPr>
          <p:cNvSpPr/>
          <p:nvPr/>
        </p:nvSpPr>
        <p:spPr>
          <a:xfrm>
            <a:off x="0" y="6581001"/>
            <a:ext cx="3810000" cy="276999"/>
          </a:xfrm>
          <a:prstGeom prst="rect">
            <a:avLst/>
          </a:prstGeom>
          <a:solidFill>
            <a:srgbClr val="99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hlinkClick r:id="rId5"/>
              </a:rPr>
              <a:t>https://www.youtube.com/watch?v=_</a:t>
            </a:r>
            <a:r>
              <a:rPr lang="en-US" sz="1200" b="1" dirty="0" smtClean="0">
                <a:hlinkClick r:id="rId5"/>
              </a:rPr>
              <a:t>0d0Gybq-l0</a:t>
            </a:r>
            <a:endParaRPr lang="en-US" sz="1200" b="1" dirty="0"/>
          </a:p>
        </p:txBody>
      </p:sp>
      <p:sp>
        <p:nvSpPr>
          <p:cNvPr id="2" name="Rectangle 1"/>
          <p:cNvSpPr/>
          <p:nvPr/>
        </p:nvSpPr>
        <p:spPr>
          <a:xfrm>
            <a:off x="0" y="6172200"/>
            <a:ext cx="4572000" cy="276999"/>
          </a:xfrm>
          <a:prstGeom prst="rect">
            <a:avLst/>
          </a:prstGeom>
          <a:solidFill>
            <a:srgbClr val="990000"/>
          </a:solidFill>
        </p:spPr>
        <p:txBody>
          <a:bodyPr>
            <a:spAutoFit/>
          </a:bodyPr>
          <a:lstStyle/>
          <a:p>
            <a:pPr algn="ctr"/>
            <a:r>
              <a:rPr lang="en-US" sz="1200" b="1" dirty="0">
                <a:hlinkClick r:id="rId6"/>
              </a:rPr>
              <a:t>https://www.youtube.com/watch?v=vRM1I90SOUw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69287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B31E1-468F-4E07-A1C6-961611A28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828800"/>
            <a:ext cx="7086600" cy="606816"/>
          </a:xfrm>
        </p:spPr>
        <p:txBody>
          <a:bodyPr/>
          <a:lstStyle/>
          <a:p>
            <a:r>
              <a:rPr lang="en-US" sz="3200" dirty="0" smtClean="0"/>
              <a:t>Community-Wide </a:t>
            </a:r>
            <a:r>
              <a:rPr lang="en-US" sz="3200" dirty="0"/>
              <a:t>Study Circles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3112E2-593B-4E85-80E0-34DF9486C3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660" y="2484815"/>
            <a:ext cx="8918940" cy="2849186"/>
          </a:xfrm>
        </p:spPr>
        <p:txBody>
          <a:bodyPr>
            <a:noAutofit/>
          </a:bodyPr>
          <a:lstStyle/>
          <a:p>
            <a:pPr marL="347663" indent="-250825">
              <a:spcBef>
                <a:spcPts val="726"/>
              </a:spcBef>
              <a:spcAft>
                <a:spcPts val="1200"/>
              </a:spcAft>
              <a:defRPr/>
            </a:pPr>
            <a:r>
              <a:rPr lang="en-US" sz="2200" dirty="0"/>
              <a:t>Guides to organizing a study circle program to serve as a vehicle to achieve communitywide dialogue for action and change</a:t>
            </a:r>
          </a:p>
          <a:p>
            <a:pPr marL="347663" indent="-250825">
              <a:spcBef>
                <a:spcPts val="726"/>
              </a:spcBef>
              <a:spcAft>
                <a:spcPts val="1200"/>
              </a:spcAft>
              <a:defRPr/>
            </a:pPr>
            <a:r>
              <a:rPr lang="en-US" sz="2200" dirty="0"/>
              <a:t>Provides an overview of communitywide study circle programs, with special emphasis on their operation and </a:t>
            </a:r>
            <a:r>
              <a:rPr lang="en-US" sz="2200" dirty="0" smtClean="0"/>
              <a:t>impact</a:t>
            </a:r>
          </a:p>
          <a:p>
            <a:pPr marL="347663" indent="-250825">
              <a:spcBef>
                <a:spcPts val="726"/>
              </a:spcBef>
              <a:spcAft>
                <a:spcPts val="1200"/>
              </a:spcAft>
              <a:defRPr/>
            </a:pPr>
            <a:r>
              <a:rPr lang="en-US" sz="2200" dirty="0" smtClean="0"/>
              <a:t>Community </a:t>
            </a:r>
            <a:r>
              <a:rPr lang="en-US" sz="2200" dirty="0"/>
              <a:t>Tool Box-Everyday </a:t>
            </a:r>
            <a:r>
              <a:rPr lang="en-US" sz="2200" dirty="0" smtClean="0"/>
              <a:t>Democracy</a:t>
            </a:r>
          </a:p>
          <a:p>
            <a:pPr marL="347663" indent="-250825">
              <a:spcBef>
                <a:spcPts val="726"/>
              </a:spcBef>
              <a:spcAft>
                <a:spcPts val="1200"/>
              </a:spcAft>
              <a:defRPr/>
            </a:pPr>
            <a:r>
              <a:rPr lang="en-US" sz="2200" dirty="0" smtClean="0"/>
              <a:t>What </a:t>
            </a:r>
            <a:r>
              <a:rPr lang="en-US" sz="2200" dirty="0"/>
              <a:t>Works: Study Circles in the Real </a:t>
            </a:r>
            <a:r>
              <a:rPr lang="en-US" sz="2200" dirty="0" smtClean="0"/>
              <a:t>World</a:t>
            </a:r>
            <a:endParaRPr lang="en-US" sz="2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2B63AF-210E-432A-B830-B960730CD085}"/>
              </a:ext>
            </a:extLst>
          </p:cNvPr>
          <p:cNvSpPr/>
          <p:nvPr/>
        </p:nvSpPr>
        <p:spPr>
          <a:xfrm rot="21183113">
            <a:off x="3601263" y="960984"/>
            <a:ext cx="32093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Engagement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A9A253-DE0F-42D1-9293-7CB69343B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88" y="79693"/>
            <a:ext cx="2362200" cy="1824915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7049E129-FE3E-4825-ADB9-29DEF4778FBC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5914208"/>
            <a:ext cx="4953000" cy="334192"/>
          </a:xfrm>
          <a:prstGeom prst="rect">
            <a:avLst/>
          </a:prstGeom>
          <a:solidFill>
            <a:srgbClr val="990000"/>
          </a:solidFill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2"/>
                </a:solidFill>
                <a:hlinkClick r:id="rId4"/>
              </a:rPr>
              <a:t>http://www.hsredesign.org/getting-started/community-input</a:t>
            </a:r>
            <a:r>
              <a:rPr lang="en-US" sz="1200" dirty="0" smtClean="0">
                <a:solidFill>
                  <a:schemeClr val="bg2"/>
                </a:solidFill>
                <a:hlinkClick r:id="rId4"/>
              </a:rPr>
              <a:t>/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5334000"/>
            <a:ext cx="6761013" cy="276999"/>
          </a:xfrm>
          <a:prstGeom prst="rect">
            <a:avLst/>
          </a:prstGeom>
          <a:solidFill>
            <a:srgbClr val="990000"/>
          </a:solidFill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hlinkClick r:id="rId5"/>
              </a:rPr>
              <a:t>https://</a:t>
            </a:r>
            <a:r>
              <a:rPr lang="en-US" sz="1200" b="1" dirty="0" smtClean="0">
                <a:solidFill>
                  <a:srgbClr val="000000"/>
                </a:solidFill>
                <a:hlinkClick r:id="rId5"/>
              </a:rPr>
              <a:t>www.slideshare.net/everydaydemocracy/what-works-study-circles-in-the-real-world</a:t>
            </a:r>
            <a:r>
              <a:rPr lang="en-US" sz="1200" b="1" dirty="0" smtClean="0">
                <a:solidFill>
                  <a:srgbClr val="000000"/>
                </a:solidFill>
              </a:rPr>
              <a:t>  </a:t>
            </a:r>
            <a:endParaRPr lang="en-US" sz="1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76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0" y="1429946"/>
            <a:ext cx="8153401" cy="4616905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1250">
                <a:schemeClr val="bg1"/>
              </a:gs>
              <a:gs pos="66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3650819" y="1867622"/>
            <a:ext cx="4039094" cy="3569122"/>
            <a:chOff x="4180266" y="1904538"/>
            <a:chExt cx="4039094" cy="3569122"/>
          </a:xfrm>
        </p:grpSpPr>
        <p:sp>
          <p:nvSpPr>
            <p:cNvPr id="118" name="Rounded Rectangle 17"/>
            <p:cNvSpPr/>
            <p:nvPr/>
          </p:nvSpPr>
          <p:spPr>
            <a:xfrm>
              <a:off x="4191000" y="1904538"/>
              <a:ext cx="4028360" cy="1050388"/>
            </a:xfrm>
            <a:prstGeom prst="rect">
              <a:avLst/>
            </a:prstGeom>
            <a:gradFill>
              <a:gsLst>
                <a:gs pos="0">
                  <a:srgbClr val="FF3300"/>
                </a:gs>
                <a:gs pos="100000">
                  <a:srgbClr val="C00000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reflection blurRad="6350" stA="35000" endPos="45500" dir="5400000" sy="-100000" algn="bl" rotWithShape="0"/>
                  </a:effectLst>
                </a:rPr>
                <a:t>What does community mean to you</a:t>
              </a:r>
              <a:r>
                <a:rPr lang="en-US" b="1" dirty="0" smtClean="0">
                  <a:effectLst>
                    <a:reflection blurRad="6350" stA="35000" endPos="45500" dir="5400000" sy="-100000" algn="bl" rotWithShape="0"/>
                  </a:effectLst>
                </a:rPr>
                <a:t>?</a:t>
              </a:r>
              <a:endParaRPr lang="en-US" b="1" dirty="0">
                <a:effectLst>
                  <a:reflection blurRad="6350" stA="35000" endPos="45500" dir="5400000" sy="-100000" algn="bl" rotWithShape="0"/>
                </a:effectLst>
              </a:endParaRPr>
            </a:p>
          </p:txBody>
        </p:sp>
        <p:sp>
          <p:nvSpPr>
            <p:cNvPr id="123" name="Rounded Rectangle 17"/>
            <p:cNvSpPr/>
            <p:nvPr/>
          </p:nvSpPr>
          <p:spPr>
            <a:xfrm>
              <a:off x="4183730" y="2949352"/>
              <a:ext cx="4035629" cy="1053690"/>
            </a:xfrm>
            <a:prstGeom prst="rect">
              <a:avLst/>
            </a:prstGeom>
            <a:gradFill>
              <a:gsLst>
                <a:gs pos="0">
                  <a:srgbClr val="33CC33"/>
                </a:gs>
                <a:gs pos="100000">
                  <a:srgbClr val="006400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reflection blurRad="6350" stA="35000" endPos="45500" dir="5400000" sy="-100000" algn="bl" rotWithShape="0"/>
                  </a:effectLst>
                </a:rPr>
                <a:t>Think about barriers/forces preventing your community from coming together  </a:t>
              </a:r>
            </a:p>
          </p:txBody>
        </p:sp>
        <p:sp>
          <p:nvSpPr>
            <p:cNvPr id="128" name="Rounded Rectangle 17"/>
            <p:cNvSpPr/>
            <p:nvPr/>
          </p:nvSpPr>
          <p:spPr>
            <a:xfrm>
              <a:off x="4180266" y="3999740"/>
              <a:ext cx="4039093" cy="1473920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rgbClr val="005EA4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reflection blurRad="6350" stA="35000" endPos="45500" dir="5400000" sy="-100000" algn="bl" rotWithShape="0"/>
                  </a:effectLst>
                </a:rPr>
                <a:t>What actions/strategies have your team identified to increase communitywide participation</a:t>
              </a:r>
              <a:r>
                <a:rPr lang="en-US" b="1" dirty="0" smtClean="0">
                  <a:effectLst>
                    <a:reflection blurRad="6350" stA="35000" endPos="45500" dir="5400000" sy="-100000" algn="bl" rotWithShape="0"/>
                  </a:effectLst>
                </a:rPr>
                <a:t>?</a:t>
              </a:r>
              <a:endParaRPr lang="en-US" b="1" dirty="0">
                <a:effectLst>
                  <a:reflection blurRad="6350" stA="35000" endPos="45500" dir="5400000" sy="-100000" algn="bl" rotWithShape="0"/>
                </a:effectLst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8600" y="2331636"/>
            <a:ext cx="2930684" cy="2621364"/>
            <a:chOff x="598544" y="2295904"/>
            <a:chExt cx="3863512" cy="3198760"/>
          </a:xfrm>
        </p:grpSpPr>
        <p:sp>
          <p:nvSpPr>
            <p:cNvPr id="41" name="Oval 41"/>
            <p:cNvSpPr/>
            <p:nvPr/>
          </p:nvSpPr>
          <p:spPr>
            <a:xfrm flipH="1">
              <a:off x="598544" y="3721914"/>
              <a:ext cx="1932488" cy="1772750"/>
            </a:xfrm>
            <a:custGeom>
              <a:avLst/>
              <a:gdLst/>
              <a:ahLst/>
              <a:cxnLst/>
              <a:rect l="l" t="t" r="r" b="b"/>
              <a:pathLst>
                <a:path w="1995380" h="1830444">
                  <a:moveTo>
                    <a:pt x="755067" y="0"/>
                  </a:moveTo>
                  <a:lnTo>
                    <a:pt x="1979948" y="0"/>
                  </a:lnTo>
                  <a:cubicBezTo>
                    <a:pt x="1990614" y="63753"/>
                    <a:pt x="1995380" y="128841"/>
                    <a:pt x="1995380" y="194841"/>
                  </a:cubicBezTo>
                  <a:cubicBezTo>
                    <a:pt x="1995380" y="1098160"/>
                    <a:pt x="1102628" y="1830444"/>
                    <a:pt x="1363" y="1830444"/>
                  </a:cubicBezTo>
                  <a:lnTo>
                    <a:pt x="0" y="1830388"/>
                  </a:lnTo>
                  <a:lnTo>
                    <a:pt x="0" y="417492"/>
                  </a:lnTo>
                  <a:cubicBezTo>
                    <a:pt x="358862" y="414164"/>
                    <a:pt x="660352" y="238901"/>
                    <a:pt x="755067" y="0"/>
                  </a:cubicBezTo>
                  <a:close/>
                </a:path>
              </a:pathLst>
            </a:custGeom>
            <a:gradFill>
              <a:gsLst>
                <a:gs pos="0">
                  <a:srgbClr val="0B4677"/>
                </a:gs>
                <a:gs pos="63000">
                  <a:srgbClr val="116EBB"/>
                </a:gs>
                <a:gs pos="100000">
                  <a:srgbClr val="3097EC"/>
                </a:gs>
              </a:gsLst>
              <a:lin ang="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2" name="Oval 41"/>
            <p:cNvSpPr/>
            <p:nvPr/>
          </p:nvSpPr>
          <p:spPr>
            <a:xfrm>
              <a:off x="2529568" y="3721914"/>
              <a:ext cx="1932488" cy="1772750"/>
            </a:xfrm>
            <a:custGeom>
              <a:avLst/>
              <a:gdLst/>
              <a:ahLst/>
              <a:cxnLst/>
              <a:rect l="l" t="t" r="r" b="b"/>
              <a:pathLst>
                <a:path w="1995380" h="1830444">
                  <a:moveTo>
                    <a:pt x="755067" y="0"/>
                  </a:moveTo>
                  <a:lnTo>
                    <a:pt x="1979948" y="0"/>
                  </a:lnTo>
                  <a:cubicBezTo>
                    <a:pt x="1990614" y="63753"/>
                    <a:pt x="1995380" y="128841"/>
                    <a:pt x="1995380" y="194841"/>
                  </a:cubicBezTo>
                  <a:cubicBezTo>
                    <a:pt x="1995380" y="1098160"/>
                    <a:pt x="1102628" y="1830444"/>
                    <a:pt x="1363" y="1830444"/>
                  </a:cubicBezTo>
                  <a:lnTo>
                    <a:pt x="0" y="1830388"/>
                  </a:lnTo>
                  <a:lnTo>
                    <a:pt x="0" y="417492"/>
                  </a:lnTo>
                  <a:cubicBezTo>
                    <a:pt x="358862" y="414164"/>
                    <a:pt x="660352" y="238901"/>
                    <a:pt x="75506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3CC33"/>
                </a:gs>
                <a:gs pos="100000">
                  <a:srgbClr val="008000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3" name="Oval 42"/>
            <p:cNvSpPr/>
            <p:nvPr/>
          </p:nvSpPr>
          <p:spPr>
            <a:xfrm>
              <a:off x="1801494" y="3813976"/>
              <a:ext cx="1477423" cy="9465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4" name="Oval 2"/>
            <p:cNvSpPr/>
            <p:nvPr/>
          </p:nvSpPr>
          <p:spPr>
            <a:xfrm>
              <a:off x="1734236" y="3228594"/>
              <a:ext cx="813792" cy="1119959"/>
            </a:xfrm>
            <a:custGeom>
              <a:avLst/>
              <a:gdLst/>
              <a:ahLst/>
              <a:cxnLst/>
              <a:rect l="l" t="t" r="r" b="b"/>
              <a:pathLst>
                <a:path w="813792" h="1119959">
                  <a:moveTo>
                    <a:pt x="789688" y="0"/>
                  </a:moveTo>
                  <a:lnTo>
                    <a:pt x="813792" y="2007"/>
                  </a:lnTo>
                  <a:lnTo>
                    <a:pt x="813792" y="536923"/>
                  </a:lnTo>
                  <a:lnTo>
                    <a:pt x="792124" y="535658"/>
                  </a:lnTo>
                  <a:cubicBezTo>
                    <a:pt x="478436" y="535658"/>
                    <a:pt x="224141" y="682922"/>
                    <a:pt x="224141" y="864582"/>
                  </a:cubicBezTo>
                  <a:cubicBezTo>
                    <a:pt x="224141" y="868341"/>
                    <a:pt x="224250" y="872084"/>
                    <a:pt x="226080" y="875719"/>
                  </a:cubicBezTo>
                  <a:cubicBezTo>
                    <a:pt x="208443" y="908620"/>
                    <a:pt x="200277" y="944543"/>
                    <a:pt x="200277" y="981701"/>
                  </a:cubicBezTo>
                  <a:cubicBezTo>
                    <a:pt x="200277" y="1030715"/>
                    <a:pt x="214485" y="1077581"/>
                    <a:pt x="241564" y="1119959"/>
                  </a:cubicBezTo>
                  <a:cubicBezTo>
                    <a:pt x="92366" y="1002228"/>
                    <a:pt x="0" y="835999"/>
                    <a:pt x="0" y="651959"/>
                  </a:cubicBezTo>
                  <a:cubicBezTo>
                    <a:pt x="0" y="291893"/>
                    <a:pt x="353555" y="0"/>
                    <a:pt x="789688" y="0"/>
                  </a:cubicBezTo>
                  <a:close/>
                </a:path>
              </a:pathLst>
            </a:custGeom>
            <a:gradFill>
              <a:gsLst>
                <a:gs pos="95000">
                  <a:srgbClr val="CE5E02"/>
                </a:gs>
                <a:gs pos="0">
                  <a:srgbClr val="FFC000"/>
                </a:gs>
              </a:gsLst>
              <a:lin ang="138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5" name="Oval 2"/>
            <p:cNvSpPr/>
            <p:nvPr/>
          </p:nvSpPr>
          <p:spPr>
            <a:xfrm>
              <a:off x="2523919" y="3228594"/>
              <a:ext cx="789693" cy="1113147"/>
            </a:xfrm>
            <a:custGeom>
              <a:avLst/>
              <a:gdLst/>
              <a:ahLst/>
              <a:cxnLst/>
              <a:rect l="l" t="t" r="r" b="b"/>
              <a:pathLst>
                <a:path w="789693" h="1113147">
                  <a:moveTo>
                    <a:pt x="6" y="0"/>
                  </a:moveTo>
                  <a:cubicBezTo>
                    <a:pt x="436138" y="0"/>
                    <a:pt x="789693" y="291893"/>
                    <a:pt x="789693" y="651959"/>
                  </a:cubicBezTo>
                  <a:cubicBezTo>
                    <a:pt x="789693" y="832098"/>
                    <a:pt x="701202" y="995173"/>
                    <a:pt x="558130" y="1113147"/>
                  </a:cubicBezTo>
                  <a:cubicBezTo>
                    <a:pt x="583336" y="1072857"/>
                    <a:pt x="596149" y="1028247"/>
                    <a:pt x="596149" y="981701"/>
                  </a:cubicBezTo>
                  <a:cubicBezTo>
                    <a:pt x="596149" y="943485"/>
                    <a:pt x="587511" y="906574"/>
                    <a:pt x="568981" y="872873"/>
                  </a:cubicBezTo>
                  <a:lnTo>
                    <a:pt x="570424" y="864582"/>
                  </a:lnTo>
                  <a:cubicBezTo>
                    <a:pt x="570424" y="682922"/>
                    <a:pt x="316129" y="535658"/>
                    <a:pt x="2441" y="535658"/>
                  </a:cubicBezTo>
                  <a:cubicBezTo>
                    <a:pt x="1627" y="535658"/>
                    <a:pt x="813" y="535659"/>
                    <a:pt x="0" y="535801"/>
                  </a:cubicBezTo>
                  <a:lnTo>
                    <a:pt x="0" y="1"/>
                  </a:lnTo>
                  <a:cubicBezTo>
                    <a:pt x="2" y="0"/>
                    <a:pt x="4" y="0"/>
                    <a:pt x="6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740000"/>
                </a:gs>
                <a:gs pos="0">
                  <a:srgbClr val="E22B00"/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6" name="Oval 2"/>
            <p:cNvSpPr/>
            <p:nvPr/>
          </p:nvSpPr>
          <p:spPr>
            <a:xfrm>
              <a:off x="2899163" y="3583418"/>
              <a:ext cx="414449" cy="758323"/>
            </a:xfrm>
            <a:custGeom>
              <a:avLst/>
              <a:gdLst/>
              <a:ahLst/>
              <a:cxnLst/>
              <a:rect l="l" t="t" r="r" b="b"/>
              <a:pathLst>
                <a:path w="414449" h="758323">
                  <a:moveTo>
                    <a:pt x="323883" y="0"/>
                  </a:moveTo>
                  <a:cubicBezTo>
                    <a:pt x="382792" y="87753"/>
                    <a:pt x="414449" y="189393"/>
                    <a:pt x="414449" y="297135"/>
                  </a:cubicBezTo>
                  <a:cubicBezTo>
                    <a:pt x="414449" y="477274"/>
                    <a:pt x="325958" y="640349"/>
                    <a:pt x="182886" y="758323"/>
                  </a:cubicBezTo>
                  <a:cubicBezTo>
                    <a:pt x="208092" y="718033"/>
                    <a:pt x="220905" y="673423"/>
                    <a:pt x="220905" y="626877"/>
                  </a:cubicBezTo>
                  <a:cubicBezTo>
                    <a:pt x="220905" y="587825"/>
                    <a:pt x="211885" y="550136"/>
                    <a:pt x="194259" y="515056"/>
                  </a:cubicBezTo>
                  <a:lnTo>
                    <a:pt x="195181" y="509758"/>
                  </a:lnTo>
                  <a:cubicBezTo>
                    <a:pt x="195181" y="410917"/>
                    <a:pt x="119899" y="322259"/>
                    <a:pt x="0" y="263402"/>
                  </a:cubicBez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7" name="Oval 2"/>
            <p:cNvSpPr/>
            <p:nvPr/>
          </p:nvSpPr>
          <p:spPr>
            <a:xfrm flipH="1">
              <a:off x="1734968" y="3590156"/>
              <a:ext cx="410763" cy="758323"/>
            </a:xfrm>
            <a:custGeom>
              <a:avLst/>
              <a:gdLst/>
              <a:ahLst/>
              <a:cxnLst/>
              <a:rect l="l" t="t" r="r" b="b"/>
              <a:pathLst>
                <a:path w="410763" h="758323">
                  <a:moveTo>
                    <a:pt x="320197" y="0"/>
                  </a:moveTo>
                  <a:lnTo>
                    <a:pt x="0" y="260404"/>
                  </a:lnTo>
                  <a:cubicBezTo>
                    <a:pt x="115316" y="319390"/>
                    <a:pt x="187353" y="406333"/>
                    <a:pt x="187353" y="503020"/>
                  </a:cubicBezTo>
                  <a:cubicBezTo>
                    <a:pt x="187353" y="504463"/>
                    <a:pt x="187337" y="505903"/>
                    <a:pt x="186604" y="507326"/>
                  </a:cubicBezTo>
                  <a:cubicBezTo>
                    <a:pt x="206818" y="544577"/>
                    <a:pt x="217219" y="584941"/>
                    <a:pt x="217219" y="626877"/>
                  </a:cubicBezTo>
                  <a:cubicBezTo>
                    <a:pt x="217219" y="673423"/>
                    <a:pt x="204406" y="718033"/>
                    <a:pt x="179200" y="758323"/>
                  </a:cubicBezTo>
                  <a:cubicBezTo>
                    <a:pt x="322272" y="640349"/>
                    <a:pt x="410763" y="477274"/>
                    <a:pt x="410763" y="297135"/>
                  </a:cubicBezTo>
                  <a:cubicBezTo>
                    <a:pt x="410763" y="189393"/>
                    <a:pt x="379106" y="87753"/>
                    <a:pt x="320197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2" name="Oval 23"/>
            <p:cNvSpPr/>
            <p:nvPr/>
          </p:nvSpPr>
          <p:spPr>
            <a:xfrm flipH="1">
              <a:off x="601971" y="3593846"/>
              <a:ext cx="2213801" cy="1545730"/>
            </a:xfrm>
            <a:custGeom>
              <a:avLst/>
              <a:gdLst/>
              <a:ahLst/>
              <a:cxnLst/>
              <a:rect l="l" t="t" r="r" b="b"/>
              <a:pathLst>
                <a:path w="2285848" h="1596035">
                  <a:moveTo>
                    <a:pt x="2277240" y="0"/>
                  </a:moveTo>
                  <a:lnTo>
                    <a:pt x="971511" y="0"/>
                  </a:lnTo>
                  <a:cubicBezTo>
                    <a:pt x="992110" y="42985"/>
                    <a:pt x="1001589" y="89635"/>
                    <a:pt x="1001589" y="137876"/>
                  </a:cubicBezTo>
                  <a:cubicBezTo>
                    <a:pt x="1001589" y="414832"/>
                    <a:pt x="689162" y="639350"/>
                    <a:pt x="303763" y="639350"/>
                  </a:cubicBezTo>
                  <a:cubicBezTo>
                    <a:pt x="302815" y="639350"/>
                    <a:pt x="301867" y="639349"/>
                    <a:pt x="300920" y="639144"/>
                  </a:cubicBezTo>
                  <a:lnTo>
                    <a:pt x="300920" y="1094995"/>
                  </a:lnTo>
                  <a:lnTo>
                    <a:pt x="134659" y="990165"/>
                  </a:lnTo>
                  <a:cubicBezTo>
                    <a:pt x="102084" y="994684"/>
                    <a:pt x="10611" y="1074951"/>
                    <a:pt x="1086" y="1122107"/>
                  </a:cubicBezTo>
                  <a:cubicBezTo>
                    <a:pt x="-8439" y="1169263"/>
                    <a:pt x="46958" y="1246692"/>
                    <a:pt x="77509" y="1273099"/>
                  </a:cubicBezTo>
                  <a:cubicBezTo>
                    <a:pt x="108060" y="1299506"/>
                    <a:pt x="171222" y="1292203"/>
                    <a:pt x="184392" y="1280547"/>
                  </a:cubicBezTo>
                  <a:lnTo>
                    <a:pt x="300920" y="1248797"/>
                  </a:lnTo>
                  <a:lnTo>
                    <a:pt x="300920" y="1595697"/>
                  </a:lnTo>
                  <a:cubicBezTo>
                    <a:pt x="303918" y="1596030"/>
                    <a:pt x="306920" y="1596035"/>
                    <a:pt x="309923" y="1596035"/>
                  </a:cubicBezTo>
                  <a:cubicBezTo>
                    <a:pt x="1401196" y="1596035"/>
                    <a:pt x="2285848" y="938217"/>
                    <a:pt x="2285848" y="126757"/>
                  </a:cubicBezTo>
                  <a:close/>
                </a:path>
              </a:pathLst>
            </a:custGeom>
            <a:gradFill>
              <a:gsLst>
                <a:gs pos="14000">
                  <a:srgbClr val="00B0F0"/>
                </a:gs>
                <a:gs pos="100000">
                  <a:srgbClr val="0070C0"/>
                </a:gs>
              </a:gsLst>
              <a:lin ang="162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3" name="Oval 26"/>
            <p:cNvSpPr/>
            <p:nvPr/>
          </p:nvSpPr>
          <p:spPr>
            <a:xfrm rot="5400000" flipH="1">
              <a:off x="798286" y="2111862"/>
              <a:ext cx="1549406" cy="1922453"/>
            </a:xfrm>
            <a:custGeom>
              <a:avLst/>
              <a:gdLst/>
              <a:ahLst/>
              <a:cxnLst/>
              <a:rect l="l" t="t" r="r" b="b"/>
              <a:pathLst>
                <a:path w="1599831" h="1985018">
                  <a:moveTo>
                    <a:pt x="1599831" y="15826"/>
                  </a:moveTo>
                  <a:lnTo>
                    <a:pt x="1599237" y="0"/>
                  </a:lnTo>
                  <a:lnTo>
                    <a:pt x="624864" y="0"/>
                  </a:lnTo>
                  <a:lnTo>
                    <a:pt x="625809" y="13043"/>
                  </a:lnTo>
                  <a:cubicBezTo>
                    <a:pt x="625809" y="348066"/>
                    <a:pt x="456148" y="627948"/>
                    <a:pt x="229699" y="694834"/>
                  </a:cubicBezTo>
                  <a:lnTo>
                    <a:pt x="229699" y="1329492"/>
                  </a:lnTo>
                  <a:lnTo>
                    <a:pt x="144647" y="1329492"/>
                  </a:lnTo>
                  <a:cubicBezTo>
                    <a:pt x="130163" y="1311717"/>
                    <a:pt x="107761" y="1300862"/>
                    <a:pt x="82773" y="1300862"/>
                  </a:cubicBezTo>
                  <a:cubicBezTo>
                    <a:pt x="37059" y="1300862"/>
                    <a:pt x="0" y="1337191"/>
                    <a:pt x="0" y="1382004"/>
                  </a:cubicBezTo>
                  <a:cubicBezTo>
                    <a:pt x="0" y="1426817"/>
                    <a:pt x="37059" y="1463146"/>
                    <a:pt x="82773" y="1463146"/>
                  </a:cubicBezTo>
                  <a:cubicBezTo>
                    <a:pt x="101805" y="1463146"/>
                    <a:pt x="119336" y="1456850"/>
                    <a:pt x="132506" y="1445194"/>
                  </a:cubicBezTo>
                  <a:lnTo>
                    <a:pt x="229699" y="1445194"/>
                  </a:lnTo>
                  <a:lnTo>
                    <a:pt x="229699" y="1985018"/>
                  </a:lnTo>
                  <a:cubicBezTo>
                    <a:pt x="995033" y="1918600"/>
                    <a:pt x="1599831" y="1062197"/>
                    <a:pt x="1599831" y="15826"/>
                  </a:cubicBezTo>
                  <a:close/>
                </a:path>
              </a:pathLst>
            </a:custGeom>
            <a:gradFill>
              <a:gsLst>
                <a:gs pos="0">
                  <a:srgbClr val="F2960E"/>
                </a:gs>
                <a:gs pos="50000">
                  <a:srgbClr val="FFC000"/>
                </a:gs>
                <a:gs pos="100000">
                  <a:srgbClr val="FFC000"/>
                </a:gs>
              </a:gsLst>
              <a:lin ang="48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2263913" y="2295904"/>
              <a:ext cx="2165571" cy="1327511"/>
              <a:chOff x="4367219" y="3209576"/>
              <a:chExt cx="2236048" cy="1370715"/>
            </a:xfrm>
            <a:gradFill>
              <a:gsLst>
                <a:gs pos="14000">
                  <a:srgbClr val="FF3300"/>
                </a:gs>
                <a:gs pos="100000">
                  <a:srgbClr val="C00000"/>
                </a:gs>
              </a:gsLst>
              <a:lin ang="0" scaled="1"/>
            </a:gradFill>
          </p:grpSpPr>
          <p:grpSp>
            <p:nvGrpSpPr>
              <p:cNvPr id="68" name="Group 67"/>
              <p:cNvGrpSpPr/>
              <p:nvPr/>
            </p:nvGrpSpPr>
            <p:grpSpPr>
              <a:xfrm>
                <a:off x="4367219" y="3563883"/>
                <a:ext cx="365074" cy="162283"/>
                <a:chOff x="4367219" y="3563883"/>
                <a:chExt cx="365074" cy="162283"/>
              </a:xfrm>
              <a:grpFill/>
            </p:grpSpPr>
            <p:sp>
              <p:nvSpPr>
                <p:cNvPr id="70" name="Oval 69"/>
                <p:cNvSpPr/>
                <p:nvPr/>
              </p:nvSpPr>
              <p:spPr>
                <a:xfrm>
                  <a:off x="4367219" y="3563883"/>
                  <a:ext cx="165545" cy="162283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71" name="Rectangle 70"/>
                <p:cNvSpPr/>
                <p:nvPr/>
              </p:nvSpPr>
              <p:spPr>
                <a:xfrm>
                  <a:off x="4474770" y="3592513"/>
                  <a:ext cx="257523" cy="11570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  <p:sp>
            <p:nvSpPr>
              <p:cNvPr id="69" name="Oval 37"/>
              <p:cNvSpPr/>
              <p:nvPr/>
            </p:nvSpPr>
            <p:spPr>
              <a:xfrm>
                <a:off x="4636030" y="3209576"/>
                <a:ext cx="1967237" cy="1370715"/>
              </a:xfrm>
              <a:custGeom>
                <a:avLst/>
                <a:gdLst/>
                <a:ahLst/>
                <a:cxnLst/>
                <a:rect l="l" t="t" r="r" b="b"/>
                <a:pathLst>
                  <a:path w="1967236" h="1370715">
                    <a:moveTo>
                      <a:pt x="0" y="1"/>
                    </a:moveTo>
                    <a:cubicBezTo>
                      <a:pt x="64735" y="-22"/>
                      <a:pt x="128741" y="2340"/>
                      <a:pt x="191876" y="6912"/>
                    </a:cubicBezTo>
                    <a:lnTo>
                      <a:pt x="380417" y="27427"/>
                    </a:lnTo>
                    <a:lnTo>
                      <a:pt x="562745" y="60822"/>
                    </a:lnTo>
                    <a:lnTo>
                      <a:pt x="737978" y="106446"/>
                    </a:lnTo>
                    <a:lnTo>
                      <a:pt x="905238" y="163647"/>
                    </a:lnTo>
                    <a:lnTo>
                      <a:pt x="1063644" y="231776"/>
                    </a:lnTo>
                    <a:lnTo>
                      <a:pt x="1212318" y="310179"/>
                    </a:lnTo>
                    <a:lnTo>
                      <a:pt x="1350378" y="398206"/>
                    </a:lnTo>
                    <a:lnTo>
                      <a:pt x="1476946" y="495205"/>
                    </a:lnTo>
                    <a:lnTo>
                      <a:pt x="1591142" y="600525"/>
                    </a:lnTo>
                    <a:lnTo>
                      <a:pt x="1692085" y="713515"/>
                    </a:lnTo>
                    <a:lnTo>
                      <a:pt x="1778898" y="833524"/>
                    </a:lnTo>
                    <a:lnTo>
                      <a:pt x="1850698" y="959899"/>
                    </a:lnTo>
                    <a:lnTo>
                      <a:pt x="1906608" y="1091991"/>
                    </a:lnTo>
                    <a:lnTo>
                      <a:pt x="1945748" y="1229146"/>
                    </a:lnTo>
                    <a:lnTo>
                      <a:pt x="1967236" y="1370715"/>
                    </a:lnTo>
                    <a:lnTo>
                      <a:pt x="678181" y="1370715"/>
                    </a:lnTo>
                    <a:cubicBezTo>
                      <a:pt x="610643" y="1145839"/>
                      <a:pt x="332789" y="977513"/>
                      <a:pt x="0" y="97678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67" name="Oval 29"/>
            <p:cNvSpPr/>
            <p:nvPr/>
          </p:nvSpPr>
          <p:spPr>
            <a:xfrm rot="16200000" flipH="1" flipV="1">
              <a:off x="2626579" y="3335754"/>
              <a:ext cx="1706399" cy="1911708"/>
            </a:xfrm>
            <a:custGeom>
              <a:avLst/>
              <a:gdLst/>
              <a:ahLst/>
              <a:cxnLst/>
              <a:rect l="l" t="t" r="r" b="b"/>
              <a:pathLst>
                <a:path w="1761933" h="1973924">
                  <a:moveTo>
                    <a:pt x="0" y="569612"/>
                  </a:moveTo>
                  <a:cubicBezTo>
                    <a:pt x="0" y="524799"/>
                    <a:pt x="37059" y="488470"/>
                    <a:pt x="82773" y="488470"/>
                  </a:cubicBezTo>
                  <a:cubicBezTo>
                    <a:pt x="107762" y="488470"/>
                    <a:pt x="130164" y="499325"/>
                    <a:pt x="144648" y="517101"/>
                  </a:cubicBezTo>
                  <a:lnTo>
                    <a:pt x="176987" y="517101"/>
                  </a:lnTo>
                  <a:lnTo>
                    <a:pt x="176987" y="7855"/>
                  </a:lnTo>
                  <a:cubicBezTo>
                    <a:pt x="215050" y="2045"/>
                    <a:pt x="253713" y="0"/>
                    <a:pt x="292730" y="0"/>
                  </a:cubicBezTo>
                  <a:cubicBezTo>
                    <a:pt x="1103694" y="0"/>
                    <a:pt x="1761204" y="883571"/>
                    <a:pt x="1761933" y="1973924"/>
                  </a:cubicBezTo>
                  <a:lnTo>
                    <a:pt x="1367730" y="1973924"/>
                  </a:lnTo>
                  <a:lnTo>
                    <a:pt x="1361327" y="1850830"/>
                  </a:lnTo>
                  <a:cubicBezTo>
                    <a:pt x="1378326" y="1835442"/>
                    <a:pt x="1388003" y="1812506"/>
                    <a:pt x="1386705" y="1787551"/>
                  </a:cubicBezTo>
                  <a:cubicBezTo>
                    <a:pt x="1384330" y="1741899"/>
                    <a:pt x="1346125" y="1706778"/>
                    <a:pt x="1301372" y="1709106"/>
                  </a:cubicBezTo>
                  <a:cubicBezTo>
                    <a:pt x="1256620" y="1711434"/>
                    <a:pt x="1222265" y="1750330"/>
                    <a:pt x="1224640" y="1795982"/>
                  </a:cubicBezTo>
                  <a:cubicBezTo>
                    <a:pt x="1225628" y="1814987"/>
                    <a:pt x="1232827" y="1832167"/>
                    <a:pt x="1245151" y="1844714"/>
                  </a:cubicBezTo>
                  <a:lnTo>
                    <a:pt x="1251872" y="1973924"/>
                  </a:lnTo>
                  <a:lnTo>
                    <a:pt x="799671" y="1973924"/>
                  </a:lnTo>
                  <a:cubicBezTo>
                    <a:pt x="798906" y="1589636"/>
                    <a:pt x="574749" y="1278515"/>
                    <a:pt x="298372" y="1278515"/>
                  </a:cubicBezTo>
                  <a:cubicBezTo>
                    <a:pt x="256250" y="1278515"/>
                    <a:pt x="215341" y="1285742"/>
                    <a:pt x="176987" y="1301470"/>
                  </a:cubicBezTo>
                  <a:lnTo>
                    <a:pt x="176987" y="632803"/>
                  </a:lnTo>
                  <a:lnTo>
                    <a:pt x="132505" y="632803"/>
                  </a:lnTo>
                  <a:cubicBezTo>
                    <a:pt x="119335" y="644458"/>
                    <a:pt x="101804" y="650754"/>
                    <a:pt x="82773" y="650754"/>
                  </a:cubicBezTo>
                  <a:cubicBezTo>
                    <a:pt x="37059" y="650754"/>
                    <a:pt x="0" y="614425"/>
                    <a:pt x="0" y="56961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3CC33"/>
                </a:gs>
                <a:gs pos="100000">
                  <a:srgbClr val="008000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1666C509-0651-44E2-8D15-64611AE1FAE6}"/>
              </a:ext>
            </a:extLst>
          </p:cNvPr>
          <p:cNvSpPr/>
          <p:nvPr/>
        </p:nvSpPr>
        <p:spPr>
          <a:xfrm rot="21183113">
            <a:off x="4211306" y="322989"/>
            <a:ext cx="308843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Engagement</a:t>
            </a:r>
          </a:p>
        </p:txBody>
      </p:sp>
      <p:pic>
        <p:nvPicPr>
          <p:cNvPr id="54" name="Picture 53" descr="&lt;strong&gt;Q&amp;A&lt;/strong&gt; - Aburi Composites">
            <a:extLst>
              <a:ext uri="{FF2B5EF4-FFF2-40B4-BE49-F238E27FC236}">
                <a16:creationId xmlns:a16="http://schemas.microsoft.com/office/drawing/2014/main" id="{002259CD-3457-4C65-98DF-45E24F83D5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83" y="-114303"/>
            <a:ext cx="3129052" cy="129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9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0" y="1386382"/>
            <a:ext cx="8106945" cy="4616905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1250">
                <a:schemeClr val="bg1"/>
              </a:gs>
              <a:gs pos="66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106945" y="6490855"/>
            <a:ext cx="965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MW</a:t>
            </a:r>
          </a:p>
        </p:txBody>
      </p:sp>
      <p:sp>
        <p:nvSpPr>
          <p:cNvPr id="118" name="Rounded Rectangle 17"/>
          <p:cNvSpPr/>
          <p:nvPr/>
        </p:nvSpPr>
        <p:spPr>
          <a:xfrm>
            <a:off x="3898402" y="1744920"/>
            <a:ext cx="4055741" cy="1050388"/>
          </a:xfrm>
          <a:prstGeom prst="rect">
            <a:avLst/>
          </a:prstGeom>
          <a:gradFill>
            <a:gsLst>
              <a:gs pos="0">
                <a:srgbClr val="FF3300"/>
              </a:gs>
              <a:gs pos="100000">
                <a:srgbClr val="C00000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reflection blurRad="6350" stA="35000" endPos="45500" dir="5400000" sy="-100000" algn="bl" rotWithShape="0"/>
                </a:effectLst>
              </a:rPr>
              <a:t>Questions from the Audience</a:t>
            </a:r>
            <a:endParaRPr lang="en-IN" dirty="0"/>
          </a:p>
        </p:txBody>
      </p:sp>
      <p:sp>
        <p:nvSpPr>
          <p:cNvPr id="123" name="Rounded Rectangle 17"/>
          <p:cNvSpPr/>
          <p:nvPr/>
        </p:nvSpPr>
        <p:spPr>
          <a:xfrm>
            <a:off x="3885301" y="2795308"/>
            <a:ext cx="4068842" cy="1340075"/>
          </a:xfrm>
          <a:prstGeom prst="rect">
            <a:avLst/>
          </a:prstGeom>
          <a:gradFill>
            <a:gsLst>
              <a:gs pos="0">
                <a:srgbClr val="33CC33"/>
              </a:gs>
              <a:gs pos="100000">
                <a:srgbClr val="006400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reflection blurRad="6350" stA="35000" endPos="45500" dir="5400000" sy="-100000" algn="bl" rotWithShape="0"/>
                </a:effectLst>
              </a:rPr>
              <a:t>Questions from the Audience</a:t>
            </a:r>
            <a:endParaRPr lang="en-IN" dirty="0"/>
          </a:p>
          <a:p>
            <a:pPr algn="ctr"/>
            <a:endParaRPr lang="en-IN" dirty="0"/>
          </a:p>
        </p:txBody>
      </p:sp>
      <p:sp>
        <p:nvSpPr>
          <p:cNvPr id="124" name="Rectangle 123"/>
          <p:cNvSpPr/>
          <p:nvPr/>
        </p:nvSpPr>
        <p:spPr>
          <a:xfrm>
            <a:off x="4153141" y="2721486"/>
            <a:ext cx="35888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effectLst>
                  <a:reflection blurRad="6350" stA="35000" endPos="45500" dir="5400000" sy="-100000" algn="bl" rotWithShape="0"/>
                </a:effectLst>
              </a:rPr>
              <a:t>  </a:t>
            </a:r>
            <a:endParaRPr lang="en-US" sz="2200" b="1" dirty="0">
              <a:solidFill>
                <a:schemeClr val="bg1"/>
              </a:solidFill>
              <a:effectLst>
                <a:reflection blurRad="6350" stA="35000" endPos="45500" dir="5400000" sy="-100000" algn="bl" rotWithShape="0"/>
              </a:effectLst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-3973124" y="5036267"/>
            <a:ext cx="3757488" cy="181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XYZ</a:t>
            </a:r>
          </a:p>
        </p:txBody>
      </p:sp>
      <p:sp>
        <p:nvSpPr>
          <p:cNvPr id="128" name="Rounded Rectangle 17"/>
          <p:cNvSpPr/>
          <p:nvPr/>
        </p:nvSpPr>
        <p:spPr>
          <a:xfrm>
            <a:off x="3885301" y="4109652"/>
            <a:ext cx="4068842" cy="1473920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5EA4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reflection blurRad="6350" stA="35000" endPos="45500" dir="5400000" sy="-100000" algn="bl" rotWithShape="0"/>
                </a:effectLst>
              </a:rPr>
              <a:t>Questions from the Audience</a:t>
            </a:r>
            <a:endParaRPr lang="en-IN" dirty="0"/>
          </a:p>
        </p:txBody>
      </p:sp>
      <p:grpSp>
        <p:nvGrpSpPr>
          <p:cNvPr id="2" name="Group 1"/>
          <p:cNvGrpSpPr/>
          <p:nvPr/>
        </p:nvGrpSpPr>
        <p:grpSpPr>
          <a:xfrm>
            <a:off x="190593" y="2331080"/>
            <a:ext cx="3287656" cy="2878982"/>
            <a:chOff x="598544" y="2295904"/>
            <a:chExt cx="3863512" cy="3198760"/>
          </a:xfrm>
        </p:grpSpPr>
        <p:sp>
          <p:nvSpPr>
            <p:cNvPr id="41" name="Oval 41"/>
            <p:cNvSpPr/>
            <p:nvPr/>
          </p:nvSpPr>
          <p:spPr>
            <a:xfrm flipH="1">
              <a:off x="598544" y="3721914"/>
              <a:ext cx="1932488" cy="1772750"/>
            </a:xfrm>
            <a:custGeom>
              <a:avLst/>
              <a:gdLst/>
              <a:ahLst/>
              <a:cxnLst/>
              <a:rect l="l" t="t" r="r" b="b"/>
              <a:pathLst>
                <a:path w="1995380" h="1830444">
                  <a:moveTo>
                    <a:pt x="755067" y="0"/>
                  </a:moveTo>
                  <a:lnTo>
                    <a:pt x="1979948" y="0"/>
                  </a:lnTo>
                  <a:cubicBezTo>
                    <a:pt x="1990614" y="63753"/>
                    <a:pt x="1995380" y="128841"/>
                    <a:pt x="1995380" y="194841"/>
                  </a:cubicBezTo>
                  <a:cubicBezTo>
                    <a:pt x="1995380" y="1098160"/>
                    <a:pt x="1102628" y="1830444"/>
                    <a:pt x="1363" y="1830444"/>
                  </a:cubicBezTo>
                  <a:lnTo>
                    <a:pt x="0" y="1830388"/>
                  </a:lnTo>
                  <a:lnTo>
                    <a:pt x="0" y="417492"/>
                  </a:lnTo>
                  <a:cubicBezTo>
                    <a:pt x="358862" y="414164"/>
                    <a:pt x="660352" y="238901"/>
                    <a:pt x="755067" y="0"/>
                  </a:cubicBezTo>
                  <a:close/>
                </a:path>
              </a:pathLst>
            </a:custGeom>
            <a:gradFill>
              <a:gsLst>
                <a:gs pos="0">
                  <a:srgbClr val="0B4677"/>
                </a:gs>
                <a:gs pos="63000">
                  <a:srgbClr val="116EBB"/>
                </a:gs>
                <a:gs pos="100000">
                  <a:srgbClr val="3097EC"/>
                </a:gs>
              </a:gsLst>
              <a:lin ang="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2" name="Oval 41"/>
            <p:cNvSpPr/>
            <p:nvPr/>
          </p:nvSpPr>
          <p:spPr>
            <a:xfrm>
              <a:off x="2529568" y="3721914"/>
              <a:ext cx="1932488" cy="1772750"/>
            </a:xfrm>
            <a:custGeom>
              <a:avLst/>
              <a:gdLst/>
              <a:ahLst/>
              <a:cxnLst/>
              <a:rect l="l" t="t" r="r" b="b"/>
              <a:pathLst>
                <a:path w="1995380" h="1830444">
                  <a:moveTo>
                    <a:pt x="755067" y="0"/>
                  </a:moveTo>
                  <a:lnTo>
                    <a:pt x="1979948" y="0"/>
                  </a:lnTo>
                  <a:cubicBezTo>
                    <a:pt x="1990614" y="63753"/>
                    <a:pt x="1995380" y="128841"/>
                    <a:pt x="1995380" y="194841"/>
                  </a:cubicBezTo>
                  <a:cubicBezTo>
                    <a:pt x="1995380" y="1098160"/>
                    <a:pt x="1102628" y="1830444"/>
                    <a:pt x="1363" y="1830444"/>
                  </a:cubicBezTo>
                  <a:lnTo>
                    <a:pt x="0" y="1830388"/>
                  </a:lnTo>
                  <a:lnTo>
                    <a:pt x="0" y="417492"/>
                  </a:lnTo>
                  <a:cubicBezTo>
                    <a:pt x="358862" y="414164"/>
                    <a:pt x="660352" y="238901"/>
                    <a:pt x="75506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3CC33"/>
                </a:gs>
                <a:gs pos="100000">
                  <a:srgbClr val="008000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3" name="Oval 42"/>
            <p:cNvSpPr/>
            <p:nvPr/>
          </p:nvSpPr>
          <p:spPr>
            <a:xfrm>
              <a:off x="1801494" y="3813976"/>
              <a:ext cx="1477423" cy="9465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4" name="Oval 2"/>
            <p:cNvSpPr/>
            <p:nvPr/>
          </p:nvSpPr>
          <p:spPr>
            <a:xfrm>
              <a:off x="1734236" y="3228594"/>
              <a:ext cx="813792" cy="1119959"/>
            </a:xfrm>
            <a:custGeom>
              <a:avLst/>
              <a:gdLst/>
              <a:ahLst/>
              <a:cxnLst/>
              <a:rect l="l" t="t" r="r" b="b"/>
              <a:pathLst>
                <a:path w="813792" h="1119959">
                  <a:moveTo>
                    <a:pt x="789688" y="0"/>
                  </a:moveTo>
                  <a:lnTo>
                    <a:pt x="813792" y="2007"/>
                  </a:lnTo>
                  <a:lnTo>
                    <a:pt x="813792" y="536923"/>
                  </a:lnTo>
                  <a:lnTo>
                    <a:pt x="792124" y="535658"/>
                  </a:lnTo>
                  <a:cubicBezTo>
                    <a:pt x="478436" y="535658"/>
                    <a:pt x="224141" y="682922"/>
                    <a:pt x="224141" y="864582"/>
                  </a:cubicBezTo>
                  <a:cubicBezTo>
                    <a:pt x="224141" y="868341"/>
                    <a:pt x="224250" y="872084"/>
                    <a:pt x="226080" y="875719"/>
                  </a:cubicBezTo>
                  <a:cubicBezTo>
                    <a:pt x="208443" y="908620"/>
                    <a:pt x="200277" y="944543"/>
                    <a:pt x="200277" y="981701"/>
                  </a:cubicBezTo>
                  <a:cubicBezTo>
                    <a:pt x="200277" y="1030715"/>
                    <a:pt x="214485" y="1077581"/>
                    <a:pt x="241564" y="1119959"/>
                  </a:cubicBezTo>
                  <a:cubicBezTo>
                    <a:pt x="92366" y="1002228"/>
                    <a:pt x="0" y="835999"/>
                    <a:pt x="0" y="651959"/>
                  </a:cubicBezTo>
                  <a:cubicBezTo>
                    <a:pt x="0" y="291893"/>
                    <a:pt x="353555" y="0"/>
                    <a:pt x="789688" y="0"/>
                  </a:cubicBezTo>
                  <a:close/>
                </a:path>
              </a:pathLst>
            </a:custGeom>
            <a:gradFill>
              <a:gsLst>
                <a:gs pos="95000">
                  <a:srgbClr val="CE5E02"/>
                </a:gs>
                <a:gs pos="0">
                  <a:srgbClr val="FFC000"/>
                </a:gs>
              </a:gsLst>
              <a:lin ang="138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5" name="Oval 2"/>
            <p:cNvSpPr/>
            <p:nvPr/>
          </p:nvSpPr>
          <p:spPr>
            <a:xfrm>
              <a:off x="2523919" y="3228594"/>
              <a:ext cx="789693" cy="1113147"/>
            </a:xfrm>
            <a:custGeom>
              <a:avLst/>
              <a:gdLst/>
              <a:ahLst/>
              <a:cxnLst/>
              <a:rect l="l" t="t" r="r" b="b"/>
              <a:pathLst>
                <a:path w="789693" h="1113147">
                  <a:moveTo>
                    <a:pt x="6" y="0"/>
                  </a:moveTo>
                  <a:cubicBezTo>
                    <a:pt x="436138" y="0"/>
                    <a:pt x="789693" y="291893"/>
                    <a:pt x="789693" y="651959"/>
                  </a:cubicBezTo>
                  <a:cubicBezTo>
                    <a:pt x="789693" y="832098"/>
                    <a:pt x="701202" y="995173"/>
                    <a:pt x="558130" y="1113147"/>
                  </a:cubicBezTo>
                  <a:cubicBezTo>
                    <a:pt x="583336" y="1072857"/>
                    <a:pt x="596149" y="1028247"/>
                    <a:pt x="596149" y="981701"/>
                  </a:cubicBezTo>
                  <a:cubicBezTo>
                    <a:pt x="596149" y="943485"/>
                    <a:pt x="587511" y="906574"/>
                    <a:pt x="568981" y="872873"/>
                  </a:cubicBezTo>
                  <a:lnTo>
                    <a:pt x="570424" y="864582"/>
                  </a:lnTo>
                  <a:cubicBezTo>
                    <a:pt x="570424" y="682922"/>
                    <a:pt x="316129" y="535658"/>
                    <a:pt x="2441" y="535658"/>
                  </a:cubicBezTo>
                  <a:cubicBezTo>
                    <a:pt x="1627" y="535658"/>
                    <a:pt x="813" y="535659"/>
                    <a:pt x="0" y="535801"/>
                  </a:cubicBezTo>
                  <a:lnTo>
                    <a:pt x="0" y="1"/>
                  </a:lnTo>
                  <a:cubicBezTo>
                    <a:pt x="2" y="0"/>
                    <a:pt x="4" y="0"/>
                    <a:pt x="6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740000"/>
                </a:gs>
                <a:gs pos="0">
                  <a:srgbClr val="E22B00"/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6" name="Oval 2"/>
            <p:cNvSpPr/>
            <p:nvPr/>
          </p:nvSpPr>
          <p:spPr>
            <a:xfrm>
              <a:off x="2899163" y="3583418"/>
              <a:ext cx="414449" cy="758323"/>
            </a:xfrm>
            <a:custGeom>
              <a:avLst/>
              <a:gdLst/>
              <a:ahLst/>
              <a:cxnLst/>
              <a:rect l="l" t="t" r="r" b="b"/>
              <a:pathLst>
                <a:path w="414449" h="758323">
                  <a:moveTo>
                    <a:pt x="323883" y="0"/>
                  </a:moveTo>
                  <a:cubicBezTo>
                    <a:pt x="382792" y="87753"/>
                    <a:pt x="414449" y="189393"/>
                    <a:pt x="414449" y="297135"/>
                  </a:cubicBezTo>
                  <a:cubicBezTo>
                    <a:pt x="414449" y="477274"/>
                    <a:pt x="325958" y="640349"/>
                    <a:pt x="182886" y="758323"/>
                  </a:cubicBezTo>
                  <a:cubicBezTo>
                    <a:pt x="208092" y="718033"/>
                    <a:pt x="220905" y="673423"/>
                    <a:pt x="220905" y="626877"/>
                  </a:cubicBezTo>
                  <a:cubicBezTo>
                    <a:pt x="220905" y="587825"/>
                    <a:pt x="211885" y="550136"/>
                    <a:pt x="194259" y="515056"/>
                  </a:cubicBezTo>
                  <a:lnTo>
                    <a:pt x="195181" y="509758"/>
                  </a:lnTo>
                  <a:cubicBezTo>
                    <a:pt x="195181" y="410917"/>
                    <a:pt x="119899" y="322259"/>
                    <a:pt x="0" y="263402"/>
                  </a:cubicBez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7" name="Oval 2"/>
            <p:cNvSpPr/>
            <p:nvPr/>
          </p:nvSpPr>
          <p:spPr>
            <a:xfrm flipH="1">
              <a:off x="1734968" y="3590156"/>
              <a:ext cx="410763" cy="758323"/>
            </a:xfrm>
            <a:custGeom>
              <a:avLst/>
              <a:gdLst/>
              <a:ahLst/>
              <a:cxnLst/>
              <a:rect l="l" t="t" r="r" b="b"/>
              <a:pathLst>
                <a:path w="410763" h="758323">
                  <a:moveTo>
                    <a:pt x="320197" y="0"/>
                  </a:moveTo>
                  <a:lnTo>
                    <a:pt x="0" y="260404"/>
                  </a:lnTo>
                  <a:cubicBezTo>
                    <a:pt x="115316" y="319390"/>
                    <a:pt x="187353" y="406333"/>
                    <a:pt x="187353" y="503020"/>
                  </a:cubicBezTo>
                  <a:cubicBezTo>
                    <a:pt x="187353" y="504463"/>
                    <a:pt x="187337" y="505903"/>
                    <a:pt x="186604" y="507326"/>
                  </a:cubicBezTo>
                  <a:cubicBezTo>
                    <a:pt x="206818" y="544577"/>
                    <a:pt x="217219" y="584941"/>
                    <a:pt x="217219" y="626877"/>
                  </a:cubicBezTo>
                  <a:cubicBezTo>
                    <a:pt x="217219" y="673423"/>
                    <a:pt x="204406" y="718033"/>
                    <a:pt x="179200" y="758323"/>
                  </a:cubicBezTo>
                  <a:cubicBezTo>
                    <a:pt x="322272" y="640349"/>
                    <a:pt x="410763" y="477274"/>
                    <a:pt x="410763" y="297135"/>
                  </a:cubicBezTo>
                  <a:cubicBezTo>
                    <a:pt x="410763" y="189393"/>
                    <a:pt x="379106" y="87753"/>
                    <a:pt x="320197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2" name="Oval 23"/>
            <p:cNvSpPr/>
            <p:nvPr/>
          </p:nvSpPr>
          <p:spPr>
            <a:xfrm flipH="1">
              <a:off x="601971" y="3593846"/>
              <a:ext cx="2213801" cy="1545730"/>
            </a:xfrm>
            <a:custGeom>
              <a:avLst/>
              <a:gdLst/>
              <a:ahLst/>
              <a:cxnLst/>
              <a:rect l="l" t="t" r="r" b="b"/>
              <a:pathLst>
                <a:path w="2285848" h="1596035">
                  <a:moveTo>
                    <a:pt x="2277240" y="0"/>
                  </a:moveTo>
                  <a:lnTo>
                    <a:pt x="971511" y="0"/>
                  </a:lnTo>
                  <a:cubicBezTo>
                    <a:pt x="992110" y="42985"/>
                    <a:pt x="1001589" y="89635"/>
                    <a:pt x="1001589" y="137876"/>
                  </a:cubicBezTo>
                  <a:cubicBezTo>
                    <a:pt x="1001589" y="414832"/>
                    <a:pt x="689162" y="639350"/>
                    <a:pt x="303763" y="639350"/>
                  </a:cubicBezTo>
                  <a:cubicBezTo>
                    <a:pt x="302815" y="639350"/>
                    <a:pt x="301867" y="639349"/>
                    <a:pt x="300920" y="639144"/>
                  </a:cubicBezTo>
                  <a:lnTo>
                    <a:pt x="300920" y="1094995"/>
                  </a:lnTo>
                  <a:lnTo>
                    <a:pt x="134659" y="990165"/>
                  </a:lnTo>
                  <a:cubicBezTo>
                    <a:pt x="102084" y="994684"/>
                    <a:pt x="10611" y="1074951"/>
                    <a:pt x="1086" y="1122107"/>
                  </a:cubicBezTo>
                  <a:cubicBezTo>
                    <a:pt x="-8439" y="1169263"/>
                    <a:pt x="46958" y="1246692"/>
                    <a:pt x="77509" y="1273099"/>
                  </a:cubicBezTo>
                  <a:cubicBezTo>
                    <a:pt x="108060" y="1299506"/>
                    <a:pt x="171222" y="1292203"/>
                    <a:pt x="184392" y="1280547"/>
                  </a:cubicBezTo>
                  <a:lnTo>
                    <a:pt x="300920" y="1248797"/>
                  </a:lnTo>
                  <a:lnTo>
                    <a:pt x="300920" y="1595697"/>
                  </a:lnTo>
                  <a:cubicBezTo>
                    <a:pt x="303918" y="1596030"/>
                    <a:pt x="306920" y="1596035"/>
                    <a:pt x="309923" y="1596035"/>
                  </a:cubicBezTo>
                  <a:cubicBezTo>
                    <a:pt x="1401196" y="1596035"/>
                    <a:pt x="2285848" y="938217"/>
                    <a:pt x="2285848" y="126757"/>
                  </a:cubicBezTo>
                  <a:close/>
                </a:path>
              </a:pathLst>
            </a:custGeom>
            <a:gradFill>
              <a:gsLst>
                <a:gs pos="14000">
                  <a:srgbClr val="00B0F0"/>
                </a:gs>
                <a:gs pos="100000">
                  <a:srgbClr val="0070C0"/>
                </a:gs>
              </a:gsLst>
              <a:lin ang="162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3" name="Oval 26"/>
            <p:cNvSpPr/>
            <p:nvPr/>
          </p:nvSpPr>
          <p:spPr>
            <a:xfrm rot="5400000" flipH="1">
              <a:off x="798286" y="2111862"/>
              <a:ext cx="1549406" cy="1922453"/>
            </a:xfrm>
            <a:custGeom>
              <a:avLst/>
              <a:gdLst/>
              <a:ahLst/>
              <a:cxnLst/>
              <a:rect l="l" t="t" r="r" b="b"/>
              <a:pathLst>
                <a:path w="1599831" h="1985018">
                  <a:moveTo>
                    <a:pt x="1599831" y="15826"/>
                  </a:moveTo>
                  <a:lnTo>
                    <a:pt x="1599237" y="0"/>
                  </a:lnTo>
                  <a:lnTo>
                    <a:pt x="624864" y="0"/>
                  </a:lnTo>
                  <a:lnTo>
                    <a:pt x="625809" y="13043"/>
                  </a:lnTo>
                  <a:cubicBezTo>
                    <a:pt x="625809" y="348066"/>
                    <a:pt x="456148" y="627948"/>
                    <a:pt x="229699" y="694834"/>
                  </a:cubicBezTo>
                  <a:lnTo>
                    <a:pt x="229699" y="1329492"/>
                  </a:lnTo>
                  <a:lnTo>
                    <a:pt x="144647" y="1329492"/>
                  </a:lnTo>
                  <a:cubicBezTo>
                    <a:pt x="130163" y="1311717"/>
                    <a:pt x="107761" y="1300862"/>
                    <a:pt x="82773" y="1300862"/>
                  </a:cubicBezTo>
                  <a:cubicBezTo>
                    <a:pt x="37059" y="1300862"/>
                    <a:pt x="0" y="1337191"/>
                    <a:pt x="0" y="1382004"/>
                  </a:cubicBezTo>
                  <a:cubicBezTo>
                    <a:pt x="0" y="1426817"/>
                    <a:pt x="37059" y="1463146"/>
                    <a:pt x="82773" y="1463146"/>
                  </a:cubicBezTo>
                  <a:cubicBezTo>
                    <a:pt x="101805" y="1463146"/>
                    <a:pt x="119336" y="1456850"/>
                    <a:pt x="132506" y="1445194"/>
                  </a:cubicBezTo>
                  <a:lnTo>
                    <a:pt x="229699" y="1445194"/>
                  </a:lnTo>
                  <a:lnTo>
                    <a:pt x="229699" y="1985018"/>
                  </a:lnTo>
                  <a:cubicBezTo>
                    <a:pt x="995033" y="1918600"/>
                    <a:pt x="1599831" y="1062197"/>
                    <a:pt x="1599831" y="15826"/>
                  </a:cubicBezTo>
                  <a:close/>
                </a:path>
              </a:pathLst>
            </a:custGeom>
            <a:gradFill>
              <a:gsLst>
                <a:gs pos="0">
                  <a:srgbClr val="F2960E"/>
                </a:gs>
                <a:gs pos="50000">
                  <a:srgbClr val="FFC000"/>
                </a:gs>
                <a:gs pos="100000">
                  <a:srgbClr val="FFC000"/>
                </a:gs>
              </a:gsLst>
              <a:lin ang="48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2263913" y="2295904"/>
              <a:ext cx="2165571" cy="1327511"/>
              <a:chOff x="4367219" y="3209576"/>
              <a:chExt cx="2236048" cy="1370715"/>
            </a:xfrm>
            <a:gradFill>
              <a:gsLst>
                <a:gs pos="14000">
                  <a:srgbClr val="FF3300"/>
                </a:gs>
                <a:gs pos="100000">
                  <a:srgbClr val="C00000"/>
                </a:gs>
              </a:gsLst>
              <a:lin ang="0" scaled="1"/>
            </a:gradFill>
          </p:grpSpPr>
          <p:grpSp>
            <p:nvGrpSpPr>
              <p:cNvPr id="68" name="Group 67"/>
              <p:cNvGrpSpPr/>
              <p:nvPr/>
            </p:nvGrpSpPr>
            <p:grpSpPr>
              <a:xfrm>
                <a:off x="4367219" y="3563883"/>
                <a:ext cx="365074" cy="162283"/>
                <a:chOff x="4367219" y="3563883"/>
                <a:chExt cx="365074" cy="162283"/>
              </a:xfrm>
              <a:grpFill/>
            </p:grpSpPr>
            <p:sp>
              <p:nvSpPr>
                <p:cNvPr id="70" name="Oval 69"/>
                <p:cNvSpPr/>
                <p:nvPr/>
              </p:nvSpPr>
              <p:spPr>
                <a:xfrm>
                  <a:off x="4367219" y="3563883"/>
                  <a:ext cx="165545" cy="162283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71" name="Rectangle 70"/>
                <p:cNvSpPr/>
                <p:nvPr/>
              </p:nvSpPr>
              <p:spPr>
                <a:xfrm>
                  <a:off x="4474770" y="3592513"/>
                  <a:ext cx="257523" cy="11570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  <p:sp>
            <p:nvSpPr>
              <p:cNvPr id="69" name="Oval 37"/>
              <p:cNvSpPr/>
              <p:nvPr/>
            </p:nvSpPr>
            <p:spPr>
              <a:xfrm>
                <a:off x="4636030" y="3209576"/>
                <a:ext cx="1967237" cy="1370715"/>
              </a:xfrm>
              <a:custGeom>
                <a:avLst/>
                <a:gdLst/>
                <a:ahLst/>
                <a:cxnLst/>
                <a:rect l="l" t="t" r="r" b="b"/>
                <a:pathLst>
                  <a:path w="1967236" h="1370715">
                    <a:moveTo>
                      <a:pt x="0" y="1"/>
                    </a:moveTo>
                    <a:cubicBezTo>
                      <a:pt x="64735" y="-22"/>
                      <a:pt x="128741" y="2340"/>
                      <a:pt x="191876" y="6912"/>
                    </a:cubicBezTo>
                    <a:lnTo>
                      <a:pt x="380417" y="27427"/>
                    </a:lnTo>
                    <a:lnTo>
                      <a:pt x="562745" y="60822"/>
                    </a:lnTo>
                    <a:lnTo>
                      <a:pt x="737978" y="106446"/>
                    </a:lnTo>
                    <a:lnTo>
                      <a:pt x="905238" y="163647"/>
                    </a:lnTo>
                    <a:lnTo>
                      <a:pt x="1063644" y="231776"/>
                    </a:lnTo>
                    <a:lnTo>
                      <a:pt x="1212318" y="310179"/>
                    </a:lnTo>
                    <a:lnTo>
                      <a:pt x="1350378" y="398206"/>
                    </a:lnTo>
                    <a:lnTo>
                      <a:pt x="1476946" y="495205"/>
                    </a:lnTo>
                    <a:lnTo>
                      <a:pt x="1591142" y="600525"/>
                    </a:lnTo>
                    <a:lnTo>
                      <a:pt x="1692085" y="713515"/>
                    </a:lnTo>
                    <a:lnTo>
                      <a:pt x="1778898" y="833524"/>
                    </a:lnTo>
                    <a:lnTo>
                      <a:pt x="1850698" y="959899"/>
                    </a:lnTo>
                    <a:lnTo>
                      <a:pt x="1906608" y="1091991"/>
                    </a:lnTo>
                    <a:lnTo>
                      <a:pt x="1945748" y="1229146"/>
                    </a:lnTo>
                    <a:lnTo>
                      <a:pt x="1967236" y="1370715"/>
                    </a:lnTo>
                    <a:lnTo>
                      <a:pt x="678181" y="1370715"/>
                    </a:lnTo>
                    <a:cubicBezTo>
                      <a:pt x="610643" y="1145839"/>
                      <a:pt x="332789" y="977513"/>
                      <a:pt x="0" y="97678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67" name="Oval 29"/>
            <p:cNvSpPr/>
            <p:nvPr/>
          </p:nvSpPr>
          <p:spPr>
            <a:xfrm rot="16200000" flipH="1" flipV="1">
              <a:off x="2626579" y="3335754"/>
              <a:ext cx="1706399" cy="1911708"/>
            </a:xfrm>
            <a:custGeom>
              <a:avLst/>
              <a:gdLst/>
              <a:ahLst/>
              <a:cxnLst/>
              <a:rect l="l" t="t" r="r" b="b"/>
              <a:pathLst>
                <a:path w="1761933" h="1973924">
                  <a:moveTo>
                    <a:pt x="0" y="569612"/>
                  </a:moveTo>
                  <a:cubicBezTo>
                    <a:pt x="0" y="524799"/>
                    <a:pt x="37059" y="488470"/>
                    <a:pt x="82773" y="488470"/>
                  </a:cubicBezTo>
                  <a:cubicBezTo>
                    <a:pt x="107762" y="488470"/>
                    <a:pt x="130164" y="499325"/>
                    <a:pt x="144648" y="517101"/>
                  </a:cubicBezTo>
                  <a:lnTo>
                    <a:pt x="176987" y="517101"/>
                  </a:lnTo>
                  <a:lnTo>
                    <a:pt x="176987" y="7855"/>
                  </a:lnTo>
                  <a:cubicBezTo>
                    <a:pt x="215050" y="2045"/>
                    <a:pt x="253713" y="0"/>
                    <a:pt x="292730" y="0"/>
                  </a:cubicBezTo>
                  <a:cubicBezTo>
                    <a:pt x="1103694" y="0"/>
                    <a:pt x="1761204" y="883571"/>
                    <a:pt x="1761933" y="1973924"/>
                  </a:cubicBezTo>
                  <a:lnTo>
                    <a:pt x="1367730" y="1973924"/>
                  </a:lnTo>
                  <a:lnTo>
                    <a:pt x="1361327" y="1850830"/>
                  </a:lnTo>
                  <a:cubicBezTo>
                    <a:pt x="1378326" y="1835442"/>
                    <a:pt x="1388003" y="1812506"/>
                    <a:pt x="1386705" y="1787551"/>
                  </a:cubicBezTo>
                  <a:cubicBezTo>
                    <a:pt x="1384330" y="1741899"/>
                    <a:pt x="1346125" y="1706778"/>
                    <a:pt x="1301372" y="1709106"/>
                  </a:cubicBezTo>
                  <a:cubicBezTo>
                    <a:pt x="1256620" y="1711434"/>
                    <a:pt x="1222265" y="1750330"/>
                    <a:pt x="1224640" y="1795982"/>
                  </a:cubicBezTo>
                  <a:cubicBezTo>
                    <a:pt x="1225628" y="1814987"/>
                    <a:pt x="1232827" y="1832167"/>
                    <a:pt x="1245151" y="1844714"/>
                  </a:cubicBezTo>
                  <a:lnTo>
                    <a:pt x="1251872" y="1973924"/>
                  </a:lnTo>
                  <a:lnTo>
                    <a:pt x="799671" y="1973924"/>
                  </a:lnTo>
                  <a:cubicBezTo>
                    <a:pt x="798906" y="1589636"/>
                    <a:pt x="574749" y="1278515"/>
                    <a:pt x="298372" y="1278515"/>
                  </a:cubicBezTo>
                  <a:cubicBezTo>
                    <a:pt x="256250" y="1278515"/>
                    <a:pt x="215341" y="1285742"/>
                    <a:pt x="176987" y="1301470"/>
                  </a:cubicBezTo>
                  <a:lnTo>
                    <a:pt x="176987" y="632803"/>
                  </a:lnTo>
                  <a:lnTo>
                    <a:pt x="132505" y="632803"/>
                  </a:lnTo>
                  <a:cubicBezTo>
                    <a:pt x="119335" y="644458"/>
                    <a:pt x="101804" y="650754"/>
                    <a:pt x="82773" y="650754"/>
                  </a:cubicBezTo>
                  <a:cubicBezTo>
                    <a:pt x="37059" y="650754"/>
                    <a:pt x="0" y="614425"/>
                    <a:pt x="0" y="56961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3CC33"/>
                </a:gs>
                <a:gs pos="100000">
                  <a:srgbClr val="008000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1666C509-0651-44E2-8D15-64611AE1FAE6}"/>
              </a:ext>
            </a:extLst>
          </p:cNvPr>
          <p:cNvSpPr/>
          <p:nvPr/>
        </p:nvSpPr>
        <p:spPr>
          <a:xfrm rot="21183113">
            <a:off x="3566468" y="305495"/>
            <a:ext cx="308843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Engagement</a:t>
            </a:r>
          </a:p>
        </p:txBody>
      </p:sp>
      <p:pic>
        <p:nvPicPr>
          <p:cNvPr id="54" name="Picture 53" descr="&lt;strong&gt;Q&amp;A&lt;/strong&gt; - Aburi Composites">
            <a:extLst>
              <a:ext uri="{FF2B5EF4-FFF2-40B4-BE49-F238E27FC236}">
                <a16:creationId xmlns:a16="http://schemas.microsoft.com/office/drawing/2014/main" id="{002259CD-3457-4C65-98DF-45E24F83D5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64" y="-116031"/>
            <a:ext cx="3129052" cy="129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2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217A34-7998-43AC-9597-4FB7975FEDAE}"/>
              </a:ext>
            </a:extLst>
          </p:cNvPr>
          <p:cNvSpPr/>
          <p:nvPr/>
        </p:nvSpPr>
        <p:spPr>
          <a:xfrm rot="21183113">
            <a:off x="3157008" y="3044279"/>
            <a:ext cx="373954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Engagement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3A5318-E497-4C33-934C-9F98A9A54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1648"/>
            <a:ext cx="9067800" cy="277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73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273B-E111-4E70-B14E-3990C1042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9C43DB-279A-40AF-BACA-0AC943ED7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3664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9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Book Antiqua"/>
              </a:rPr>
              <a:t>Continuing to explore evidence-based insights as we consider processes that encourage community involvement</a:t>
            </a:r>
            <a:r>
              <a:rPr lang="en-US" sz="2400" dirty="0">
                <a:latin typeface="Calibri" panose="020F0502020204030204"/>
                <a:cs typeface="Book Antiqua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9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Calibri" panose="020F0502020204030204"/>
                <a:cs typeface="Book Antiqua"/>
              </a:rPr>
              <a:t>Examining a variety of approaches to incorporate community stakeholders’ desires, values and feedback.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9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Calibri" panose="020F0502020204030204"/>
                <a:cs typeface="Book Antiqua"/>
              </a:rPr>
              <a:t>Considering structures and practices such as Design Charrettes, Conversation Café, Study Circles, Salons &amp; Discussion Groups fostering open, inclusive, discussions of critical public issue(s) </a:t>
            </a:r>
            <a:r>
              <a:rPr lang="en-US" sz="2800" b="1" dirty="0">
                <a:latin typeface="Calibri" panose="020F0502020204030204"/>
                <a:cs typeface="Book Antiqua"/>
              </a:rPr>
              <a:t>with</a:t>
            </a:r>
            <a:r>
              <a:rPr lang="en-US" sz="2400" dirty="0">
                <a:latin typeface="Calibri" panose="020F0502020204030204"/>
                <a:cs typeface="Book Antiqua"/>
              </a:rPr>
              <a:t> community stakeholders.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E94CA"/>
              </a:solidFill>
              <a:effectLst/>
              <a:uLnTx/>
              <a:uFillTx/>
              <a:latin typeface="Calibri" panose="020F0502020204030204"/>
              <a:ea typeface="+mn-ea"/>
              <a:cs typeface="Book Antiqua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EE3F07-23D3-48F2-96F2-56F42A581723}"/>
              </a:ext>
            </a:extLst>
          </p:cNvPr>
          <p:cNvSpPr/>
          <p:nvPr/>
        </p:nvSpPr>
        <p:spPr>
          <a:xfrm rot="21183113">
            <a:off x="3601263" y="960984"/>
            <a:ext cx="32093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Engagement</a:t>
            </a:r>
          </a:p>
        </p:txBody>
      </p:sp>
    </p:spTree>
    <p:extLst>
      <p:ext uri="{BB962C8B-B14F-4D97-AF65-F5344CB8AC3E}">
        <p14:creationId xmlns:p14="http://schemas.microsoft.com/office/powerpoint/2010/main" val="167318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273B-E111-4E70-B14E-3990C1042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Working Norms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8732C8D-BFDD-4885-B3F3-F1E9B9789AB7}"/>
              </a:ext>
            </a:extLst>
          </p:cNvPr>
          <p:cNvSpPr txBox="1">
            <a:spLocks/>
          </p:cNvSpPr>
          <p:nvPr/>
        </p:nvSpPr>
        <p:spPr>
          <a:xfrm>
            <a:off x="437322" y="2667000"/>
            <a:ext cx="8173278" cy="3657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250825">
              <a:spcBef>
                <a:spcPts val="726"/>
              </a:spcBef>
              <a:spcAft>
                <a:spcPts val="1200"/>
              </a:spcAft>
              <a:defRPr/>
            </a:pPr>
            <a:r>
              <a:rPr lang="en-US" dirty="0"/>
              <a:t>Fully participate</a:t>
            </a:r>
          </a:p>
          <a:p>
            <a:pPr marL="347663" indent="-250825">
              <a:spcBef>
                <a:spcPts val="726"/>
              </a:spcBef>
              <a:spcAft>
                <a:spcPts val="1200"/>
              </a:spcAft>
              <a:defRPr/>
            </a:pPr>
            <a:r>
              <a:rPr lang="en-US" dirty="0"/>
              <a:t>Ensure all are heard with one voice at a time</a:t>
            </a:r>
          </a:p>
          <a:p>
            <a:pPr marL="347663" indent="-250825">
              <a:spcBef>
                <a:spcPts val="726"/>
              </a:spcBef>
              <a:spcAft>
                <a:spcPts val="1200"/>
              </a:spcAft>
              <a:defRPr/>
            </a:pPr>
            <a:r>
              <a:rPr lang="en-US" dirty="0"/>
              <a:t>Minimize distractions by placing cell phone on mute </a:t>
            </a:r>
          </a:p>
          <a:p>
            <a:pPr marL="347663" indent="-250825">
              <a:spcBef>
                <a:spcPts val="726"/>
              </a:spcBef>
              <a:spcAft>
                <a:spcPts val="1200"/>
              </a:spcAft>
              <a:defRPr/>
            </a:pPr>
            <a:r>
              <a:rPr lang="en-US" dirty="0"/>
              <a:t>Recognize / share the wealth of experience, expertise and understanding among the group</a:t>
            </a:r>
          </a:p>
          <a:p>
            <a:pPr marL="347663" indent="-250825">
              <a:spcBef>
                <a:spcPts val="726"/>
              </a:spcBef>
              <a:spcAft>
                <a:spcPts val="1200"/>
              </a:spcAft>
              <a:defRPr/>
            </a:pPr>
            <a:r>
              <a:rPr lang="en-US" dirty="0"/>
              <a:t>Honor time </a:t>
            </a:r>
          </a:p>
          <a:p>
            <a:pPr marL="347663" indent="-250825">
              <a:spcBef>
                <a:spcPts val="726"/>
              </a:spcBef>
              <a:spcAft>
                <a:spcPts val="1200"/>
              </a:spcAft>
              <a:defRPr/>
            </a:pPr>
            <a:r>
              <a:rPr lang="en-US" dirty="0"/>
              <a:t>Have fun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C2B2E5-A478-462B-9068-3D9FA2DC3028}"/>
              </a:ext>
            </a:extLst>
          </p:cNvPr>
          <p:cNvSpPr/>
          <p:nvPr/>
        </p:nvSpPr>
        <p:spPr>
          <a:xfrm rot="21183113">
            <a:off x="3601263" y="960984"/>
            <a:ext cx="32093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Engagement</a:t>
            </a:r>
          </a:p>
        </p:txBody>
      </p:sp>
    </p:spTree>
    <p:extLst>
      <p:ext uri="{BB962C8B-B14F-4D97-AF65-F5344CB8AC3E}">
        <p14:creationId xmlns:p14="http://schemas.microsoft.com/office/powerpoint/2010/main" val="323726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D23E14FB-FF75-4FBD-9CC7-5FF3EAC1F88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57" r="27257"/>
          <a:stretch>
            <a:fillRect/>
          </a:stretch>
        </p:blipFill>
        <p:spPr>
          <a:xfrm>
            <a:off x="6553199" y="1679462"/>
            <a:ext cx="2513069" cy="5026138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3442428-BB4C-4EA1-B30E-6EDEBFE78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5337" y="3200400"/>
            <a:ext cx="1712968" cy="1100350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Our Team </a:t>
            </a:r>
            <a:endParaRPr lang="en-IN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98046F1-80CC-4A6D-8D25-1233B91CD6E8}"/>
              </a:ext>
            </a:extLst>
          </p:cNvPr>
          <p:cNvSpPr txBox="1">
            <a:spLocks/>
          </p:cNvSpPr>
          <p:nvPr/>
        </p:nvSpPr>
        <p:spPr>
          <a:xfrm>
            <a:off x="192031" y="1828800"/>
            <a:ext cx="5940538" cy="137160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Take a picture of your team, share it on Yammer along with two unique things about your team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EC5D5CC-A715-48E3-B537-0E11B14BC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58427">
            <a:off x="313337" y="3318558"/>
            <a:ext cx="2389629" cy="1593086"/>
          </a:xfrm>
          <a:prstGeom prst="rect">
            <a:avLst/>
          </a:prstGeom>
        </p:spPr>
      </p:pic>
      <p:sp>
        <p:nvSpPr>
          <p:cNvPr id="11" name="AutoShape 2" descr="Image result for laura weeldreyer pictures">
            <a:extLst>
              <a:ext uri="{FF2B5EF4-FFF2-40B4-BE49-F238E27FC236}">
                <a16:creationId xmlns:a16="http://schemas.microsoft.com/office/drawing/2014/main" id="{9C0E27F9-829C-405E-B87D-33F656CBAD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7B4F7D0-D978-4436-9299-BB1DD7FD14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5938221"/>
            <a:ext cx="776097" cy="77609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B7D036B-D4AA-47C9-896E-1381EE3AE6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87625">
            <a:off x="2947262" y="4794069"/>
            <a:ext cx="2340733" cy="1756564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BECA7E00-2841-4239-81D4-0B7A112A3A59}"/>
              </a:ext>
            </a:extLst>
          </p:cNvPr>
          <p:cNvSpPr/>
          <p:nvPr/>
        </p:nvSpPr>
        <p:spPr>
          <a:xfrm rot="21183113">
            <a:off x="3601263" y="960984"/>
            <a:ext cx="32093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Engagement</a:t>
            </a:r>
          </a:p>
        </p:txBody>
      </p:sp>
    </p:spTree>
    <p:extLst>
      <p:ext uri="{BB962C8B-B14F-4D97-AF65-F5344CB8AC3E}">
        <p14:creationId xmlns:p14="http://schemas.microsoft.com/office/powerpoint/2010/main" val="305861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273B-E111-4E70-B14E-3990C1042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601190">
            <a:off x="858108" y="145394"/>
            <a:ext cx="1143000" cy="838200"/>
          </a:xfrm>
        </p:spPr>
        <p:txBody>
          <a:bodyPr/>
          <a:lstStyle/>
          <a:p>
            <a:r>
              <a:rPr lang="en-US" sz="3200" dirty="0"/>
              <a:t>MY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8732C8D-BFDD-4885-B3F3-F1E9B9789AB7}"/>
              </a:ext>
            </a:extLst>
          </p:cNvPr>
          <p:cNvSpPr txBox="1">
            <a:spLocks/>
          </p:cNvSpPr>
          <p:nvPr/>
        </p:nvSpPr>
        <p:spPr>
          <a:xfrm>
            <a:off x="381000" y="2438400"/>
            <a:ext cx="2286000" cy="381776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6838" indent="0">
              <a:spcBef>
                <a:spcPts val="726"/>
              </a:spcBef>
              <a:spcAft>
                <a:spcPts val="1200"/>
              </a:spcAft>
              <a:buNone/>
              <a:defRPr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r>
              <a:rPr lang="en-US" sz="4000" dirty="0"/>
              <a:t>Photo Album</a:t>
            </a:r>
          </a:p>
          <a:p>
            <a:pPr marL="0" indent="0">
              <a:buFont typeface="Arial" pitchFamily="34" charset="0"/>
              <a:buNone/>
            </a:pPr>
            <a:endParaRPr lang="en-US" sz="4000" dirty="0"/>
          </a:p>
          <a:p>
            <a:pPr marL="0" indent="0">
              <a:buFont typeface="Arial" pitchFamily="34" charset="0"/>
              <a:buNone/>
            </a:pPr>
            <a:r>
              <a:rPr lang="en-US" sz="4000" dirty="0"/>
              <a:t>Home Fun</a:t>
            </a:r>
          </a:p>
          <a:p>
            <a:pPr marL="0" indent="0">
              <a:buFont typeface="Arial" pitchFamily="34" charset="0"/>
              <a:buNone/>
            </a:pPr>
            <a:r>
              <a:rPr lang="en-US" sz="4000" smtClean="0"/>
              <a:t>October Convening</a:t>
            </a:r>
            <a:endParaRPr lang="en-US" sz="4000" dirty="0"/>
          </a:p>
          <a:p>
            <a:pPr marL="0" indent="0">
              <a:buFont typeface="Arial" pitchFamily="34" charset="0"/>
              <a:buNone/>
            </a:pP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9056C5-C43A-44C4-8AF3-706F6F19A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438400"/>
            <a:ext cx="5257800" cy="381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484E09F0-9FAB-4053-85BF-49ED84F6C66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8686800" cy="917575"/>
          </a:xfrm>
        </p:spPr>
        <p:txBody>
          <a:bodyPr/>
          <a:lstStyle/>
          <a:p>
            <a:r>
              <a:rPr lang="en-US" dirty="0">
                <a:effectLst/>
              </a:rPr>
              <a:t>Community Input into School Redesign</a:t>
            </a:r>
            <a:endParaRPr lang="en-US" altLang="en-US" dirty="0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B92D3DE7-BEB5-44E2-AB93-CC8140F0EEE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752600" y="6172200"/>
            <a:ext cx="6267450" cy="457200"/>
          </a:xfrm>
          <a:solidFill>
            <a:schemeClr val="tx1"/>
          </a:solidFill>
        </p:spPr>
        <p:txBody>
          <a:bodyPr/>
          <a:lstStyle/>
          <a:p>
            <a:r>
              <a:rPr lang="en-US" sz="1800" dirty="0">
                <a:solidFill>
                  <a:schemeClr val="bg2"/>
                </a:solidFill>
                <a:hlinkClick r:id="rId2"/>
              </a:rPr>
              <a:t>http://www.hsredesign.org/getting-started/community-input/</a:t>
            </a:r>
            <a:endParaRPr lang="en-US" sz="1800" dirty="0">
              <a:solidFill>
                <a:schemeClr val="bg2"/>
              </a:solidFill>
            </a:endParaRP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1212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97394-2D86-49A0-85E5-411C9BD2D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187" y="357810"/>
            <a:ext cx="2949575" cy="9906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Design Charrette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2A4E7-6D17-4CAE-A045-95DE60D66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304801"/>
            <a:ext cx="4722812" cy="2057400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US" dirty="0"/>
              <a:t>School Stakeholders explore and share a broad diversity of design ideas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AEAA6-F8E3-40EB-8611-CF50147ECD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1485900"/>
            <a:ext cx="2341562" cy="1143000"/>
          </a:xfrm>
        </p:spPr>
        <p:txBody>
          <a:bodyPr/>
          <a:lstStyle/>
          <a:p>
            <a:r>
              <a:rPr lang="en-US" dirty="0"/>
              <a:t>Short </a:t>
            </a:r>
          </a:p>
          <a:p>
            <a:r>
              <a:rPr lang="en-US" dirty="0"/>
              <a:t>Collaborative Meeting</a:t>
            </a:r>
          </a:p>
          <a:p>
            <a:r>
              <a:rPr lang="en-US" dirty="0"/>
              <a:t>Sketch/Build Design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CDB9AE0-4F57-4AC4-923A-7AC462EAEC2B}"/>
              </a:ext>
            </a:extLst>
          </p:cNvPr>
          <p:cNvSpPr txBox="1">
            <a:spLocks/>
          </p:cNvSpPr>
          <p:nvPr/>
        </p:nvSpPr>
        <p:spPr bwMode="auto">
          <a:xfrm>
            <a:off x="33048" y="2590800"/>
            <a:ext cx="8153400" cy="2667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dirty="0"/>
              <a:t>Charrette Protocol</a:t>
            </a:r>
          </a:p>
          <a:p>
            <a:r>
              <a:rPr lang="en-US" sz="2000" dirty="0"/>
              <a:t>The Charrette is a term and process borrowed from the architectural community. Its purpose is to improve a piece of work. </a:t>
            </a:r>
          </a:p>
          <a:p>
            <a:r>
              <a:rPr lang="en-US" sz="2000" dirty="0"/>
              <a:t>Teams call for a Charrette when they are “stuck” and they cannot easily move forward on their own. </a:t>
            </a:r>
          </a:p>
          <a:p>
            <a:r>
              <a:rPr lang="en-US" sz="2000" dirty="0"/>
              <a:t>They bring their current ideas, or the actual work in progress, to the Charrette, and then ask the group to “work on the </a:t>
            </a:r>
            <a:r>
              <a:rPr lang="en-US" sz="2000" dirty="0" smtClean="0"/>
              <a:t>work.”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16B160-88FD-49F8-9C8D-BF18597C2B35}"/>
              </a:ext>
            </a:extLst>
          </p:cNvPr>
          <p:cNvSpPr txBox="1"/>
          <p:nvPr/>
        </p:nvSpPr>
        <p:spPr>
          <a:xfrm>
            <a:off x="19193" y="5791200"/>
            <a:ext cx="6534007" cy="307777"/>
          </a:xfrm>
          <a:prstGeom prst="rect">
            <a:avLst/>
          </a:prstGeom>
          <a:solidFill>
            <a:srgbClr val="99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hlinkClick r:id="rId2"/>
              </a:rPr>
              <a:t>https://</a:t>
            </a:r>
            <a:r>
              <a:rPr lang="en-US" sz="1400" b="1" dirty="0" smtClean="0">
                <a:solidFill>
                  <a:srgbClr val="000000"/>
                </a:solidFill>
                <a:hlinkClick r:id="rId2"/>
              </a:rPr>
              <a:t>www.youtube.com/watch?v=zwwqxa_dR8E&amp;feature=youtu.be</a:t>
            </a:r>
            <a:r>
              <a:rPr lang="en-US" sz="1400" b="1" dirty="0" smtClean="0">
                <a:solidFill>
                  <a:srgbClr val="000000"/>
                </a:solidFill>
              </a:rPr>
              <a:t> </a:t>
            </a:r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1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0C3261F-1BAF-459D-9162-B287FDE360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" t="4702" r="6140" b="8464"/>
          <a:stretch/>
        </p:blipFill>
        <p:spPr>
          <a:xfrm>
            <a:off x="228600" y="1447800"/>
            <a:ext cx="7543800" cy="4343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52A3CC-B800-4DFC-9FA2-BE9A49EAE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8199" cy="123108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AB346FC-2539-473C-8570-8E5606A9EBC4}"/>
              </a:ext>
            </a:extLst>
          </p:cNvPr>
          <p:cNvSpPr txBox="1">
            <a:spLocks/>
          </p:cNvSpPr>
          <p:nvPr/>
        </p:nvSpPr>
        <p:spPr>
          <a:xfrm>
            <a:off x="304800" y="5867400"/>
            <a:ext cx="4343400" cy="304800"/>
          </a:xfrm>
          <a:prstGeom prst="rect">
            <a:avLst/>
          </a:prstGeom>
          <a:solidFill>
            <a:srgbClr val="99000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hlinkClick r:id="rId5"/>
              </a:rPr>
              <a:t>https://www.youtube.com/watch?v=cgQMrqEOJcU</a:t>
            </a:r>
            <a:endParaRPr lang="en-US" sz="1200" b="1" dirty="0"/>
          </a:p>
          <a:p>
            <a:pPr algn="ctr"/>
            <a:endParaRPr lang="en-US" sz="12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5E2682-DC03-4FC5-9AA5-B4227770B4D3}"/>
              </a:ext>
            </a:extLst>
          </p:cNvPr>
          <p:cNvSpPr/>
          <p:nvPr/>
        </p:nvSpPr>
        <p:spPr>
          <a:xfrm rot="21183113">
            <a:off x="4041145" y="957590"/>
            <a:ext cx="32093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Engagement</a:t>
            </a:r>
          </a:p>
        </p:txBody>
      </p:sp>
    </p:spTree>
    <p:extLst>
      <p:ext uri="{BB962C8B-B14F-4D97-AF65-F5344CB8AC3E}">
        <p14:creationId xmlns:p14="http://schemas.microsoft.com/office/powerpoint/2010/main" val="192549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97394-2D86-49A0-85E5-411C9BD2D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330" y="152400"/>
            <a:ext cx="7716838" cy="762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EVOKING THE WISDOM IN THE ROOM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F4F9A33-F60D-4B48-B5F6-51D775DB9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330" y="905540"/>
            <a:ext cx="6279670" cy="169943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World Café is a creative process for leading collaborative dialogue, sharing knowledge and creating possibilities for action in groups of all sizes. It is an intentional way to create a living network of conversations around questions that matter</a:t>
            </a:r>
            <a:r>
              <a:rPr lang="en-US" sz="2000" dirty="0" smtClean="0"/>
              <a:t>.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3B2BC9-F266-483E-A385-5AB343F873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21" y="2604971"/>
            <a:ext cx="6252238" cy="3276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B69142-4F29-41C8-9927-6289D30F60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059" y="1143000"/>
            <a:ext cx="1535609" cy="14619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6821" y="5867400"/>
            <a:ext cx="3757960" cy="276999"/>
          </a:xfrm>
          <a:prstGeom prst="rect">
            <a:avLst/>
          </a:prstGeom>
          <a:solidFill>
            <a:srgbClr val="99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hlinkClick r:id="rId5"/>
              </a:rPr>
              <a:t>http://www.co-intelligence.org/P-worldcafe.html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22983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usTeam_am_23">
  <a:themeElements>
    <a:clrScheme name="BusTeam_am_23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BusTeam_am_2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BusTeam_am_2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Team_am_2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Team_am_2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Team_am_2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Team_am_2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Team_am_2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Team_am_2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Team_am_2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Team_am_2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Team_am_2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Team_am_2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Team_am_2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Puzzles_Forming_Word_Community_Solution_PowerPoint_Templates_PPT_Backgrounds_For_Slides_0113</Template>
  <TotalTime>627</TotalTime>
  <Words>549</Words>
  <Application>Microsoft Office PowerPoint</Application>
  <PresentationFormat>On-screen Show (4:3)</PresentationFormat>
  <Paragraphs>75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Book Antiqua</vt:lpstr>
      <vt:lpstr>Calibri</vt:lpstr>
      <vt:lpstr>Office Theme</vt:lpstr>
      <vt:lpstr>BusTeam_am_23</vt:lpstr>
      <vt:lpstr>Redesigning…Reimagining School</vt:lpstr>
      <vt:lpstr>Purpose</vt:lpstr>
      <vt:lpstr>Working Norms</vt:lpstr>
      <vt:lpstr>Our Team </vt:lpstr>
      <vt:lpstr>MY</vt:lpstr>
      <vt:lpstr>Community Input into School Redesign</vt:lpstr>
      <vt:lpstr>Design Charrette</vt:lpstr>
      <vt:lpstr>PowerPoint Presentation</vt:lpstr>
      <vt:lpstr>EVOKING THE WISDOM IN THE ROOM</vt:lpstr>
      <vt:lpstr>PowerPoint Presentation</vt:lpstr>
      <vt:lpstr>Community-Wide Study Circles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Waltemeyer</dc:creator>
  <cp:lastModifiedBy>Gregg Howell</cp:lastModifiedBy>
  <cp:revision>74</cp:revision>
  <dcterms:created xsi:type="dcterms:W3CDTF">2018-09-09T00:18:01Z</dcterms:created>
  <dcterms:modified xsi:type="dcterms:W3CDTF">2018-10-15T19:49:39Z</dcterms:modified>
</cp:coreProperties>
</file>