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8" r:id="rId3"/>
    <p:sldId id="260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5" autoAdjust="0"/>
    <p:restoredTop sz="94660"/>
  </p:normalViewPr>
  <p:slideViewPr>
    <p:cSldViewPr snapToGrid="0">
      <p:cViewPr varScale="1">
        <p:scale>
          <a:sx n="84" d="100"/>
          <a:sy n="84" d="100"/>
        </p:scale>
        <p:origin x="58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8597" y="1122363"/>
            <a:ext cx="9934113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8597" y="3602038"/>
            <a:ext cx="9934113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63137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2423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01948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61964" y="365125"/>
            <a:ext cx="7187583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196569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73051" y="276225"/>
            <a:ext cx="10896600" cy="131103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0530541" y="6275667"/>
            <a:ext cx="1320800" cy="365100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085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89182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8597" y="1709738"/>
            <a:ext cx="9934113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8597" y="4589463"/>
            <a:ext cx="9934113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0944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15230" y="1825625"/>
            <a:ext cx="4785065" cy="42378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40398" y="1825625"/>
            <a:ext cx="4782312" cy="42378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51649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7476" y="365125"/>
            <a:ext cx="992523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7476" y="1681163"/>
            <a:ext cx="478231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97475" y="2505075"/>
            <a:ext cx="4782312" cy="35761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140399" y="1681163"/>
            <a:ext cx="478231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40399" y="2505075"/>
            <a:ext cx="4782312" cy="35761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69253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47014436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0714279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9396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2796" y="987425"/>
            <a:ext cx="5532159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29396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29807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051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63918" y="987425"/>
            <a:ext cx="553216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2051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45271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80000">
              <a:schemeClr val="accent1">
                <a:lumMod val="45000"/>
                <a:lumOff val="55000"/>
                <a:alpha val="50000"/>
              </a:schemeClr>
            </a:gs>
            <a:gs pos="90000">
              <a:srgbClr val="FBB040">
                <a:alpha val="55000"/>
              </a:srgbClr>
            </a:gs>
            <a:gs pos="100000">
              <a:srgbClr val="FBB04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15231" y="365125"/>
            <a:ext cx="990747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231" y="1825625"/>
            <a:ext cx="9907479" cy="4078025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87" y="118585"/>
            <a:ext cx="1303574" cy="129296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7900" y="1411550"/>
            <a:ext cx="16190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>
                <a:solidFill>
                  <a:prstClr val="black"/>
                </a:solidFill>
                <a:latin typeface="Calibri Light" panose="020F0302020204030204"/>
              </a:rPr>
              <a:t>Using ESSA to Redesign High Schools to Support Their Communities in the 21</a:t>
            </a:r>
            <a:r>
              <a:rPr lang="en-US" sz="1200" i="1" baseline="30000" dirty="0">
                <a:solidFill>
                  <a:prstClr val="black"/>
                </a:solidFill>
                <a:latin typeface="Calibri Light" panose="020F0302020204030204"/>
              </a:rPr>
              <a:t>st</a:t>
            </a:r>
            <a:r>
              <a:rPr lang="en-US" sz="1200" i="1" dirty="0">
                <a:solidFill>
                  <a:prstClr val="black"/>
                </a:solidFill>
                <a:latin typeface="Calibri Light" panose="020F0302020204030204"/>
              </a:rPr>
              <a:t> Century </a:t>
            </a:r>
          </a:p>
        </p:txBody>
      </p:sp>
      <p:grpSp>
        <p:nvGrpSpPr>
          <p:cNvPr id="8" name="Group 7"/>
          <p:cNvGrpSpPr/>
          <p:nvPr userDrawn="1"/>
        </p:nvGrpSpPr>
        <p:grpSpPr>
          <a:xfrm>
            <a:off x="4565277" y="6573459"/>
            <a:ext cx="3061452" cy="284541"/>
            <a:chOff x="4381765" y="6335715"/>
            <a:chExt cx="3965475" cy="400413"/>
          </a:xfrm>
        </p:grpSpPr>
        <p:pic>
          <p:nvPicPr>
            <p:cNvPr id="9" name="Picture 8"/>
            <p:cNvPicPr>
              <a:picLocks noChangeAspect="1"/>
            </p:cNvPicPr>
            <p:nvPr userDrawn="1"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81765" y="6335715"/>
              <a:ext cx="3249175" cy="390145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 userDrawn="1"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40956" y="6335715"/>
              <a:ext cx="706284" cy="40041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18625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5E94CA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Competency Based Instruction in CSI High Schools?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Need for instructional improvement in all high schools and in particular CSI High Schols is High</a:t>
            </a:r>
          </a:p>
          <a:p>
            <a:r>
              <a:rPr lang="en-US"/>
              <a:t>Limited evidence based on Competency Based Instruction –still in early stages as an innovation </a:t>
            </a:r>
          </a:p>
          <a:p>
            <a:r>
              <a:rPr lang="en-US"/>
              <a:t>On other hand, mixed results with Standards Based instruction in high needs high schools-is this about its inherent limits or challenges with implementation? </a:t>
            </a:r>
          </a:p>
          <a:p>
            <a:r>
              <a:rPr lang="en-US"/>
              <a:t>What is we were to look at the strengths and challenges of both, through the lens of the learning sciences?  </a:t>
            </a:r>
          </a:p>
          <a:p>
            <a:r>
              <a:rPr lang="en-US"/>
              <a:t>We are as good a group as any to start to think this through</a:t>
            </a:r>
          </a:p>
        </p:txBody>
      </p:sp>
    </p:spTree>
    <p:extLst>
      <p:ext uri="{BB962C8B-B14F-4D97-AF65-F5344CB8AC3E}">
        <p14:creationId xmlns:p14="http://schemas.microsoft.com/office/powerpoint/2010/main" val="766002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Two Instructional Systems: Agree-Disagree?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b="1" u="sng"/>
              <a:t>Standards Based</a:t>
            </a:r>
          </a:p>
          <a:p>
            <a:r>
              <a:rPr lang="en-US"/>
              <a:t>Well Defined Grade Level Content Linked to College and Career Standards (established by expert/practioner panels)</a:t>
            </a:r>
          </a:p>
          <a:p>
            <a:r>
              <a:rPr lang="en-US"/>
              <a:t>Each Year Builds on Prior, Annual Learning Goals</a:t>
            </a:r>
          </a:p>
          <a:p>
            <a:r>
              <a:rPr lang="en-US"/>
              <a:t>Can Have High Quality Curriculum which if delivered covers annual learning goals</a:t>
            </a:r>
          </a:p>
          <a:p>
            <a:r>
              <a:rPr lang="en-US"/>
              <a:t>Uses Formative Assessments to measure progress  on annula learning goals and enable re-calibration</a:t>
            </a:r>
          </a:p>
          <a:p>
            <a:r>
              <a:rPr lang="en-US"/>
              <a:t>Success determined by percent of students scoring proficient on annual standardized test which samples grade level standards or showing growth towards proficient</a:t>
            </a:r>
          </a:p>
          <a:p>
            <a:r>
              <a:rPr lang="en-US"/>
              <a:t>Can enable focused professional development and coaching support to groups of grade level teachers teaching same subject</a:t>
            </a:r>
          </a:p>
          <a:p>
            <a:r>
              <a:rPr lang="en-US"/>
              <a:t>In theory, can use multiple instructional strategies, in practice teacher driven, whole class instruction often predominates</a:t>
            </a:r>
          </a:p>
          <a:p>
            <a:endParaRPr lang="en-US" b="1" u="sng"/>
          </a:p>
          <a:p>
            <a:endParaRPr lang="en-US" b="1" u="sng"/>
          </a:p>
          <a:p>
            <a:endParaRPr lang="en-US" b="1" u="sng"/>
          </a:p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b="1" u="sng"/>
              <a:t>Competency Based</a:t>
            </a:r>
          </a:p>
          <a:p>
            <a:r>
              <a:rPr lang="en-US"/>
              <a:t>Based on set of still evolving progression  of skill and knowledge packages associated with Post-Secondary/Adult Success</a:t>
            </a:r>
          </a:p>
          <a:p>
            <a:r>
              <a:rPr lang="en-US"/>
              <a:t>Flexibility in how and  when deomstrate competency  (but more about actual demonstration of a skill or set of knowledge than a standardized sampling, more visual than inferential )</a:t>
            </a:r>
          </a:p>
          <a:p>
            <a:r>
              <a:rPr lang="en-US"/>
              <a:t>Flexibility in how, when, and where learn skills and knowledge associated with competency </a:t>
            </a:r>
          </a:p>
          <a:p>
            <a:r>
              <a:rPr lang="en-US"/>
              <a:t>This Facilitates personalization-or variability in pace, context, and modality of instruction  and starting point of learning </a:t>
            </a:r>
          </a:p>
          <a:p>
            <a:r>
              <a:rPr lang="en-US"/>
              <a:t>Often includes wider set of learning outcomes i.e. both academic/cognitive and social-emotional competencies valued</a:t>
            </a:r>
          </a:p>
          <a:p>
            <a:r>
              <a:rPr lang="en-US"/>
              <a:t>In theory, can use multiple instructional strategies, in practice,  computer assisted or web-based playlists often predominates</a:t>
            </a:r>
          </a:p>
        </p:txBody>
      </p:sp>
    </p:spTree>
    <p:extLst>
      <p:ext uri="{BB962C8B-B14F-4D97-AF65-F5344CB8AC3E}">
        <p14:creationId xmlns:p14="http://schemas.microsoft.com/office/powerpoint/2010/main" val="3130952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Let’s Examine Both Through the Lense of the Learning Sciences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u="sng"/>
              <a:t>Cognition</a:t>
            </a:r>
          </a:p>
          <a:p>
            <a:r>
              <a:rPr lang="en-US"/>
              <a:t>1)Focused Attention</a:t>
            </a:r>
          </a:p>
          <a:p>
            <a:r>
              <a:rPr lang="en-US"/>
              <a:t>2) Manageable Cognitve Load</a:t>
            </a:r>
          </a:p>
          <a:p>
            <a:r>
              <a:rPr lang="en-US"/>
              <a:t>3) Meaningful Encoding</a:t>
            </a:r>
          </a:p>
          <a:p>
            <a:r>
              <a:rPr lang="en-US"/>
              <a:t>4) Effective Practice</a:t>
            </a:r>
          </a:p>
          <a:p>
            <a:r>
              <a:rPr lang="en-US"/>
              <a:t>5) High Quality Feedback</a:t>
            </a:r>
          </a:p>
          <a:p>
            <a:r>
              <a:rPr lang="en-US"/>
              <a:t>6) Metacognitive Thinking</a:t>
            </a:r>
          </a:p>
          <a:p>
            <a:endParaRPr lang="en-US"/>
          </a:p>
          <a:p>
            <a:r>
              <a:rPr lang="en-US" b="1" u="sng"/>
              <a:t>Motivation</a:t>
            </a:r>
          </a:p>
          <a:p>
            <a:r>
              <a:rPr lang="en-US"/>
              <a:t>Value</a:t>
            </a:r>
          </a:p>
          <a:p>
            <a:r>
              <a:rPr lang="en-US"/>
              <a:t>Self-Efficacy</a:t>
            </a:r>
          </a:p>
          <a:p>
            <a:r>
              <a:rPr lang="en-US"/>
              <a:t>Sense of Control</a:t>
            </a:r>
          </a:p>
          <a:p>
            <a:r>
              <a:rPr lang="en-US"/>
              <a:t>Constructive Emotoins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u="sng"/>
              <a:t>Identity </a:t>
            </a:r>
          </a:p>
          <a:p>
            <a:r>
              <a:rPr lang="en-US"/>
              <a:t>Self Understanding</a:t>
            </a:r>
          </a:p>
          <a:p>
            <a:r>
              <a:rPr lang="en-US"/>
              <a:t>Sense of Belonging</a:t>
            </a:r>
          </a:p>
          <a:p>
            <a:r>
              <a:rPr lang="en-US"/>
              <a:t>Navigating Identity Threats</a:t>
            </a:r>
          </a:p>
          <a:p>
            <a:endParaRPr lang="en-US"/>
          </a:p>
          <a:p>
            <a:r>
              <a:rPr lang="en-US" b="1" u="sng"/>
              <a:t>Individual Variability</a:t>
            </a:r>
          </a:p>
          <a:p>
            <a:r>
              <a:rPr lang="en-US"/>
              <a:t>Life Experiences</a:t>
            </a:r>
          </a:p>
          <a:p>
            <a:r>
              <a:rPr lang="en-US"/>
              <a:t>Developmental State</a:t>
            </a:r>
          </a:p>
          <a:p>
            <a:r>
              <a:rPr lang="en-US"/>
              <a:t>Learning Differences</a:t>
            </a:r>
          </a:p>
        </p:txBody>
      </p:sp>
    </p:spTree>
    <p:extLst>
      <p:ext uri="{BB962C8B-B14F-4D97-AF65-F5344CB8AC3E}">
        <p14:creationId xmlns:p14="http://schemas.microsoft.com/office/powerpoint/2010/main" val="3355198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Become a Rapid Expert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Count off by 1 to 6, </a:t>
            </a:r>
          </a:p>
          <a:p>
            <a:r>
              <a:rPr lang="en-US"/>
              <a:t>Take five minutes to read the detail of the Cognition principle that corresponds to your number</a:t>
            </a:r>
          </a:p>
          <a:p>
            <a:r>
              <a:rPr lang="en-US"/>
              <a:t>You will also have “cheat sheet” card for the other 5. </a:t>
            </a:r>
          </a:p>
        </p:txBody>
      </p:sp>
    </p:spTree>
    <p:extLst>
      <p:ext uri="{BB962C8B-B14F-4D97-AF65-F5344CB8AC3E}">
        <p14:creationId xmlns:p14="http://schemas.microsoft.com/office/powerpoint/2010/main" val="407781528"/>
      </p:ext>
    </p:extLst>
  </p:cSld>
  <p:clrMapOvr>
    <a:masterClrMapping/>
  </p:clrMapOvr>
</p:sld>
</file>

<file path=ppt/theme/theme1.xml><?xml version="1.0" encoding="utf-8"?>
<a:theme xmlns:a="http://schemas.openxmlformats.org/drawingml/2006/main" name="CSHSC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147BD70-748F-445A-B6E7-AF2F80BEF29E}" vid="{D2678BE4-95FD-4F11-AC74-CC0D14D8461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433</Words>
  <Application>Microsoft Office PowerPoint</Application>
  <PresentationFormat>Widescreen</PresentationFormat>
  <Paragraphs>51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CSHSC Template</vt:lpstr>
      <vt:lpstr>Competency Based Instruction in CSI High Schools?</vt:lpstr>
      <vt:lpstr>Two Instructional Systems: Agree-Disagree?</vt:lpstr>
      <vt:lpstr>Let’s Examine Both Through the Lense of the Learning Sciences</vt:lpstr>
      <vt:lpstr>Become a Rapid Expert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Competency Based Instruction in CSI High Schools?</dc:title>
  <dc:creator>Robert Balfanz</dc:creator>
  <cp:lastModifiedBy>Gregg Howell</cp:lastModifiedBy>
  <cp:revision>3</cp:revision>
  <dcterms:created xsi:type="dcterms:W3CDTF">2018-11-25T18:10:43Z</dcterms:created>
  <dcterms:modified xsi:type="dcterms:W3CDTF">2018-11-27T15:14:45Z</dcterms:modified>
</cp:coreProperties>
</file>