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64" r:id="rId2"/>
    <p:sldId id="265" r:id="rId3"/>
    <p:sldId id="266" r:id="rId4"/>
    <p:sldId id="267" r:id="rId5"/>
    <p:sldId id="268" r:id="rId6"/>
    <p:sldId id="269" r:id="rId7"/>
    <p:sldId id="270" r:id="rId8"/>
    <p:sldId id="274" r:id="rId9"/>
    <p:sldId id="271" r:id="rId10"/>
    <p:sldId id="258" r:id="rId11"/>
    <p:sldId id="259" r:id="rId12"/>
    <p:sldId id="260" r:id="rId13"/>
    <p:sldId id="262" r:id="rId14"/>
    <p:sldId id="261" r:id="rId15"/>
    <p:sldId id="272" r:id="rId16"/>
    <p:sldId id="275"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80" d="100"/>
          <a:sy n="80" d="100"/>
        </p:scale>
        <p:origin x="216"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BFFCA4-F4CA-4FAA-B393-B015CCD8FC68}" type="datetimeFigureOut">
              <a:rPr lang="en-US" smtClean="0"/>
              <a:t>11/27/18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A74457-9ADD-4725-8302-7782C06C71D6}" type="slidenum">
              <a:rPr lang="en-US" smtClean="0"/>
              <a:t>‹#›</a:t>
            </a:fld>
            <a:endParaRPr lang="en-US" dirty="0"/>
          </a:p>
        </p:txBody>
      </p:sp>
    </p:spTree>
    <p:extLst>
      <p:ext uri="{BB962C8B-B14F-4D97-AF65-F5344CB8AC3E}">
        <p14:creationId xmlns:p14="http://schemas.microsoft.com/office/powerpoint/2010/main" val="3977239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88597" y="1122363"/>
            <a:ext cx="9934113"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988597" y="3602038"/>
            <a:ext cx="993411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895636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104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01948"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61964" y="365125"/>
            <a:ext cx="7187583"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3660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8" name="Title 7"/>
          <p:cNvSpPr>
            <a:spLocks noGrp="1"/>
          </p:cNvSpPr>
          <p:nvPr>
            <p:ph type="title"/>
          </p:nvPr>
        </p:nvSpPr>
        <p:spPr>
          <a:xfrm>
            <a:off x="273051" y="276225"/>
            <a:ext cx="10896600" cy="1311035"/>
          </a:xfrm>
          <a:prstGeom prst="rect">
            <a:avLst/>
          </a:prstGeom>
        </p:spPr>
        <p:txBody>
          <a:bodyPr/>
          <a:lstStyle/>
          <a:p>
            <a:r>
              <a:rPr lang="en-US" dirty="0"/>
              <a:t>Click to edit Master title style</a:t>
            </a:r>
          </a:p>
        </p:txBody>
      </p:sp>
      <p:sp>
        <p:nvSpPr>
          <p:cNvPr id="9" name="Slide Number Placeholder 8"/>
          <p:cNvSpPr>
            <a:spLocks noGrp="1"/>
          </p:cNvSpPr>
          <p:nvPr>
            <p:ph type="sldNum" sz="quarter" idx="10"/>
          </p:nvPr>
        </p:nvSpPr>
        <p:spPr>
          <a:xfrm>
            <a:off x="10530541" y="6275667"/>
            <a:ext cx="1320800" cy="365100"/>
          </a:xfrm>
          <a:prstGeom prst="rect">
            <a:avLst/>
          </a:prstGeom>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75425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8597" y="1709738"/>
            <a:ext cx="9934113"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1988597" y="4589463"/>
            <a:ext cx="993411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820917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15230" y="1825625"/>
            <a:ext cx="4785065" cy="4237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40398" y="1825625"/>
            <a:ext cx="4782312" cy="4237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2594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97476" y="365125"/>
            <a:ext cx="9925235" cy="1325563"/>
          </a:xfrm>
        </p:spPr>
        <p:txBody>
          <a:bodyPr/>
          <a:lstStyle/>
          <a:p>
            <a:r>
              <a:rPr lang="en-US"/>
              <a:t>Click to edit Master title style</a:t>
            </a:r>
          </a:p>
        </p:txBody>
      </p:sp>
      <p:sp>
        <p:nvSpPr>
          <p:cNvPr id="3" name="Text Placeholder 2"/>
          <p:cNvSpPr>
            <a:spLocks noGrp="1"/>
          </p:cNvSpPr>
          <p:nvPr>
            <p:ph type="body" idx="1"/>
          </p:nvPr>
        </p:nvSpPr>
        <p:spPr>
          <a:xfrm>
            <a:off x="1997476" y="1681163"/>
            <a:ext cx="478231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97475" y="2505075"/>
            <a:ext cx="4782312" cy="3576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140399" y="1681163"/>
            <a:ext cx="478231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40399" y="2505075"/>
            <a:ext cx="4782312" cy="3576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97499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430292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818551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9396"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6372796" y="987425"/>
            <a:ext cx="553215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29396"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044808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051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p:cNvSpPr>
          <p:nvPr>
            <p:ph type="pic" idx="1"/>
          </p:nvPr>
        </p:nvSpPr>
        <p:spPr>
          <a:xfrm>
            <a:off x="6363918" y="987425"/>
            <a:ext cx="553216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02051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0390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80000">
              <a:schemeClr val="accent1">
                <a:lumMod val="45000"/>
                <a:lumOff val="55000"/>
                <a:alpha val="50000"/>
              </a:schemeClr>
            </a:gs>
            <a:gs pos="90000">
              <a:srgbClr val="FBB040">
                <a:alpha val="55000"/>
              </a:srgbClr>
            </a:gs>
            <a:gs pos="100000">
              <a:srgbClr val="FBB04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15231" y="365125"/>
            <a:ext cx="9907479"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15231" y="1825625"/>
            <a:ext cx="9907479" cy="4078025"/>
          </a:xfrm>
          <a:prstGeom prst="rect">
            <a:avLst/>
          </a:prstGeom>
          <a:noFill/>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287" y="118585"/>
            <a:ext cx="1303574" cy="1292965"/>
          </a:xfrm>
          <a:prstGeom prst="rect">
            <a:avLst/>
          </a:prstGeom>
        </p:spPr>
      </p:pic>
      <p:sp>
        <p:nvSpPr>
          <p:cNvPr id="10" name="TextBox 9"/>
          <p:cNvSpPr txBox="1"/>
          <p:nvPr/>
        </p:nvSpPr>
        <p:spPr>
          <a:xfrm>
            <a:off x="17900" y="1411550"/>
            <a:ext cx="1619075" cy="1015663"/>
          </a:xfrm>
          <a:prstGeom prst="rect">
            <a:avLst/>
          </a:prstGeom>
          <a:noFill/>
        </p:spPr>
        <p:txBody>
          <a:bodyPr wrap="square" rtlCol="0">
            <a:spAutoFit/>
          </a:bodyPr>
          <a:lstStyle/>
          <a:p>
            <a:pPr algn="ctr"/>
            <a:r>
              <a:rPr lang="en-US" sz="1200" i="1" dirty="0">
                <a:solidFill>
                  <a:prstClr val="black"/>
                </a:solidFill>
                <a:latin typeface="Calibri Light" panose="020F0302020204030204"/>
              </a:rPr>
              <a:t>Using ESSA to Redesign High Schools to Support Their Communities in the 21</a:t>
            </a:r>
            <a:r>
              <a:rPr lang="en-US" sz="1200" i="1" baseline="30000" dirty="0">
                <a:solidFill>
                  <a:prstClr val="black"/>
                </a:solidFill>
                <a:latin typeface="Calibri Light" panose="020F0302020204030204"/>
              </a:rPr>
              <a:t>st</a:t>
            </a:r>
            <a:r>
              <a:rPr lang="en-US" sz="1200" i="1" dirty="0">
                <a:solidFill>
                  <a:prstClr val="black"/>
                </a:solidFill>
                <a:latin typeface="Calibri Light" panose="020F0302020204030204"/>
              </a:rPr>
              <a:t> Century </a:t>
            </a:r>
          </a:p>
        </p:txBody>
      </p:sp>
      <p:grpSp>
        <p:nvGrpSpPr>
          <p:cNvPr id="8" name="Group 7"/>
          <p:cNvGrpSpPr/>
          <p:nvPr userDrawn="1"/>
        </p:nvGrpSpPr>
        <p:grpSpPr>
          <a:xfrm>
            <a:off x="5432612" y="6593360"/>
            <a:ext cx="2563771" cy="246710"/>
            <a:chOff x="4354871" y="6467855"/>
            <a:chExt cx="3937347" cy="390145"/>
          </a:xfrm>
        </p:grpSpPr>
        <p:pic>
          <p:nvPicPr>
            <p:cNvPr id="5" name="Picture 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354871" y="6467855"/>
              <a:ext cx="3249175" cy="390145"/>
            </a:xfrm>
            <a:prstGeom prst="rect">
              <a:avLst/>
            </a:prstGeom>
          </p:spPr>
        </p:pic>
        <p:pic>
          <p:nvPicPr>
            <p:cNvPr id="6" name="Picture 5"/>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7604046" y="6467855"/>
              <a:ext cx="688172" cy="390145"/>
            </a:xfrm>
            <a:prstGeom prst="rect">
              <a:avLst/>
            </a:prstGeom>
          </p:spPr>
        </p:pic>
      </p:grpSp>
    </p:spTree>
    <p:extLst>
      <p:ext uri="{BB962C8B-B14F-4D97-AF65-F5344CB8AC3E}">
        <p14:creationId xmlns:p14="http://schemas.microsoft.com/office/powerpoint/2010/main" val="35386770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b="1" kern="1200">
          <a:solidFill>
            <a:srgbClr val="5E94C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youtube.com/watch?v=MQMRMAmT2gg"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405" y="215424"/>
            <a:ext cx="9934113" cy="2387600"/>
          </a:xfrm>
        </p:spPr>
        <p:txBody>
          <a:bodyPr/>
          <a:lstStyle/>
          <a:p>
            <a:r>
              <a:rPr lang="en-US" dirty="0"/>
              <a:t>What Do We Know About Implementation </a:t>
            </a:r>
          </a:p>
        </p:txBody>
      </p:sp>
      <p:sp>
        <p:nvSpPr>
          <p:cNvPr id="3" name="Subtitle 2"/>
          <p:cNvSpPr>
            <a:spLocks noGrp="1"/>
          </p:cNvSpPr>
          <p:nvPr>
            <p:ph type="subTitle" idx="1"/>
          </p:nvPr>
        </p:nvSpPr>
        <p:spPr>
          <a:xfrm>
            <a:off x="1595405" y="2695099"/>
            <a:ext cx="9934113" cy="1655762"/>
          </a:xfrm>
        </p:spPr>
        <p:txBody>
          <a:bodyPr/>
          <a:lstStyle/>
          <a:p>
            <a:r>
              <a:rPr lang="en-US" dirty="0"/>
              <a:t>The Distance from Knowing to Doing </a:t>
            </a:r>
          </a:p>
        </p:txBody>
      </p:sp>
      <p:pic>
        <p:nvPicPr>
          <p:cNvPr id="1026" name="Picture 2" descr="Image result for implementa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79962" y="3685032"/>
            <a:ext cx="4658347" cy="2433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833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Sequence in Which Improvements are Implemented Matters</a:t>
            </a:r>
          </a:p>
        </p:txBody>
      </p:sp>
      <p:sp>
        <p:nvSpPr>
          <p:cNvPr id="3" name="Content Placeholder 2"/>
          <p:cNvSpPr>
            <a:spLocks noGrp="1"/>
          </p:cNvSpPr>
          <p:nvPr>
            <p:ph idx="1"/>
          </p:nvPr>
        </p:nvSpPr>
        <p:spPr/>
        <p:txBody>
          <a:bodyPr>
            <a:normAutofit/>
          </a:bodyPr>
          <a:lstStyle/>
          <a:p>
            <a:r>
              <a:rPr lang="en-US" sz="3600" dirty="0"/>
              <a:t>Some improvements require foundational elements be in place (e.g., teacher teams, require common collaborative work time, which often requires changes to master schedule.)</a:t>
            </a:r>
          </a:p>
        </p:txBody>
      </p:sp>
      <p:pic>
        <p:nvPicPr>
          <p:cNvPr id="8194" name="Picture 2" descr="Image result for SEQUENCE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8190" y="4462272"/>
            <a:ext cx="1719072" cy="1719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2204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Matters</a:t>
            </a:r>
          </a:p>
        </p:txBody>
      </p:sp>
      <p:sp>
        <p:nvSpPr>
          <p:cNvPr id="3" name="Content Placeholder 2"/>
          <p:cNvSpPr>
            <a:spLocks noGrp="1"/>
          </p:cNvSpPr>
          <p:nvPr>
            <p:ph idx="1"/>
          </p:nvPr>
        </p:nvSpPr>
        <p:spPr/>
        <p:txBody>
          <a:bodyPr/>
          <a:lstStyle/>
          <a:p>
            <a:r>
              <a:rPr lang="en-US" sz="3600" dirty="0"/>
              <a:t>Some improvements require more capacity building than others.  It can be challenging to implement two improvements which require intensive capacity building at the same time (e.g., restorative practices and intensive instructional changes)</a:t>
            </a:r>
          </a:p>
          <a:p>
            <a:endParaRPr lang="en-US" dirty="0"/>
          </a:p>
        </p:txBody>
      </p:sp>
      <p:pic>
        <p:nvPicPr>
          <p:cNvPr id="4" name="Picture 2" descr="Image result for SEQUENCE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8190" y="4462272"/>
            <a:ext cx="1719072" cy="1719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1865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Matters</a:t>
            </a:r>
          </a:p>
        </p:txBody>
      </p:sp>
      <p:sp>
        <p:nvSpPr>
          <p:cNvPr id="3" name="Content Placeholder 2"/>
          <p:cNvSpPr>
            <a:spLocks noGrp="1"/>
          </p:cNvSpPr>
          <p:nvPr>
            <p:ph idx="1"/>
          </p:nvPr>
        </p:nvSpPr>
        <p:spPr/>
        <p:txBody>
          <a:bodyPr>
            <a:normAutofit/>
          </a:bodyPr>
          <a:lstStyle/>
          <a:p>
            <a:r>
              <a:rPr lang="en-US" sz="3600" dirty="0"/>
              <a:t>Some improvements require short term staffing additions to launch well, depending on resource limitations you may need to stagger these efforts (e.g., early warning systems and increasing postsecondary partnerships and experiences)</a:t>
            </a:r>
          </a:p>
          <a:p>
            <a:endParaRPr lang="en-US" sz="3600" dirty="0"/>
          </a:p>
        </p:txBody>
      </p:sp>
      <p:pic>
        <p:nvPicPr>
          <p:cNvPr id="4" name="Picture 2" descr="Image result for SEQUENCE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8190" y="4462272"/>
            <a:ext cx="1719072" cy="1719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5670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Matters</a:t>
            </a:r>
          </a:p>
        </p:txBody>
      </p:sp>
      <p:sp>
        <p:nvSpPr>
          <p:cNvPr id="3" name="Content Placeholder 2"/>
          <p:cNvSpPr>
            <a:spLocks noGrp="1"/>
          </p:cNvSpPr>
          <p:nvPr>
            <p:ph idx="1"/>
          </p:nvPr>
        </p:nvSpPr>
        <p:spPr/>
        <p:txBody>
          <a:bodyPr/>
          <a:lstStyle/>
          <a:p>
            <a:pPr>
              <a:spcAft>
                <a:spcPts val="1200"/>
              </a:spcAft>
            </a:pPr>
            <a:r>
              <a:rPr lang="en-US" dirty="0"/>
              <a:t>Some improvements may take longer to build faculty, student, or community buy in. These should be phased in – when buy in is achieved </a:t>
            </a:r>
          </a:p>
          <a:p>
            <a:r>
              <a:rPr lang="en-US" dirty="0"/>
              <a:t>Some improvements will need to be localized-test and refine them with smaller groups or over shorter time periods before rolling out schoolwide. </a:t>
            </a:r>
          </a:p>
        </p:txBody>
      </p:sp>
      <p:pic>
        <p:nvPicPr>
          <p:cNvPr id="4" name="Picture 2" descr="Image result for SEQUENCE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8190" y="4462272"/>
            <a:ext cx="1719072" cy="1719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2230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Can Create Layers of Sequence</a:t>
            </a:r>
          </a:p>
        </p:txBody>
      </p:sp>
      <p:sp>
        <p:nvSpPr>
          <p:cNvPr id="3" name="Content Placeholder 2"/>
          <p:cNvSpPr>
            <a:spLocks noGrp="1"/>
          </p:cNvSpPr>
          <p:nvPr>
            <p:ph idx="1"/>
          </p:nvPr>
        </p:nvSpPr>
        <p:spPr>
          <a:xfrm>
            <a:off x="2015231" y="2023353"/>
            <a:ext cx="9907479" cy="3880297"/>
          </a:xfrm>
        </p:spPr>
        <p:txBody>
          <a:bodyPr>
            <a:normAutofit/>
          </a:bodyPr>
          <a:lstStyle/>
          <a:p>
            <a:pPr>
              <a:spcAft>
                <a:spcPts val="1200"/>
              </a:spcAft>
            </a:pPr>
            <a:r>
              <a:rPr lang="en-US" dirty="0"/>
              <a:t>Top layer is where you are building buy in and capacity over time</a:t>
            </a:r>
          </a:p>
          <a:p>
            <a:pPr>
              <a:spcAft>
                <a:spcPts val="1200"/>
              </a:spcAft>
            </a:pPr>
            <a:r>
              <a:rPr lang="en-US" dirty="0"/>
              <a:t>Another layer is where you are testing and localizing by limiting implementation to small groups or short time periods</a:t>
            </a:r>
          </a:p>
          <a:p>
            <a:r>
              <a:rPr lang="en-US" dirty="0"/>
              <a:t>The final layer are the components you are implementing schoolwide with quality</a:t>
            </a:r>
          </a:p>
        </p:txBody>
      </p:sp>
    </p:spTree>
    <p:extLst>
      <p:ext uri="{BB962C8B-B14F-4D97-AF65-F5344CB8AC3E}">
        <p14:creationId xmlns:p14="http://schemas.microsoft.com/office/powerpoint/2010/main" val="3773051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15231" y="365124"/>
            <a:ext cx="9907479" cy="5121275"/>
          </a:xfrm>
        </p:spPr>
        <p:txBody>
          <a:bodyPr>
            <a:normAutofit/>
          </a:bodyPr>
          <a:lstStyle/>
          <a:p>
            <a:pPr>
              <a:lnSpc>
                <a:spcPct val="100000"/>
              </a:lnSpc>
              <a:spcAft>
                <a:spcPts val="1800"/>
              </a:spcAft>
            </a:pPr>
            <a:r>
              <a:rPr lang="en-US" dirty="0"/>
              <a:t>Lets Give it a Try-</a:t>
            </a:r>
            <a:br>
              <a:rPr lang="en-US" dirty="0"/>
            </a:br>
            <a:r>
              <a:rPr lang="en-US" dirty="0"/>
              <a:t>Sequencing Implementation Activity</a:t>
            </a:r>
          </a:p>
        </p:txBody>
      </p:sp>
    </p:spTree>
    <p:extLst>
      <p:ext uri="{BB962C8B-B14F-4D97-AF65-F5344CB8AC3E}">
        <p14:creationId xmlns:p14="http://schemas.microsoft.com/office/powerpoint/2010/main" val="434720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Insights from the Human Endeavor: Relationships are the Super-Power</a:t>
            </a:r>
          </a:p>
        </p:txBody>
      </p:sp>
      <p:sp>
        <p:nvSpPr>
          <p:cNvPr id="4" name="Content Placeholder 3"/>
          <p:cNvSpPr>
            <a:spLocks noGrp="1"/>
          </p:cNvSpPr>
          <p:nvPr>
            <p:ph idx="1"/>
          </p:nvPr>
        </p:nvSpPr>
        <p:spPr/>
        <p:txBody>
          <a:bodyPr/>
          <a:lstStyle/>
          <a:p>
            <a:pPr>
              <a:spcAft>
                <a:spcPts val="1200"/>
              </a:spcAft>
            </a:pPr>
            <a:r>
              <a:rPr lang="en-US" dirty="0"/>
              <a:t>They provide motivation, are a source of knowledge, enable shared understanding, defuse tension and frustration, and magnify nudges.</a:t>
            </a:r>
          </a:p>
          <a:p>
            <a:pPr>
              <a:spcAft>
                <a:spcPts val="1200"/>
              </a:spcAft>
            </a:pPr>
            <a:r>
              <a:rPr lang="en-US" dirty="0"/>
              <a:t>Assume good Intentions, seek to understand, work with, build from strengths or starting points, understand the dynamics of stress, scarcity, and trauma.</a:t>
            </a:r>
          </a:p>
          <a:p>
            <a:r>
              <a:rPr lang="en-US" dirty="0"/>
              <a:t>Key is how to have the sustained dialogue needed for strong relationships.  See time as friend, not enemy.</a:t>
            </a:r>
          </a:p>
        </p:txBody>
      </p:sp>
      <p:pic>
        <p:nvPicPr>
          <p:cNvPr id="9222" name="Picture 6" descr="Image result for RELATIONSHIPS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3376" y="4993980"/>
            <a:ext cx="2289334" cy="1819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9307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15231" y="109728"/>
            <a:ext cx="9907479" cy="2359841"/>
          </a:xfrm>
        </p:spPr>
        <p:txBody>
          <a:bodyPr>
            <a:normAutofit fontScale="90000"/>
          </a:bodyPr>
          <a:lstStyle/>
          <a:p>
            <a:r>
              <a:rPr lang="en-US" dirty="0"/>
              <a:t>What Do the Emerging Findings from Implementation Science Mean for Building </a:t>
            </a:r>
            <a:br>
              <a:rPr lang="en-US" dirty="0"/>
            </a:br>
            <a:r>
              <a:rPr lang="en-US" dirty="0"/>
              <a:t>State Capacity to support Implementation of High School Redesign? </a:t>
            </a:r>
          </a:p>
        </p:txBody>
      </p:sp>
      <p:sp>
        <p:nvSpPr>
          <p:cNvPr id="4" name="Content Placeholder 3"/>
          <p:cNvSpPr>
            <a:spLocks noGrp="1"/>
          </p:cNvSpPr>
          <p:nvPr>
            <p:ph idx="1"/>
          </p:nvPr>
        </p:nvSpPr>
        <p:spPr>
          <a:xfrm>
            <a:off x="1899321" y="2743200"/>
            <a:ext cx="9907479" cy="3804394"/>
          </a:xfrm>
        </p:spPr>
        <p:txBody>
          <a:bodyPr/>
          <a:lstStyle/>
          <a:p>
            <a:pPr>
              <a:spcAft>
                <a:spcPts val="1200"/>
              </a:spcAft>
            </a:pPr>
            <a:r>
              <a:rPr lang="en-US" dirty="0"/>
              <a:t>What seems close to being possible?  </a:t>
            </a:r>
          </a:p>
          <a:p>
            <a:r>
              <a:rPr lang="en-US" dirty="0"/>
              <a:t>What seems far from being possible? </a:t>
            </a:r>
          </a:p>
        </p:txBody>
      </p:sp>
    </p:spTree>
    <p:extLst>
      <p:ext uri="{BB962C8B-B14F-4D97-AF65-F5344CB8AC3E}">
        <p14:creationId xmlns:p14="http://schemas.microsoft.com/office/powerpoint/2010/main" val="1955898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Science</a:t>
            </a:r>
          </a:p>
        </p:txBody>
      </p:sp>
      <p:sp>
        <p:nvSpPr>
          <p:cNvPr id="3" name="Content Placeholder 2"/>
          <p:cNvSpPr>
            <a:spLocks noGrp="1"/>
          </p:cNvSpPr>
          <p:nvPr>
            <p:ph idx="1"/>
          </p:nvPr>
        </p:nvSpPr>
        <p:spPr/>
        <p:txBody>
          <a:bodyPr/>
          <a:lstStyle/>
          <a:p>
            <a:pPr>
              <a:spcAft>
                <a:spcPts val="1200"/>
              </a:spcAft>
            </a:pPr>
            <a:r>
              <a:rPr lang="en-US" dirty="0"/>
              <a:t>New Field-foundations in medicine, public health, business and behavioral science.</a:t>
            </a:r>
          </a:p>
          <a:p>
            <a:r>
              <a:rPr lang="en-US" dirty="0"/>
              <a:t>There are some cross-sector findings that are applicable to education broadly and high school redesign specifically.</a:t>
            </a:r>
          </a:p>
        </p:txBody>
      </p:sp>
      <p:pic>
        <p:nvPicPr>
          <p:cNvPr id="2050" name="Picture 2" descr="Image result for implementation scienc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48722" y="4249631"/>
            <a:ext cx="3545470" cy="21237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599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Insights from Behavioral Science—</a:t>
            </a:r>
            <a:br>
              <a:rPr lang="en-US" dirty="0"/>
            </a:br>
            <a:r>
              <a:rPr lang="en-US" dirty="0"/>
              <a:t>The Last Mile </a:t>
            </a:r>
          </a:p>
        </p:txBody>
      </p:sp>
      <p:sp>
        <p:nvSpPr>
          <p:cNvPr id="3" name="Content Placeholder 2"/>
          <p:cNvSpPr>
            <a:spLocks noGrp="1"/>
          </p:cNvSpPr>
          <p:nvPr>
            <p:ph idx="1"/>
          </p:nvPr>
        </p:nvSpPr>
        <p:spPr>
          <a:xfrm>
            <a:off x="3803904" y="2130260"/>
            <a:ext cx="8118806" cy="3468751"/>
          </a:xfrm>
        </p:spPr>
        <p:txBody>
          <a:bodyPr/>
          <a:lstStyle/>
          <a:p>
            <a:pPr>
              <a:spcAft>
                <a:spcPts val="1200"/>
              </a:spcAft>
            </a:pPr>
            <a:r>
              <a:rPr lang="en-US" dirty="0"/>
              <a:t>First Mile = focus on the what - product development - program design</a:t>
            </a:r>
          </a:p>
          <a:p>
            <a:pPr>
              <a:spcAft>
                <a:spcPts val="1200"/>
              </a:spcAft>
            </a:pPr>
            <a:r>
              <a:rPr lang="en-US" dirty="0"/>
              <a:t>Last Mile = focus on how and when - product adoption and use -program implementation and delivery</a:t>
            </a:r>
          </a:p>
          <a:p>
            <a:r>
              <a:rPr lang="en-US" dirty="0"/>
              <a:t>The Last Mile is the hardest as it depends on knowing and shaping human behaviors</a:t>
            </a:r>
          </a:p>
        </p:txBody>
      </p:sp>
      <p:pic>
        <p:nvPicPr>
          <p:cNvPr id="3074" name="Picture 2" descr="Image result for last mile"/>
          <p:cNvPicPr>
            <a:picLocks noChangeAspect="1" noChangeArrowheads="1"/>
          </p:cNvPicPr>
          <p:nvPr/>
        </p:nvPicPr>
        <p:blipFill rotWithShape="1">
          <a:blip r:embed="rId2">
            <a:extLst>
              <a:ext uri="{28A0092B-C50C-407E-A947-70E740481C1C}">
                <a14:useLocalDpi xmlns:a14="http://schemas.microsoft.com/office/drawing/2010/main" val="0"/>
              </a:ext>
            </a:extLst>
          </a:blip>
          <a:srcRect l="17808" r="17756"/>
          <a:stretch/>
        </p:blipFill>
        <p:spPr bwMode="auto">
          <a:xfrm>
            <a:off x="228600" y="2729678"/>
            <a:ext cx="3191256" cy="22699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0088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Mile—The Difficulty of Knowing Human Behavior—Two Common Errors</a:t>
            </a:r>
          </a:p>
        </p:txBody>
      </p:sp>
      <p:sp>
        <p:nvSpPr>
          <p:cNvPr id="3" name="Content Placeholder 2"/>
          <p:cNvSpPr>
            <a:spLocks noGrp="1"/>
          </p:cNvSpPr>
          <p:nvPr>
            <p:ph idx="1"/>
          </p:nvPr>
        </p:nvSpPr>
        <p:spPr>
          <a:xfrm>
            <a:off x="2015231" y="1825625"/>
            <a:ext cx="9907479" cy="4895215"/>
          </a:xfrm>
        </p:spPr>
        <p:txBody>
          <a:bodyPr>
            <a:normAutofit/>
          </a:bodyPr>
          <a:lstStyle/>
          <a:p>
            <a:pPr>
              <a:spcAft>
                <a:spcPts val="1200"/>
              </a:spcAft>
            </a:pPr>
            <a:r>
              <a:rPr lang="en-US" dirty="0"/>
              <a:t>Innovators have a flawed understanding of the psychology of the end user-tend to believe benefits of innovation are obvious and end user will overcome obstacles to get those benefits. </a:t>
            </a:r>
          </a:p>
          <a:p>
            <a:pPr>
              <a:spcAft>
                <a:spcPts val="1200"/>
              </a:spcAft>
            </a:pPr>
            <a:r>
              <a:rPr lang="en-US" dirty="0"/>
              <a:t>Intention - Action Gap - the difference between what people think they would like to do and what they actually end up doing-role of inertia </a:t>
            </a:r>
          </a:p>
          <a:p>
            <a:r>
              <a:rPr lang="en-US" dirty="0"/>
              <a:t>Both of these are driven by the context and situations of the end user not human failings. Innovators need to be human behavior informed.  </a:t>
            </a:r>
          </a:p>
        </p:txBody>
      </p:sp>
    </p:spTree>
    <p:extLst>
      <p:ext uri="{BB962C8B-B14F-4D97-AF65-F5344CB8AC3E}">
        <p14:creationId xmlns:p14="http://schemas.microsoft.com/office/powerpoint/2010/main" val="1114064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Mastering the Last Mile—Three Key Insights</a:t>
            </a:r>
          </a:p>
        </p:txBody>
      </p:sp>
      <p:sp>
        <p:nvSpPr>
          <p:cNvPr id="3" name="Content Placeholder 2"/>
          <p:cNvSpPr>
            <a:spLocks noGrp="1"/>
          </p:cNvSpPr>
          <p:nvPr>
            <p:ph idx="1"/>
          </p:nvPr>
        </p:nvSpPr>
        <p:spPr>
          <a:xfrm>
            <a:off x="2015230" y="1690688"/>
            <a:ext cx="9907479" cy="4950079"/>
          </a:xfrm>
        </p:spPr>
        <p:txBody>
          <a:bodyPr>
            <a:normAutofit/>
          </a:bodyPr>
          <a:lstStyle/>
          <a:p>
            <a:pPr>
              <a:spcAft>
                <a:spcPts val="1200"/>
              </a:spcAft>
            </a:pPr>
            <a:r>
              <a:rPr lang="en-US" dirty="0"/>
              <a:t>Recognize that you are in the business of changing behaviors-to change their behavior people need motivation, knowledge,  a common understanding, and often a nudge</a:t>
            </a:r>
          </a:p>
          <a:p>
            <a:pPr>
              <a:spcAft>
                <a:spcPts val="1200"/>
              </a:spcAft>
            </a:pPr>
            <a:r>
              <a:rPr lang="en-US" dirty="0"/>
              <a:t>Integrate new innovation into existing ecosystem of behaviors-if innovation requires dramatic change in behavior or  understanding new terminology without a scaffold odds are high it will be rejected-time scarcity can make investment in learning new terminology seem not worth it</a:t>
            </a:r>
          </a:p>
          <a:p>
            <a:r>
              <a:rPr lang="en-US" dirty="0"/>
              <a:t>Cultivate data driven decision making-a belief in the value of concrete information-translate academic research into digestible insights, pilot and test innovations, monitor success  </a:t>
            </a:r>
          </a:p>
        </p:txBody>
      </p:sp>
    </p:spTree>
    <p:extLst>
      <p:ext uri="{BB962C8B-B14F-4D97-AF65-F5344CB8AC3E}">
        <p14:creationId xmlns:p14="http://schemas.microsoft.com/office/powerpoint/2010/main" val="3144701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Insights from Business-</a:t>
            </a:r>
            <a:br>
              <a:rPr lang="en-US" dirty="0"/>
            </a:br>
            <a:r>
              <a:rPr lang="en-US" dirty="0"/>
              <a:t>The Importance of Understanding What an Organization Needs to Engage in Learning  </a:t>
            </a:r>
          </a:p>
        </p:txBody>
      </p:sp>
      <p:sp>
        <p:nvSpPr>
          <p:cNvPr id="3" name="Content Placeholder 2"/>
          <p:cNvSpPr>
            <a:spLocks noGrp="1"/>
          </p:cNvSpPr>
          <p:nvPr>
            <p:ph sz="half" idx="1"/>
          </p:nvPr>
        </p:nvSpPr>
        <p:spPr/>
        <p:txBody>
          <a:bodyPr>
            <a:normAutofit fontScale="92500" lnSpcReduction="20000"/>
          </a:bodyPr>
          <a:lstStyle/>
          <a:p>
            <a:pPr marL="0" indent="0">
              <a:buNone/>
            </a:pPr>
            <a:endParaRPr lang="en-US" dirty="0"/>
          </a:p>
          <a:p>
            <a:pPr>
              <a:spcAft>
                <a:spcPts val="1200"/>
              </a:spcAft>
            </a:pPr>
            <a:r>
              <a:rPr lang="en-US" dirty="0"/>
              <a:t>Alignment to Personal Beliefs about what is important</a:t>
            </a:r>
          </a:p>
          <a:p>
            <a:pPr>
              <a:spcAft>
                <a:spcPts val="1200"/>
              </a:spcAft>
            </a:pPr>
            <a:r>
              <a:rPr lang="en-US" dirty="0"/>
              <a:t>Shared Vision across Organization</a:t>
            </a:r>
          </a:p>
          <a:p>
            <a:pPr>
              <a:spcAft>
                <a:spcPts val="1200"/>
              </a:spcAft>
            </a:pPr>
            <a:r>
              <a:rPr lang="en-US" dirty="0"/>
              <a:t>Ability to be Reflective –examine mental models and biases</a:t>
            </a:r>
          </a:p>
          <a:p>
            <a:pPr>
              <a:spcAft>
                <a:spcPts val="1200"/>
              </a:spcAft>
            </a:pPr>
            <a:r>
              <a:rPr lang="en-US" dirty="0"/>
              <a:t>Team Learning structures</a:t>
            </a:r>
          </a:p>
          <a:p>
            <a:r>
              <a:rPr lang="en-US" dirty="0"/>
              <a:t>Systems Thinking</a:t>
            </a:r>
          </a:p>
          <a:p>
            <a:endParaRPr lang="en-US" dirty="0"/>
          </a:p>
        </p:txBody>
      </p:sp>
      <p:sp>
        <p:nvSpPr>
          <p:cNvPr id="4" name="Content Placeholder 3">
            <a:extLst>
              <a:ext uri="{FF2B5EF4-FFF2-40B4-BE49-F238E27FC236}">
                <a16:creationId xmlns:a16="http://schemas.microsoft.com/office/drawing/2014/main" id="{2C9F2DC1-105A-0B47-AA2C-9E99EEF0FDCF}"/>
              </a:ext>
            </a:extLst>
          </p:cNvPr>
          <p:cNvSpPr>
            <a:spLocks noGrp="1"/>
          </p:cNvSpPr>
          <p:nvPr>
            <p:ph sz="half" idx="2"/>
          </p:nvPr>
        </p:nvSpPr>
        <p:spPr/>
        <p:txBody>
          <a:bodyPr>
            <a:normAutofit fontScale="92500" lnSpcReduction="20000"/>
          </a:bodyPr>
          <a:lstStyle/>
          <a:p>
            <a:r>
              <a:rPr lang="en-US" dirty="0">
                <a:hlinkClick r:id="rId2"/>
              </a:rPr>
              <a:t>Video</a:t>
            </a:r>
            <a:endParaRPr lang="en-US" dirty="0"/>
          </a:p>
        </p:txBody>
      </p:sp>
      <p:pic>
        <p:nvPicPr>
          <p:cNvPr id="4100" name="Picture 4" descr="Image result for business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4500" y="4497896"/>
            <a:ext cx="2039775" cy="2039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0056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Insights from Medicine and Public Health-</a:t>
            </a:r>
            <a:br>
              <a:rPr lang="en-US" dirty="0"/>
            </a:br>
            <a:r>
              <a:rPr lang="en-US" dirty="0"/>
              <a:t>How to Diagnose the Nature and Type of an Implementation Challenge</a:t>
            </a:r>
          </a:p>
        </p:txBody>
      </p:sp>
      <p:sp>
        <p:nvSpPr>
          <p:cNvPr id="3" name="Content Placeholder 2"/>
          <p:cNvSpPr>
            <a:spLocks noGrp="1"/>
          </p:cNvSpPr>
          <p:nvPr>
            <p:ph idx="1"/>
          </p:nvPr>
        </p:nvSpPr>
        <p:spPr>
          <a:xfrm>
            <a:off x="2015231" y="2221992"/>
            <a:ext cx="9907479" cy="3681658"/>
          </a:xfrm>
        </p:spPr>
        <p:txBody>
          <a:bodyPr/>
          <a:lstStyle/>
          <a:p>
            <a:pPr>
              <a:spcAft>
                <a:spcPts val="1200"/>
              </a:spcAft>
            </a:pPr>
            <a:r>
              <a:rPr lang="en-US" dirty="0"/>
              <a:t>Is the main challenge the complexity of the new practice, or the readiness of the institution or both? </a:t>
            </a:r>
          </a:p>
          <a:p>
            <a:r>
              <a:rPr lang="en-US" dirty="0"/>
              <a:t>Use handout-New Approaches to Policy Implementation</a:t>
            </a:r>
          </a:p>
        </p:txBody>
      </p:sp>
      <p:pic>
        <p:nvPicPr>
          <p:cNvPr id="5122" name="Picture 2" descr="Image result for medicine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5607" y="4298886"/>
            <a:ext cx="2235991" cy="1973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945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Insights from Policy Implementation: </a:t>
            </a:r>
            <a:br>
              <a:rPr lang="en-US" dirty="0"/>
            </a:br>
            <a:r>
              <a:rPr lang="en-US" dirty="0"/>
              <a:t>Who Has the Problem Solving Capacity to Engineer Win-Win?</a:t>
            </a:r>
          </a:p>
        </p:txBody>
      </p:sp>
      <p:sp>
        <p:nvSpPr>
          <p:cNvPr id="3" name="Content Placeholder 2"/>
          <p:cNvSpPr>
            <a:spLocks noGrp="1"/>
          </p:cNvSpPr>
          <p:nvPr>
            <p:ph idx="1"/>
          </p:nvPr>
        </p:nvSpPr>
        <p:spPr>
          <a:xfrm>
            <a:off x="2015231" y="2103120"/>
            <a:ext cx="9907479" cy="4297680"/>
          </a:xfrm>
        </p:spPr>
        <p:txBody>
          <a:bodyPr/>
          <a:lstStyle/>
          <a:p>
            <a:pPr>
              <a:spcAft>
                <a:spcPts val="1200"/>
              </a:spcAft>
            </a:pPr>
            <a:r>
              <a:rPr lang="en-US" dirty="0"/>
              <a:t>When authority is distributed across semi-autonomous levels in a complex system-like a state department of education, a school district and a school-someone in the system needs the capacity and know-how to engineer win-win outcomes for two or more levels in the system. </a:t>
            </a:r>
          </a:p>
          <a:p>
            <a:pPr>
              <a:tabLst>
                <a:tab pos="8001000" algn="l"/>
              </a:tabLst>
            </a:pPr>
            <a:r>
              <a:rPr lang="en-US" dirty="0"/>
              <a:t>Otherwise, when disputes arise between levels of the system rather an innovation gets implemented or not-will </a:t>
            </a:r>
            <a:br>
              <a:rPr lang="en-US" dirty="0"/>
            </a:br>
            <a:r>
              <a:rPr lang="en-US" dirty="0"/>
              <a:t>be decided by power not knowledge or </a:t>
            </a:r>
            <a:br>
              <a:rPr lang="en-US" dirty="0"/>
            </a:br>
            <a:r>
              <a:rPr lang="en-US" dirty="0"/>
              <a:t>the greatest good.</a:t>
            </a:r>
          </a:p>
        </p:txBody>
      </p:sp>
      <p:pic>
        <p:nvPicPr>
          <p:cNvPr id="6146" name="Picture 2" descr="Image result for policy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7710" y="4782312"/>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0294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Insights from Education: Sequence Matters</a:t>
            </a:r>
          </a:p>
        </p:txBody>
      </p:sp>
      <p:pic>
        <p:nvPicPr>
          <p:cNvPr id="7170" name="Picture 2" descr="Image result for education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75647" y="4809744"/>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3474958"/>
      </p:ext>
    </p:extLst>
  </p:cSld>
  <p:clrMapOvr>
    <a:masterClrMapping/>
  </p:clrMapOvr>
</p:sld>
</file>

<file path=ppt/theme/theme1.xml><?xml version="1.0" encoding="utf-8"?>
<a:theme xmlns:a="http://schemas.openxmlformats.org/drawingml/2006/main" name="CSHSC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147BD70-748F-445A-B6E7-AF2F80BEF29E}" vid="{D2678BE4-95FD-4F11-AC74-CC0D14D846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6774</TotalTime>
  <Words>755</Words>
  <Application>Microsoft Macintosh PowerPoint</Application>
  <PresentationFormat>Widescreen</PresentationFormat>
  <Paragraphs>53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CSHSC Template</vt:lpstr>
      <vt:lpstr>What Do We Know About Implementation </vt:lpstr>
      <vt:lpstr>Implementation Science</vt:lpstr>
      <vt:lpstr>Insights from Behavioral Science— The Last Mile </vt:lpstr>
      <vt:lpstr>Last Mile—The Difficulty of Knowing Human Behavior—Two Common Errors</vt:lpstr>
      <vt:lpstr>Mastering the Last Mile—Three Key Insights</vt:lpstr>
      <vt:lpstr>Insights from Business- The Importance of Understanding What an Organization Needs to Engage in Learning  </vt:lpstr>
      <vt:lpstr>Insights from Medicine and Public Health- How to Diagnose the Nature and Type of an Implementation Challenge</vt:lpstr>
      <vt:lpstr>Insights from Policy Implementation:  Who Has the Problem Solving Capacity to Engineer Win-Win?</vt:lpstr>
      <vt:lpstr>Insights from Education: Sequence Matters</vt:lpstr>
      <vt:lpstr>The Sequence in Which Improvements are Implemented Matters</vt:lpstr>
      <vt:lpstr>Sequence Matters</vt:lpstr>
      <vt:lpstr>Sequence Matters</vt:lpstr>
      <vt:lpstr>Sequence Matters</vt:lpstr>
      <vt:lpstr>Can Create Layers of Sequence</vt:lpstr>
      <vt:lpstr>Lets Give it a Try- Sequencing Implementation Activity</vt:lpstr>
      <vt:lpstr>Insights from the Human Endeavor: Relationships are the Super-Power</vt:lpstr>
      <vt:lpstr>What Do the Emerging Findings from Implementation Science Mean for Building  State Capacity to support Implementation of High School Redesign?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Cross-State High School Collaborative</dc:title>
  <dc:creator>Robert Balfanz</dc:creator>
  <cp:lastModifiedBy>Microsoft Office User</cp:lastModifiedBy>
  <cp:revision>36</cp:revision>
  <dcterms:created xsi:type="dcterms:W3CDTF">2018-10-22T16:16:06Z</dcterms:created>
  <dcterms:modified xsi:type="dcterms:W3CDTF">2018-11-27T14:13:28Z</dcterms:modified>
</cp:coreProperties>
</file>