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64" r:id="rId2"/>
    <p:sldId id="265" r:id="rId3"/>
    <p:sldId id="266" r:id="rId4"/>
    <p:sldId id="267" r:id="rId5"/>
    <p:sldId id="268" r:id="rId6"/>
    <p:sldId id="269" r:id="rId7"/>
    <p:sldId id="270" r:id="rId8"/>
    <p:sldId id="274" r:id="rId9"/>
    <p:sldId id="271" r:id="rId10"/>
    <p:sldId id="258" r:id="rId11"/>
    <p:sldId id="259" r:id="rId12"/>
    <p:sldId id="260" r:id="rId13"/>
    <p:sldId id="262" r:id="rId14"/>
    <p:sldId id="261" r:id="rId15"/>
    <p:sldId id="272" r:id="rId16"/>
    <p:sldId id="275" r:id="rId17"/>
    <p:sldId id="273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68" autoAdjust="0"/>
    <p:restoredTop sz="94660"/>
  </p:normalViewPr>
  <p:slideViewPr>
    <p:cSldViewPr snapToGrid="0">
      <p:cViewPr varScale="1">
        <p:scale>
          <a:sx n="84" d="100"/>
          <a:sy n="84" d="100"/>
        </p:scale>
        <p:origin x="3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BFFCA4-F4CA-4FAA-B393-B015CCD8FC68}" type="datetimeFigureOut">
              <a:rPr lang="en-US" smtClean="0"/>
              <a:t>11/26/2018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4457-9ADD-4725-8302-7782C06C71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239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88597" y="1122363"/>
            <a:ext cx="9934113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8597" y="3602038"/>
            <a:ext cx="9934113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36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04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01948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61964" y="365125"/>
            <a:ext cx="7187583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660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3051" y="276225"/>
            <a:ext cx="10896600" cy="131103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10530541" y="6275667"/>
            <a:ext cx="1320800" cy="365100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425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584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8597" y="1709738"/>
            <a:ext cx="993411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8597" y="4589463"/>
            <a:ext cx="993411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917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5230" y="1825625"/>
            <a:ext cx="4785065" cy="42378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40398" y="1825625"/>
            <a:ext cx="4782312" cy="42378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94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7476" y="365125"/>
            <a:ext cx="992523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7476" y="1681163"/>
            <a:ext cx="47823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97475" y="2505075"/>
            <a:ext cx="4782312" cy="35761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140399" y="1681163"/>
            <a:ext cx="478231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40399" y="2505075"/>
            <a:ext cx="4782312" cy="357612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49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0292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8185519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9396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2796" y="987425"/>
            <a:ext cx="5532159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9396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4808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051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63918" y="987425"/>
            <a:ext cx="553216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2051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03900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80000">
              <a:schemeClr val="accent1">
                <a:lumMod val="45000"/>
                <a:lumOff val="55000"/>
                <a:alpha val="50000"/>
              </a:schemeClr>
            </a:gs>
            <a:gs pos="90000">
              <a:srgbClr val="FBB040">
                <a:alpha val="55000"/>
              </a:srgbClr>
            </a:gs>
            <a:gs pos="100000">
              <a:srgbClr val="FBB04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5231" y="365125"/>
            <a:ext cx="990747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231" y="1825625"/>
            <a:ext cx="9907479" cy="4078025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287" y="118585"/>
            <a:ext cx="1303574" cy="129296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00" y="1411550"/>
            <a:ext cx="16190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>
                <a:solidFill>
                  <a:prstClr val="black"/>
                </a:solidFill>
                <a:latin typeface="Calibri Light" panose="020F0302020204030204"/>
              </a:rPr>
              <a:t>Using ESSA to Redesign High Schools to Support Their Communities in the 21</a:t>
            </a:r>
            <a:r>
              <a:rPr lang="en-US" sz="1200" i="1" baseline="30000" dirty="0">
                <a:solidFill>
                  <a:prstClr val="black"/>
                </a:solidFill>
                <a:latin typeface="Calibri Light" panose="020F0302020204030204"/>
              </a:rPr>
              <a:t>st</a:t>
            </a:r>
            <a:r>
              <a:rPr lang="en-US" sz="1200" i="1" dirty="0">
                <a:solidFill>
                  <a:prstClr val="black"/>
                </a:solidFill>
                <a:latin typeface="Calibri Light" panose="020F0302020204030204"/>
              </a:rPr>
              <a:t> Century </a:t>
            </a:r>
          </a:p>
        </p:txBody>
      </p:sp>
      <p:grpSp>
        <p:nvGrpSpPr>
          <p:cNvPr id="8" name="Group 7"/>
          <p:cNvGrpSpPr/>
          <p:nvPr userDrawn="1"/>
        </p:nvGrpSpPr>
        <p:grpSpPr>
          <a:xfrm>
            <a:off x="5432612" y="6593360"/>
            <a:ext cx="2563771" cy="246710"/>
            <a:chOff x="4354871" y="6467855"/>
            <a:chExt cx="3937347" cy="390145"/>
          </a:xfrm>
        </p:grpSpPr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54871" y="6467855"/>
              <a:ext cx="3249175" cy="390145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04046" y="6467855"/>
              <a:ext cx="688172" cy="3901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38677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E94CA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405" y="215424"/>
            <a:ext cx="9934113" cy="2387600"/>
          </a:xfrm>
        </p:spPr>
        <p:txBody>
          <a:bodyPr/>
          <a:lstStyle/>
          <a:p>
            <a:r>
              <a:rPr lang="en-US" dirty="0" smtClean="0"/>
              <a:t>What Do </a:t>
            </a:r>
            <a:r>
              <a:rPr lang="en-US" dirty="0" smtClean="0"/>
              <a:t>We </a:t>
            </a:r>
            <a:r>
              <a:rPr lang="en-US" dirty="0" smtClean="0"/>
              <a:t>Know </a:t>
            </a:r>
            <a:r>
              <a:rPr lang="en-US" dirty="0" smtClean="0"/>
              <a:t>About </a:t>
            </a:r>
            <a:r>
              <a:rPr lang="en-US" dirty="0" smtClean="0"/>
              <a:t>Implementation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405" y="2695099"/>
            <a:ext cx="9934113" cy="1655762"/>
          </a:xfrm>
        </p:spPr>
        <p:txBody>
          <a:bodyPr/>
          <a:lstStyle/>
          <a:p>
            <a:r>
              <a:rPr lang="en-US" dirty="0" smtClean="0"/>
              <a:t>The Distance from Knowing to Doing </a:t>
            </a:r>
            <a:endParaRPr lang="en-US" dirty="0"/>
          </a:p>
        </p:txBody>
      </p:sp>
      <p:pic>
        <p:nvPicPr>
          <p:cNvPr id="1026" name="Picture 2" descr="Image result for implementati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9962" y="3685032"/>
            <a:ext cx="4658347" cy="243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833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Sequence in </a:t>
            </a:r>
            <a:r>
              <a:rPr lang="en-US" dirty="0" smtClean="0"/>
              <a:t>Which </a:t>
            </a:r>
            <a:r>
              <a:rPr lang="en-US" dirty="0" smtClean="0"/>
              <a:t>Improvements are Implemented 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Some improvements require foundational elements be in place </a:t>
            </a:r>
            <a:r>
              <a:rPr lang="en-US" sz="3600" dirty="0" smtClean="0"/>
              <a:t>(e.g., teacher teams</a:t>
            </a:r>
            <a:r>
              <a:rPr lang="en-US" sz="3600" dirty="0" smtClean="0"/>
              <a:t>, require common collaborative work time, which often requires changes to master schedule</a:t>
            </a:r>
            <a:r>
              <a:rPr lang="en-US" sz="3600" dirty="0" smtClean="0"/>
              <a:t>.)</a:t>
            </a:r>
            <a:endParaRPr lang="en-US" sz="3600" dirty="0" smtClean="0"/>
          </a:p>
        </p:txBody>
      </p:sp>
      <p:pic>
        <p:nvPicPr>
          <p:cNvPr id="8194" name="Picture 2" descr="Image result for SEQUENCE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190" y="4462272"/>
            <a:ext cx="1719072" cy="171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2204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</a:t>
            </a:r>
            <a:r>
              <a:rPr lang="en-US" dirty="0" smtClean="0"/>
              <a:t>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Some improvements require more capacity building than others.  It can be challenging to implement two improvements which require intensive capacity building at the same time </a:t>
            </a:r>
            <a:r>
              <a:rPr lang="en-US" sz="3600" dirty="0" smtClean="0"/>
              <a:t>(e.g., </a:t>
            </a:r>
            <a:r>
              <a:rPr lang="en-US" sz="3600" dirty="0"/>
              <a:t>restorative practices and intensive instructional </a:t>
            </a:r>
            <a:r>
              <a:rPr lang="en-US" sz="3600" dirty="0" smtClean="0"/>
              <a:t>changes)</a:t>
            </a:r>
            <a:endParaRPr lang="en-US" sz="3600" dirty="0"/>
          </a:p>
          <a:p>
            <a:endParaRPr lang="en-US" dirty="0"/>
          </a:p>
        </p:txBody>
      </p:sp>
      <p:pic>
        <p:nvPicPr>
          <p:cNvPr id="4" name="Picture 2" descr="Image result for SEQUENCE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190" y="4462272"/>
            <a:ext cx="1719072" cy="171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1865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</a:t>
            </a:r>
            <a:r>
              <a:rPr lang="en-US" dirty="0" smtClean="0"/>
              <a:t>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Some improvements require short term staffing additions to launch well, depending on resource limitations you may need to stagger these efforts </a:t>
            </a:r>
            <a:r>
              <a:rPr lang="en-US" sz="3600" dirty="0" smtClean="0"/>
              <a:t>(e.g., </a:t>
            </a:r>
            <a:r>
              <a:rPr lang="en-US" sz="3600" dirty="0"/>
              <a:t>early warning systems and increasing </a:t>
            </a:r>
            <a:r>
              <a:rPr lang="en-US" sz="3600" dirty="0" smtClean="0"/>
              <a:t>postsecondary </a:t>
            </a:r>
            <a:r>
              <a:rPr lang="en-US" sz="3600" dirty="0"/>
              <a:t>partnerships and </a:t>
            </a:r>
            <a:r>
              <a:rPr lang="en-US" sz="3600" dirty="0" smtClean="0"/>
              <a:t>experiences)</a:t>
            </a:r>
            <a:endParaRPr lang="en-US" sz="3600" dirty="0"/>
          </a:p>
          <a:p>
            <a:endParaRPr lang="en-US" sz="3600" dirty="0"/>
          </a:p>
        </p:txBody>
      </p:sp>
      <p:pic>
        <p:nvPicPr>
          <p:cNvPr id="4" name="Picture 2" descr="Image result for SEQUENCE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190" y="4462272"/>
            <a:ext cx="1719072" cy="171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56701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Sequence </a:t>
            </a:r>
            <a:r>
              <a:rPr lang="en-US" dirty="0" smtClean="0"/>
              <a:t>Matters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Some improvements may take longer to build faculty, student, or community buy in</a:t>
            </a:r>
            <a:r>
              <a:rPr lang="en-US" dirty="0" smtClean="0"/>
              <a:t>. These </a:t>
            </a:r>
            <a:r>
              <a:rPr lang="en-US" dirty="0" smtClean="0"/>
              <a:t>should be phased in </a:t>
            </a:r>
            <a:r>
              <a:rPr lang="en-US" dirty="0" smtClean="0"/>
              <a:t>– when </a:t>
            </a:r>
            <a:r>
              <a:rPr lang="en-US" dirty="0" smtClean="0"/>
              <a:t>buy in is achieved </a:t>
            </a:r>
          </a:p>
          <a:p>
            <a:r>
              <a:rPr lang="en-US" dirty="0" smtClean="0"/>
              <a:t>Some improvements will need to be localized-test and refine them with smaller groups or over shorter time periods before rolling out schoolwide. </a:t>
            </a:r>
            <a:endParaRPr lang="en-US" dirty="0"/>
          </a:p>
        </p:txBody>
      </p:sp>
      <p:pic>
        <p:nvPicPr>
          <p:cNvPr id="4" name="Picture 2" descr="Image result for SEQUENCE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190" y="4462272"/>
            <a:ext cx="1719072" cy="1719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922305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Create Layers of Sequence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2023353"/>
            <a:ext cx="9907479" cy="3880297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Top layer is where you are building buy in and capacity over time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Another layer is where you are testing and localizing by limiting implementation to small groups or short time periods</a:t>
            </a:r>
          </a:p>
          <a:p>
            <a:r>
              <a:rPr lang="en-US" dirty="0" smtClean="0"/>
              <a:t>The final layer are the components you are implementing schoolwide with 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051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15231" y="365124"/>
            <a:ext cx="9907479" cy="512127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/>
              <a:t>Lets Give it a </a:t>
            </a:r>
            <a:r>
              <a:rPr lang="en-US" dirty="0" smtClean="0"/>
              <a:t>Try-</a:t>
            </a:r>
            <a:br>
              <a:rPr lang="en-US" dirty="0" smtClean="0"/>
            </a:br>
            <a:r>
              <a:rPr lang="en-US" dirty="0" smtClean="0"/>
              <a:t>Sequencing </a:t>
            </a:r>
            <a:r>
              <a:rPr lang="en-US" dirty="0" smtClean="0"/>
              <a:t>Implementation Activity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720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Insights from the Human Endeavor: Relationships are the Super-Power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They provide motivation, are a source of knowledge, enable shared understanding, defuse tension and frustration, and magnify </a:t>
            </a:r>
            <a:r>
              <a:rPr lang="en-US" dirty="0" smtClean="0"/>
              <a:t>nudges.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Assume </a:t>
            </a:r>
            <a:r>
              <a:rPr lang="en-US" dirty="0" smtClean="0"/>
              <a:t>good </a:t>
            </a:r>
            <a:r>
              <a:rPr lang="en-US" dirty="0" smtClean="0"/>
              <a:t>Intentions, </a:t>
            </a:r>
            <a:r>
              <a:rPr lang="en-US" dirty="0" smtClean="0"/>
              <a:t>seek </a:t>
            </a:r>
            <a:r>
              <a:rPr lang="en-US" dirty="0" smtClean="0"/>
              <a:t>to </a:t>
            </a:r>
            <a:r>
              <a:rPr lang="en-US" dirty="0" smtClean="0"/>
              <a:t>understand</a:t>
            </a:r>
            <a:r>
              <a:rPr lang="en-US" dirty="0" smtClean="0"/>
              <a:t>, </a:t>
            </a:r>
            <a:r>
              <a:rPr lang="en-US" dirty="0" smtClean="0"/>
              <a:t>work </a:t>
            </a:r>
            <a:r>
              <a:rPr lang="en-US" dirty="0" smtClean="0"/>
              <a:t>with, </a:t>
            </a:r>
            <a:r>
              <a:rPr lang="en-US" dirty="0" smtClean="0"/>
              <a:t>build </a:t>
            </a:r>
            <a:r>
              <a:rPr lang="en-US" dirty="0" smtClean="0"/>
              <a:t>from </a:t>
            </a:r>
            <a:r>
              <a:rPr lang="en-US" dirty="0" smtClean="0"/>
              <a:t>strengths </a:t>
            </a:r>
            <a:r>
              <a:rPr lang="en-US" dirty="0" smtClean="0"/>
              <a:t>or </a:t>
            </a:r>
            <a:r>
              <a:rPr lang="en-US" dirty="0" smtClean="0"/>
              <a:t>starting points</a:t>
            </a:r>
            <a:r>
              <a:rPr lang="en-US" dirty="0" smtClean="0"/>
              <a:t>, </a:t>
            </a:r>
            <a:r>
              <a:rPr lang="en-US" dirty="0" smtClean="0"/>
              <a:t>understand </a:t>
            </a:r>
            <a:r>
              <a:rPr lang="en-US" dirty="0" smtClean="0"/>
              <a:t>the </a:t>
            </a:r>
            <a:r>
              <a:rPr lang="en-US" dirty="0" smtClean="0"/>
              <a:t>dynamics </a:t>
            </a:r>
            <a:r>
              <a:rPr lang="en-US" dirty="0" smtClean="0"/>
              <a:t>of </a:t>
            </a:r>
            <a:r>
              <a:rPr lang="en-US" dirty="0" smtClean="0"/>
              <a:t>stress, scarcity, </a:t>
            </a:r>
            <a:r>
              <a:rPr lang="en-US" dirty="0" smtClean="0"/>
              <a:t>and </a:t>
            </a:r>
            <a:r>
              <a:rPr lang="en-US" dirty="0" smtClean="0"/>
              <a:t>trauma</a:t>
            </a:r>
            <a:r>
              <a:rPr lang="en-US" dirty="0" smtClean="0"/>
              <a:t>.</a:t>
            </a:r>
          </a:p>
          <a:p>
            <a:r>
              <a:rPr lang="en-US" dirty="0" smtClean="0"/>
              <a:t>Key is how to have the sustained dialogue needed for strong relationships.  See time as friend, not </a:t>
            </a:r>
            <a:r>
              <a:rPr lang="en-US" dirty="0" smtClean="0"/>
              <a:t>enemy.</a:t>
            </a:r>
            <a:endParaRPr lang="en-US" dirty="0"/>
          </a:p>
        </p:txBody>
      </p:sp>
      <p:pic>
        <p:nvPicPr>
          <p:cNvPr id="9222" name="Picture 6" descr="Image result for RELATIONSHIPS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3376" y="4993980"/>
            <a:ext cx="2289334" cy="1819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3079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15231" y="109728"/>
            <a:ext cx="9907479" cy="235984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What Do the Emerging Findings from Implementation Science Mean for Building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State </a:t>
            </a:r>
            <a:r>
              <a:rPr lang="en-US" dirty="0" smtClean="0"/>
              <a:t>Capacity to support Implementation of High School Redesign?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899321" y="2743200"/>
            <a:ext cx="9907479" cy="3804394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What seems close to being possible?  </a:t>
            </a:r>
          </a:p>
          <a:p>
            <a:r>
              <a:rPr lang="en-US" dirty="0" smtClean="0"/>
              <a:t>What seems far from being possible?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9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Science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New Field-foundations in </a:t>
            </a:r>
            <a:r>
              <a:rPr lang="en-US" dirty="0" smtClean="0"/>
              <a:t>medicine</a:t>
            </a:r>
            <a:r>
              <a:rPr lang="en-US" dirty="0" smtClean="0"/>
              <a:t>, </a:t>
            </a:r>
            <a:r>
              <a:rPr lang="en-US" dirty="0" smtClean="0"/>
              <a:t>public health</a:t>
            </a:r>
            <a:r>
              <a:rPr lang="en-US" dirty="0" smtClean="0"/>
              <a:t>, </a:t>
            </a:r>
            <a:r>
              <a:rPr lang="en-US" dirty="0" smtClean="0"/>
              <a:t>business </a:t>
            </a:r>
            <a:r>
              <a:rPr lang="en-US" dirty="0" smtClean="0"/>
              <a:t>and </a:t>
            </a:r>
            <a:r>
              <a:rPr lang="en-US" dirty="0" smtClean="0"/>
              <a:t>behavioral science.</a:t>
            </a:r>
            <a:endParaRPr lang="en-US" dirty="0" smtClean="0"/>
          </a:p>
          <a:p>
            <a:r>
              <a:rPr lang="en-US" dirty="0" smtClean="0"/>
              <a:t>There are some cross-sector findings that are applicable to education broadly and high school redesign </a:t>
            </a:r>
            <a:r>
              <a:rPr lang="en-US" dirty="0" smtClean="0"/>
              <a:t>specifically.</a:t>
            </a:r>
            <a:endParaRPr lang="en-US" dirty="0"/>
          </a:p>
        </p:txBody>
      </p:sp>
      <p:pic>
        <p:nvPicPr>
          <p:cNvPr id="2050" name="Picture 2" descr="Image result for implementation scienc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8722" y="4249631"/>
            <a:ext cx="3545470" cy="2123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599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Insights from Behavioral </a:t>
            </a:r>
            <a:r>
              <a:rPr lang="en-US" dirty="0" smtClean="0"/>
              <a:t>Science—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Last Mile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904" y="2130260"/>
            <a:ext cx="8118806" cy="3468751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First Mile = </a:t>
            </a:r>
            <a:r>
              <a:rPr lang="en-US" dirty="0" smtClean="0"/>
              <a:t>focus </a:t>
            </a:r>
            <a:r>
              <a:rPr lang="en-US" dirty="0" smtClean="0"/>
              <a:t>on the </a:t>
            </a:r>
            <a:r>
              <a:rPr lang="en-US" dirty="0" smtClean="0"/>
              <a:t>what - product development - program design</a:t>
            </a:r>
            <a:endParaRPr lang="en-US" dirty="0" smtClean="0"/>
          </a:p>
          <a:p>
            <a:pPr>
              <a:spcAft>
                <a:spcPts val="1200"/>
              </a:spcAft>
            </a:pPr>
            <a:r>
              <a:rPr lang="en-US" dirty="0" smtClean="0"/>
              <a:t>Last Mile = </a:t>
            </a:r>
            <a:r>
              <a:rPr lang="en-US" dirty="0" smtClean="0"/>
              <a:t>focus </a:t>
            </a:r>
            <a:r>
              <a:rPr lang="en-US" dirty="0" smtClean="0"/>
              <a:t>on </a:t>
            </a:r>
            <a:r>
              <a:rPr lang="en-US" dirty="0" smtClean="0"/>
              <a:t>how </a:t>
            </a:r>
            <a:r>
              <a:rPr lang="en-US" dirty="0" smtClean="0"/>
              <a:t>and </a:t>
            </a:r>
            <a:r>
              <a:rPr lang="en-US" dirty="0" smtClean="0"/>
              <a:t>when - product adoption </a:t>
            </a:r>
            <a:r>
              <a:rPr lang="en-US" dirty="0" smtClean="0"/>
              <a:t>and </a:t>
            </a:r>
            <a:r>
              <a:rPr lang="en-US" dirty="0" smtClean="0"/>
              <a:t>use -program implementation </a:t>
            </a:r>
            <a:r>
              <a:rPr lang="en-US" dirty="0" smtClean="0"/>
              <a:t>and </a:t>
            </a:r>
            <a:r>
              <a:rPr lang="en-US" dirty="0" smtClean="0"/>
              <a:t>delivery</a:t>
            </a:r>
            <a:endParaRPr lang="en-US" dirty="0" smtClean="0"/>
          </a:p>
          <a:p>
            <a:r>
              <a:rPr lang="en-US" dirty="0" smtClean="0"/>
              <a:t>The Last Mile is the hardest as it depends on knowing and shaping human behaviors</a:t>
            </a:r>
            <a:endParaRPr lang="en-US" dirty="0"/>
          </a:p>
        </p:txBody>
      </p:sp>
      <p:pic>
        <p:nvPicPr>
          <p:cNvPr id="3074" name="Picture 2" descr="Image result for last mil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08" r="17756"/>
          <a:stretch/>
        </p:blipFill>
        <p:spPr bwMode="auto">
          <a:xfrm>
            <a:off x="228600" y="2729678"/>
            <a:ext cx="3191256" cy="2269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0088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</a:t>
            </a:r>
            <a:r>
              <a:rPr lang="en-US" dirty="0" smtClean="0"/>
              <a:t>Mile—The </a:t>
            </a:r>
            <a:r>
              <a:rPr lang="en-US" dirty="0" smtClean="0"/>
              <a:t>Difficulty of Knowing Human </a:t>
            </a:r>
            <a:r>
              <a:rPr lang="en-US" dirty="0"/>
              <a:t>Behavior—Two </a:t>
            </a:r>
            <a:r>
              <a:rPr lang="en-US" dirty="0" smtClean="0"/>
              <a:t>Common Errors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1825625"/>
            <a:ext cx="9907479" cy="4895215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Innovators have a flawed understanding of the psychology of the end user-tend to believe benefits of innovation are obvious and end user will overcome obstacles to get those benefits. 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Intention - Action Gap - the </a:t>
            </a:r>
            <a:r>
              <a:rPr lang="en-US" dirty="0" smtClean="0"/>
              <a:t>difference between what people think they would like to do and what they actually end up doing-role of inertia </a:t>
            </a:r>
          </a:p>
          <a:p>
            <a:r>
              <a:rPr lang="en-US" dirty="0" smtClean="0"/>
              <a:t>Both of these are driven by the context and situations of the end user not human failings</a:t>
            </a:r>
            <a:r>
              <a:rPr lang="en-US" dirty="0" smtClean="0"/>
              <a:t>. Innovators </a:t>
            </a:r>
            <a:r>
              <a:rPr lang="en-US" dirty="0" smtClean="0"/>
              <a:t>need to be human behavior informed.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064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Mastering the Last </a:t>
            </a:r>
            <a:r>
              <a:rPr lang="en-US" dirty="0" smtClean="0"/>
              <a:t>Mile—Three Key </a:t>
            </a:r>
            <a:r>
              <a:rPr lang="en-US" dirty="0" smtClean="0"/>
              <a:t>Insights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0" y="1690688"/>
            <a:ext cx="9907479" cy="4950079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Recognize that you are in the business of changing behaviors-to change their behavior people need motivation, knowledge,  a common understanding, and often a nudge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Integrate new </a:t>
            </a:r>
            <a:r>
              <a:rPr lang="en-US" dirty="0"/>
              <a:t>i</a:t>
            </a:r>
            <a:r>
              <a:rPr lang="en-US" dirty="0" smtClean="0"/>
              <a:t>nnovation into existing ecosystem of behaviors-if innovation requires dramatic change in behavior or  understanding new terminology without a scaffold odds are high it will be rejected-time scarcity can make investment in learning new terminology seem not worth it</a:t>
            </a:r>
          </a:p>
          <a:p>
            <a:r>
              <a:rPr lang="en-US" dirty="0" smtClean="0"/>
              <a:t>Cultivate data driven decision making-a belief in the value of concrete information-translate academic research into digestible insights, pilot and test innovations, monitor success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4701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Insights from Business-</a:t>
            </a:r>
            <a:br>
              <a:rPr lang="en-US" dirty="0" smtClean="0"/>
            </a:br>
            <a:r>
              <a:rPr lang="en-US" dirty="0" smtClean="0"/>
              <a:t>The Importance of Understanding What an Organization Needs to Engage in Learning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video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Alignment to Personal Beliefs about what is important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Shared Vision across Organization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Ability to be Reflective –examine mental models and biases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Team Learning structures</a:t>
            </a:r>
          </a:p>
          <a:p>
            <a:r>
              <a:rPr lang="en-US" dirty="0" smtClean="0"/>
              <a:t>Systems Thinking</a:t>
            </a:r>
          </a:p>
          <a:p>
            <a:endParaRPr lang="en-US" dirty="0"/>
          </a:p>
        </p:txBody>
      </p:sp>
      <p:pic>
        <p:nvPicPr>
          <p:cNvPr id="4100" name="Picture 4" descr="Image result for business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4500" y="4497896"/>
            <a:ext cx="2039775" cy="2039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0056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Insights from Medicine and Public Health-</a:t>
            </a:r>
            <a:br>
              <a:rPr lang="en-US" dirty="0" smtClean="0"/>
            </a:br>
            <a:r>
              <a:rPr lang="en-US" dirty="0" smtClean="0"/>
              <a:t>How to Diagnose the Nature and Type of an Implementation Challenge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2221992"/>
            <a:ext cx="9907479" cy="368165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Is the main challenge the complexity of the new practice, or the readiness of the institution or both? </a:t>
            </a:r>
          </a:p>
          <a:p>
            <a:r>
              <a:rPr lang="en-US" dirty="0" smtClean="0"/>
              <a:t>Use handout-New Approaches to Policy Implementation</a:t>
            </a:r>
            <a:endParaRPr lang="en-US" dirty="0"/>
          </a:p>
        </p:txBody>
      </p:sp>
      <p:pic>
        <p:nvPicPr>
          <p:cNvPr id="5122" name="Picture 2" descr="Image result for medicine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5607" y="4298886"/>
            <a:ext cx="2235991" cy="1973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945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Insights from Policy Implementation: </a:t>
            </a:r>
            <a:br>
              <a:rPr lang="en-US" dirty="0" smtClean="0"/>
            </a:br>
            <a:r>
              <a:rPr lang="en-US" dirty="0" smtClean="0"/>
              <a:t>Who Has the Problem Solving Capacity to Engineer Win-Win?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5231" y="2103120"/>
            <a:ext cx="9907479" cy="429768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 smtClean="0"/>
              <a:t>When authority is distributed </a:t>
            </a:r>
            <a:r>
              <a:rPr lang="en-US" dirty="0" smtClean="0"/>
              <a:t>across semi-autonomous </a:t>
            </a:r>
            <a:r>
              <a:rPr lang="en-US" dirty="0" smtClean="0"/>
              <a:t>levels in a complex system-like a state department of education, a school district and a school-someone in the system needs the capacity and know-how to engineer win-win outcomes for two or more levels in the system. </a:t>
            </a:r>
          </a:p>
          <a:p>
            <a:pPr>
              <a:tabLst>
                <a:tab pos="8001000" algn="l"/>
              </a:tabLst>
            </a:pPr>
            <a:r>
              <a:rPr lang="en-US" dirty="0" smtClean="0"/>
              <a:t>Otherwise, when disputes arise between levels of the system rather an innovation gets implemented or not-will </a:t>
            </a:r>
            <a:br>
              <a:rPr lang="en-US" dirty="0" smtClean="0"/>
            </a:br>
            <a:r>
              <a:rPr lang="en-US" dirty="0" smtClean="0"/>
              <a:t>be decided by power not knowledge or </a:t>
            </a:r>
            <a:br>
              <a:rPr lang="en-US" dirty="0" smtClean="0"/>
            </a:br>
            <a:r>
              <a:rPr lang="en-US" dirty="0" smtClean="0"/>
              <a:t>the greatest good.</a:t>
            </a:r>
            <a:endParaRPr lang="en-US" dirty="0"/>
          </a:p>
        </p:txBody>
      </p:sp>
      <p:pic>
        <p:nvPicPr>
          <p:cNvPr id="6146" name="Picture 2" descr="Image result for policy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710" y="4782312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02949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Insights from Education: Sequence Matters</a:t>
            </a:r>
            <a:endParaRPr lang="en-US" dirty="0"/>
          </a:p>
        </p:txBody>
      </p:sp>
      <p:pic>
        <p:nvPicPr>
          <p:cNvPr id="7170" name="Picture 2" descr="Image result for education ic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5647" y="4809744"/>
            <a:ext cx="1905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3474958"/>
      </p:ext>
    </p:extLst>
  </p:cSld>
  <p:clrMapOvr>
    <a:masterClrMapping/>
  </p:clrMapOvr>
</p:sld>
</file>

<file path=ppt/theme/theme1.xml><?xml version="1.0" encoding="utf-8"?>
<a:theme xmlns:a="http://schemas.openxmlformats.org/drawingml/2006/main" name="CSHSC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C147BD70-748F-445A-B6E7-AF2F80BEF29E}" vid="{D2678BE4-95FD-4F11-AC74-CC0D14D8461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6766</TotalTime>
  <Words>744</Words>
  <Application>Microsoft Office PowerPoint</Application>
  <PresentationFormat>Widescreen</PresentationFormat>
  <Paragraphs>52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CSHSC Template</vt:lpstr>
      <vt:lpstr>What Do We Know About Implementation </vt:lpstr>
      <vt:lpstr>Implementation Science</vt:lpstr>
      <vt:lpstr>Insights from Behavioral Science— The Last Mile </vt:lpstr>
      <vt:lpstr>Last Mile—The Difficulty of Knowing Human Behavior—Two Common Errors</vt:lpstr>
      <vt:lpstr>Mastering the Last Mile—Three Key Insights</vt:lpstr>
      <vt:lpstr>Insights from Business- The Importance of Understanding What an Organization Needs to Engage in Learning  </vt:lpstr>
      <vt:lpstr>Insights from Medicine and Public Health- How to Diagnose the Nature and Type of an Implementation Challenge</vt:lpstr>
      <vt:lpstr>Insights from Policy Implementation:  Who Has the Problem Solving Capacity to Engineer Win-Win?</vt:lpstr>
      <vt:lpstr>Insights from Education: Sequence Matters</vt:lpstr>
      <vt:lpstr>The Sequence in Which Improvements are Implemented Matters</vt:lpstr>
      <vt:lpstr>Sequence Matters</vt:lpstr>
      <vt:lpstr>Sequence Matters</vt:lpstr>
      <vt:lpstr>Sequence Matters</vt:lpstr>
      <vt:lpstr>Can Create Layers of Sequence</vt:lpstr>
      <vt:lpstr>Lets Give it a Try- Sequencing Implementation Activity</vt:lpstr>
      <vt:lpstr>Insights from the Human Endeavor: Relationships are the Super-Power</vt:lpstr>
      <vt:lpstr>What Do the Emerging Findings from Implementation Science Mean for Building  State Capacity to support Implementation of High School Redesign?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Cross-State High School Collaborative</dc:title>
  <dc:creator>Robert Balfanz</dc:creator>
  <cp:lastModifiedBy>Gregg Howell</cp:lastModifiedBy>
  <cp:revision>35</cp:revision>
  <dcterms:created xsi:type="dcterms:W3CDTF">2018-10-22T16:16:06Z</dcterms:created>
  <dcterms:modified xsi:type="dcterms:W3CDTF">2018-11-26T19:18:19Z</dcterms:modified>
</cp:coreProperties>
</file>