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73" r:id="rId5"/>
    <p:sldId id="274" r:id="rId6"/>
    <p:sldId id="262" r:id="rId7"/>
    <p:sldId id="263" r:id="rId8"/>
    <p:sldId id="264" r:id="rId9"/>
    <p:sldId id="259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40"/>
    <a:srgbClr val="5E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597" y="1122363"/>
            <a:ext cx="99341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597" y="3602038"/>
            <a:ext cx="99341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7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42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1948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1964" y="365125"/>
            <a:ext cx="718758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80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6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9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54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792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7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597" y="1709738"/>
            <a:ext cx="99341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8597" y="4589463"/>
            <a:ext cx="99341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8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5230" y="1825625"/>
            <a:ext cx="4785065" cy="4237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0398" y="1825625"/>
            <a:ext cx="4782312" cy="4237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76" y="365125"/>
            <a:ext cx="99252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476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7475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0399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0399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0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51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4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3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96" y="987425"/>
            <a:ext cx="55321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93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5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3918" y="987425"/>
            <a:ext cx="55321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051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4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  <a:alpha val="50000"/>
              </a:schemeClr>
            </a:gs>
            <a:gs pos="90000">
              <a:srgbClr val="FBB040">
                <a:alpha val="55000"/>
              </a:srgbClr>
            </a:gs>
            <a:gs pos="100000">
              <a:srgbClr val="FBB04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" y="649315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latin typeface="+mj-lt"/>
              </a:rPr>
              <a:t>Using ESSA to Redesign</a:t>
            </a:r>
            <a:r>
              <a:rPr lang="en-US" sz="1200" b="0" i="1" baseline="0" dirty="0">
                <a:latin typeface="+mj-lt"/>
              </a:rPr>
              <a:t> High Schools to Support Their Communities in the 21</a:t>
            </a:r>
            <a:r>
              <a:rPr lang="en-US" sz="1200" b="0" i="1" baseline="30000" dirty="0">
                <a:latin typeface="+mj-lt"/>
              </a:rPr>
              <a:t>st</a:t>
            </a:r>
            <a:r>
              <a:rPr lang="en-US" sz="1200" b="0" i="1" baseline="0" dirty="0">
                <a:latin typeface="+mj-lt"/>
              </a:rPr>
              <a:t> Century</a:t>
            </a:r>
            <a:r>
              <a:rPr lang="en-US" sz="1200" b="0" i="1" dirty="0">
                <a:latin typeface="+mj-lt"/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5231" y="365125"/>
            <a:ext cx="9907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231" y="1825625"/>
            <a:ext cx="9907479" cy="40780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" y="118585"/>
            <a:ext cx="1303574" cy="129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3" y="6566027"/>
            <a:ext cx="1756975" cy="1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E94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AF35-201B-4C3A-ABD1-E5B21EBC021F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98B9-A583-4EEB-A719-AEE9517C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3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28284-6DFB-9D4B-B8B3-F629B5637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"/>
            <a:ext cx="8449056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58" y="609536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ESLR Definition – 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972491"/>
            <a:ext cx="10959738" cy="459812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Analyzing and evaluating data/information</a:t>
            </a:r>
          </a:p>
          <a:p>
            <a:pPr lvl="0"/>
            <a:r>
              <a:rPr lang="en-US" dirty="0"/>
              <a:t>Weighing evidence</a:t>
            </a:r>
          </a:p>
          <a:p>
            <a:pPr lvl="0"/>
            <a:r>
              <a:rPr lang="en-US" dirty="0"/>
              <a:t>Forming conclusions</a:t>
            </a:r>
          </a:p>
          <a:p>
            <a:pPr lvl="0"/>
            <a:r>
              <a:rPr lang="en-US" dirty="0"/>
              <a:t>Discerning truth</a:t>
            </a:r>
          </a:p>
          <a:p>
            <a:pPr lvl="0"/>
            <a:r>
              <a:rPr lang="en-US" dirty="0"/>
              <a:t>Seeing connections across content areas</a:t>
            </a:r>
          </a:p>
          <a:p>
            <a:r>
              <a:rPr lang="en-US" dirty="0"/>
              <a:t>Access and analyze information</a:t>
            </a:r>
          </a:p>
          <a:p>
            <a:pPr lvl="0"/>
            <a:r>
              <a:rPr lang="en-US" dirty="0"/>
              <a:t>Use technology as a means to access and synthesize information to develop summaries and form valid arguments.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and discern the credibility of information from various sources to develop and justify conclusions.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4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ESLR Definition -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9861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Accountability to the process and the group</a:t>
            </a:r>
          </a:p>
          <a:p>
            <a:pPr lvl="0"/>
            <a:r>
              <a:rPr lang="en-US" dirty="0"/>
              <a:t>Work together towards achieving a common goal or developing a common project.</a:t>
            </a:r>
          </a:p>
          <a:p>
            <a:pPr lvl="0"/>
            <a:r>
              <a:rPr lang="en-US" dirty="0"/>
              <a:t>Accept and provide constructive feedback from / to others</a:t>
            </a:r>
          </a:p>
          <a:p>
            <a:pPr lvl="0"/>
            <a:r>
              <a:rPr lang="en-US" dirty="0"/>
              <a:t>Be open to improvement</a:t>
            </a:r>
          </a:p>
          <a:p>
            <a:pPr lvl="0"/>
            <a:r>
              <a:rPr lang="en-US" dirty="0"/>
              <a:t>Responsibility to tasks </a:t>
            </a:r>
          </a:p>
          <a:p>
            <a:pPr lvl="0"/>
            <a:r>
              <a:rPr lang="en-US" dirty="0"/>
              <a:t>Build effective leadership and cooperation skills</a:t>
            </a:r>
          </a:p>
          <a:p>
            <a:pPr lvl="0"/>
            <a:r>
              <a:rPr lang="en-US" dirty="0"/>
              <a:t>Using technology as an effective tool to support collaboration (Google docs, email, chat groups,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ESLR Definition -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83919" cy="420761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Demonstrate appropriate language/vocabulary for the setting</a:t>
            </a:r>
          </a:p>
          <a:p>
            <a:pPr lvl="0"/>
            <a:r>
              <a:rPr lang="en-US" sz="2800" dirty="0"/>
              <a:t>Participate in effective and respectful conflict resolution discussions</a:t>
            </a:r>
          </a:p>
          <a:p>
            <a:pPr lvl="0"/>
            <a:r>
              <a:rPr lang="en-US" sz="2800" dirty="0"/>
              <a:t>Self-advocate and justify opinions respectfully</a:t>
            </a:r>
          </a:p>
          <a:p>
            <a:pPr lvl="0"/>
            <a:r>
              <a:rPr lang="en-US" sz="2800" dirty="0"/>
              <a:t>Participate in goal-setting and project planning</a:t>
            </a:r>
          </a:p>
          <a:p>
            <a:pPr lvl="0"/>
            <a:r>
              <a:rPr lang="en-US" sz="2800" dirty="0"/>
              <a:t>* Express understanding of content (Content Literacy) </a:t>
            </a:r>
          </a:p>
          <a:p>
            <a:pPr lvl="0"/>
            <a:r>
              <a:rPr lang="en-US" sz="2800" dirty="0"/>
              <a:t>* Use technology as a tool to effectively communicate with others (email, PPT / Prezi presentations, letters, essays,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41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ESLR Definition -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Demonstrate ability to be innovative through creative problem-solving and overcoming challenges.</a:t>
            </a:r>
          </a:p>
          <a:p>
            <a:pPr lvl="0"/>
            <a:r>
              <a:rPr lang="en-US" dirty="0"/>
              <a:t>Adapt ideas to creatively make them unique.</a:t>
            </a:r>
          </a:p>
          <a:p>
            <a:pPr lvl="0"/>
            <a:r>
              <a:rPr lang="en-US" dirty="0"/>
              <a:t>Demonstrate agility in thinking by being open to new learning and considering new solutions to problems.</a:t>
            </a:r>
          </a:p>
          <a:p>
            <a:pPr lvl="0"/>
            <a:r>
              <a:rPr lang="en-US" dirty="0"/>
              <a:t>* Use technology to creatively express ideas, opinions, arguments,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1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266353" cy="432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Identify a problem or community challenge that all pathways can address through the culmination of cross-curricular projects.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u="sng" dirty="0"/>
              <a:t>Shortage of Affordable Housing</a:t>
            </a:r>
          </a:p>
          <a:p>
            <a:pPr marL="0" indent="0" algn="ctr">
              <a:buNone/>
            </a:pPr>
            <a:r>
              <a:rPr lang="en-US" sz="3600" dirty="0"/>
              <a:t>Construct Tiny Homes for resale to the public for a reasonable price.</a:t>
            </a:r>
          </a:p>
        </p:txBody>
      </p:sp>
    </p:spTree>
    <p:extLst>
      <p:ext uri="{BB962C8B-B14F-4D97-AF65-F5344CB8AC3E}">
        <p14:creationId xmlns:p14="http://schemas.microsoft.com/office/powerpoint/2010/main" val="417304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69965" cy="10809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Example Pathway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005096" cy="4063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Creative Industry – Engineering class helps develop Blue Prints</a:t>
            </a:r>
          </a:p>
          <a:p>
            <a:pPr marL="0" indent="0">
              <a:buNone/>
            </a:pPr>
            <a:r>
              <a:rPr lang="en-US" b="1" dirty="0"/>
              <a:t>			Carpentry class constructs the Tiny Home</a:t>
            </a:r>
          </a:p>
          <a:p>
            <a:pPr marL="0" indent="0">
              <a:buNone/>
            </a:pPr>
            <a:r>
              <a:rPr lang="en-US" b="1" dirty="0"/>
              <a:t>Technology – Design passive solar system for the house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Health Careers – Researches and designs safety features in </a:t>
            </a:r>
            <a:r>
              <a:rPr lang="en-US" b="1"/>
              <a:t>the 				home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Business – Develops a Business Plan on how to market and sell </a:t>
            </a:r>
          </a:p>
          <a:p>
            <a:pPr marL="0" indent="0">
              <a:buNone/>
            </a:pPr>
            <a:r>
              <a:rPr lang="en-US" b="1" dirty="0"/>
              <a:t>			the home.</a:t>
            </a:r>
          </a:p>
        </p:txBody>
      </p:sp>
    </p:spTree>
    <p:extLst>
      <p:ext uri="{BB962C8B-B14F-4D97-AF65-F5344CB8AC3E}">
        <p14:creationId xmlns:p14="http://schemas.microsoft.com/office/powerpoint/2010/main" val="167048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4" y="2455817"/>
            <a:ext cx="11064240" cy="175306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Questions, Comments, Insights?</a:t>
            </a:r>
          </a:p>
        </p:txBody>
      </p:sp>
    </p:spTree>
    <p:extLst>
      <p:ext uri="{BB962C8B-B14F-4D97-AF65-F5344CB8AC3E}">
        <p14:creationId xmlns:p14="http://schemas.microsoft.com/office/powerpoint/2010/main" val="24698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3B6A-7447-514E-9424-D7DF60DB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and 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CE976-8ABB-4B45-860C-80CEFF998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Balfanz</a:t>
            </a:r>
            <a:r>
              <a:rPr lang="en-US" dirty="0"/>
              <a:t> PhD</a:t>
            </a:r>
          </a:p>
        </p:txBody>
      </p:sp>
    </p:spTree>
    <p:extLst>
      <p:ext uri="{BB962C8B-B14F-4D97-AF65-F5344CB8AC3E}">
        <p14:creationId xmlns:p14="http://schemas.microsoft.com/office/powerpoint/2010/main" val="311008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A4B20-5040-7147-BD28-81061169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76" y="0"/>
            <a:ext cx="9137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89" y="-371213"/>
            <a:ext cx="9907479" cy="1325563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231" y="601730"/>
            <a:ext cx="9907479" cy="40780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/>
              <a:t>Welcome – Framing- Thoughts on Post Secondary Pathways  </a:t>
            </a:r>
          </a:p>
          <a:p>
            <a:pPr marL="0" indent="0">
              <a:buNone/>
            </a:pPr>
            <a:r>
              <a:rPr lang="en-US" sz="11200" dirty="0">
                <a:solidFill>
                  <a:srgbClr val="0070C0"/>
                </a:solidFill>
              </a:rPr>
              <a:t>	Robert </a:t>
            </a:r>
            <a:r>
              <a:rPr lang="en-US" sz="11200" dirty="0" err="1">
                <a:solidFill>
                  <a:srgbClr val="0070C0"/>
                </a:solidFill>
              </a:rPr>
              <a:t>Balfanz</a:t>
            </a: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Design Challenge Innovation </a:t>
            </a:r>
          </a:p>
          <a:p>
            <a:pPr marL="0" indent="0">
              <a:buNone/>
            </a:pPr>
            <a:r>
              <a:rPr lang="en-US" sz="11200" dirty="0">
                <a:solidFill>
                  <a:srgbClr val="0070C0"/>
                </a:solidFill>
              </a:rPr>
              <a:t>	</a:t>
            </a:r>
            <a:r>
              <a:rPr lang="en-US" sz="11200" dirty="0" err="1">
                <a:solidFill>
                  <a:srgbClr val="0070C0"/>
                </a:solidFill>
              </a:rPr>
              <a:t>Miyamura</a:t>
            </a:r>
            <a:r>
              <a:rPr lang="en-US" sz="11200" dirty="0">
                <a:solidFill>
                  <a:srgbClr val="0070C0"/>
                </a:solidFill>
              </a:rPr>
              <a:t> High School Team</a:t>
            </a:r>
          </a:p>
          <a:p>
            <a:pPr marL="0" indent="0">
              <a:buNone/>
            </a:pPr>
            <a:endParaRPr lang="en-US" sz="1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1200" dirty="0"/>
              <a:t>Response to the challenge/ innovation</a:t>
            </a:r>
          </a:p>
          <a:p>
            <a:pPr marL="0" indent="0">
              <a:buNone/>
            </a:pPr>
            <a:r>
              <a:rPr lang="en-US" sz="11200" dirty="0"/>
              <a:t>	</a:t>
            </a:r>
            <a:r>
              <a:rPr lang="en-US" sz="11200" dirty="0">
                <a:solidFill>
                  <a:srgbClr val="0070C0"/>
                </a:solidFill>
              </a:rPr>
              <a:t>Participants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Closing</a:t>
            </a:r>
          </a:p>
          <a:p>
            <a:pPr marL="0" indent="0">
              <a:buNone/>
            </a:pPr>
            <a:r>
              <a:rPr lang="en-US" sz="11200" dirty="0">
                <a:solidFill>
                  <a:srgbClr val="0070C0"/>
                </a:solidFill>
              </a:rPr>
              <a:t>Next Event April 18 at 9 am Mountain Time  – Join </a:t>
            </a:r>
            <a:r>
              <a:rPr lang="en-US" sz="11200" dirty="0" err="1">
                <a:solidFill>
                  <a:srgbClr val="0070C0"/>
                </a:solidFill>
              </a:rPr>
              <a:t>Rocinante</a:t>
            </a:r>
            <a:r>
              <a:rPr lang="en-US" sz="11200" dirty="0">
                <a:solidFill>
                  <a:srgbClr val="0070C0"/>
                </a:solidFill>
              </a:rPr>
              <a:t> High School as they share their POP – Rolling our Project Based Learning Schoolwide</a:t>
            </a:r>
            <a:endParaRPr lang="en-US" sz="1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6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3B6A-7447-514E-9424-D7DF60DB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Framing Thoughts on Post Secondary Pathways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CE976-8ABB-4B45-860C-80CEFF998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Balfanz</a:t>
            </a:r>
            <a:r>
              <a:rPr lang="en-US" dirty="0"/>
              <a:t> PhD</a:t>
            </a:r>
          </a:p>
        </p:txBody>
      </p:sp>
    </p:spTree>
    <p:extLst>
      <p:ext uri="{BB962C8B-B14F-4D97-AF65-F5344CB8AC3E}">
        <p14:creationId xmlns:p14="http://schemas.microsoft.com/office/powerpoint/2010/main" val="54019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646F-5EBE-3A49-A014-9E29C8C2C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Miyamura</a:t>
            </a:r>
            <a:r>
              <a:rPr lang="en-US" dirty="0"/>
              <a:t> Design Team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1424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prstClr val="white"/>
                </a:solidFill>
              </a:rPr>
              <a:t>Design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8019542" cy="359931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600" dirty="0">
                <a:solidFill>
                  <a:prstClr val="white"/>
                </a:solidFill>
              </a:rPr>
              <a:t>How do we develop a cohesive theme that connects all pathways so that each pathway retains its individuality, but supports all students to understand that they are part of the larger entity of </a:t>
            </a:r>
            <a:r>
              <a:rPr lang="en-US" sz="3600" dirty="0" err="1">
                <a:solidFill>
                  <a:prstClr val="white"/>
                </a:solidFill>
              </a:rPr>
              <a:t>Miyamura</a:t>
            </a:r>
            <a:r>
              <a:rPr lang="en-US" sz="3600" dirty="0">
                <a:solidFill>
                  <a:prstClr val="white"/>
                </a:solidFill>
              </a:rPr>
              <a:t> High School, regardless of their chosen pathway?</a:t>
            </a:r>
          </a:p>
          <a:p>
            <a:endParaRPr lang="en-US" dirty="0"/>
          </a:p>
        </p:txBody>
      </p:sp>
      <p:pic>
        <p:nvPicPr>
          <p:cNvPr id="4" name="Picture 3" descr="julio | 2012 | ATensión Primar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57" y="3491594"/>
            <a:ext cx="2783649" cy="22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18011"/>
            <a:ext cx="9613861" cy="168510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Underlying Principles when designing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103120"/>
            <a:ext cx="11090366" cy="461118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Freshmen are not “locked” into a specific pathway</a:t>
            </a:r>
          </a:p>
          <a:p>
            <a:r>
              <a:rPr lang="en-US" sz="3200" b="1" dirty="0"/>
              <a:t>All pathways are regarded as equally valued by students, parents, teachers and the community.</a:t>
            </a:r>
          </a:p>
          <a:p>
            <a:r>
              <a:rPr lang="en-US" sz="3200" b="1" dirty="0"/>
              <a:t>All pathways prepare students for success in college, if that is their desire.</a:t>
            </a:r>
          </a:p>
          <a:p>
            <a:r>
              <a:rPr lang="en-US" sz="3200" b="1" dirty="0"/>
              <a:t>Pathways are not in competition with each other.</a:t>
            </a:r>
          </a:p>
          <a:p>
            <a:r>
              <a:rPr lang="en-US" sz="3200" b="1" dirty="0"/>
              <a:t>Relevance should drive student project and curriculum design</a:t>
            </a:r>
          </a:p>
          <a:p>
            <a:r>
              <a:rPr lang="en-US" sz="3200" b="1" dirty="0"/>
              <a:t>Academic rigor and high expectations should underpin all pathways</a:t>
            </a:r>
          </a:p>
        </p:txBody>
      </p:sp>
    </p:spTree>
    <p:extLst>
      <p:ext uri="{BB962C8B-B14F-4D97-AF65-F5344CB8AC3E}">
        <p14:creationId xmlns:p14="http://schemas.microsoft.com/office/powerpoint/2010/main" val="314528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13953"/>
            <a:ext cx="9613861" cy="1358537"/>
          </a:xfrm>
        </p:spPr>
        <p:txBody>
          <a:bodyPr/>
          <a:lstStyle/>
          <a:p>
            <a:pPr algn="ctr"/>
            <a:r>
              <a:rPr lang="en-US" b="1" dirty="0"/>
              <a:t>Expected Outcomes of Implementing Pathways and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254030"/>
          </a:xfrm>
        </p:spPr>
        <p:txBody>
          <a:bodyPr/>
          <a:lstStyle/>
          <a:p>
            <a:r>
              <a:rPr lang="en-US" sz="2800" dirty="0"/>
              <a:t>Increase of student of investment in education as they participate in interdisciplinary and cross-curricular learning.</a:t>
            </a:r>
          </a:p>
          <a:p>
            <a:r>
              <a:rPr lang="en-US" sz="2800" dirty="0"/>
              <a:t>All students transition into some type of post-secondary learning (college, trade school, internships,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r>
              <a:rPr lang="en-US" sz="2800" dirty="0"/>
              <a:t>Student find High School more relevant to their future goals as they explore possible career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Community, not competition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Dilemma: How do we continue to build a sense of school pride and unity, while providing students with the opportunity to choose various career pathways?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Solutions:</a:t>
            </a:r>
          </a:p>
          <a:p>
            <a:pPr marL="0" indent="0">
              <a:buNone/>
            </a:pPr>
            <a:r>
              <a:rPr lang="en-US" dirty="0"/>
              <a:t>1. Identify common Expected Student Learning Results (ESLRs) that students must demonstrate competency in throughout their HS career.</a:t>
            </a:r>
          </a:p>
        </p:txBody>
      </p:sp>
    </p:spTree>
    <p:extLst>
      <p:ext uri="{BB962C8B-B14F-4D97-AF65-F5344CB8AC3E}">
        <p14:creationId xmlns:p14="http://schemas.microsoft.com/office/powerpoint/2010/main" val="296394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2304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prstClr val="white"/>
                </a:solidFill>
              </a:rPr>
              <a:t>Identify  and define common Expected Student Learning Results (ESLRs) that students must demonstrate competency in throughout their HS career.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white"/>
                </a:solidFill>
              </a:rPr>
              <a:t> Collaboration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white"/>
                </a:solidFill>
              </a:rPr>
              <a:t>Communication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white"/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white"/>
                </a:solidFill>
              </a:rPr>
              <a:t>Creative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1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2BDD5D-0ABD-4E18-B064-66BC24C7B9B9}" vid="{78F9AFD0-DB94-488A-A903-04A6DD5E0B4D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592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Trebuchet MS</vt:lpstr>
      <vt:lpstr>Office Theme</vt:lpstr>
      <vt:lpstr>Berlin</vt:lpstr>
      <vt:lpstr>PowerPoint Presentation</vt:lpstr>
      <vt:lpstr>Agenda </vt:lpstr>
      <vt:lpstr>Welcome Framing Thoughts on Post Secondary Pathways</vt:lpstr>
      <vt:lpstr>Miyamura Design Team Introductions</vt:lpstr>
      <vt:lpstr>Design Challenge</vt:lpstr>
      <vt:lpstr>Underlying Principles when designing Pathways</vt:lpstr>
      <vt:lpstr>Expected Outcomes of Implementing Pathways and Teams</vt:lpstr>
      <vt:lpstr>Community, not competition </vt:lpstr>
      <vt:lpstr>Possible Solutions</vt:lpstr>
      <vt:lpstr>ESLR Definition – Critical Thinking</vt:lpstr>
      <vt:lpstr>ESLR Definition - Collaboration</vt:lpstr>
      <vt:lpstr>ESLR Definition - Communication</vt:lpstr>
      <vt:lpstr>ESLR Definition - Creativity</vt:lpstr>
      <vt:lpstr>Possible Solutions</vt:lpstr>
      <vt:lpstr>Example Pathway Projects</vt:lpstr>
      <vt:lpstr>Questions, Comments, Insights?</vt:lpstr>
      <vt:lpstr>Closing and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Gregg Howell</cp:lastModifiedBy>
  <cp:revision>6</cp:revision>
  <dcterms:created xsi:type="dcterms:W3CDTF">2019-03-05T14:41:19Z</dcterms:created>
  <dcterms:modified xsi:type="dcterms:W3CDTF">2019-04-04T14:38:28Z</dcterms:modified>
</cp:coreProperties>
</file>