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9" r:id="rId4"/>
    <p:sldId id="257" r:id="rId5"/>
    <p:sldId id="278" r:id="rId6"/>
    <p:sldId id="259" r:id="rId7"/>
    <p:sldId id="258" r:id="rId8"/>
    <p:sldId id="260" r:id="rId9"/>
    <p:sldId id="261" r:id="rId10"/>
    <p:sldId id="262" r:id="rId11"/>
    <p:sldId id="266" r:id="rId12"/>
    <p:sldId id="268" r:id="rId13"/>
    <p:sldId id="263" r:id="rId14"/>
    <p:sldId id="264" r:id="rId15"/>
    <p:sldId id="265" r:id="rId16"/>
    <p:sldId id="267" r:id="rId17"/>
    <p:sldId id="280" r:id="rId18"/>
    <p:sldId id="281" r:id="rId19"/>
    <p:sldId id="282" r:id="rId20"/>
    <p:sldId id="283" r:id="rId21"/>
    <p:sldId id="272" r:id="rId22"/>
    <p:sldId id="273" r:id="rId23"/>
    <p:sldId id="274" r:id="rId24"/>
    <p:sldId id="275" r:id="rId25"/>
    <p:sldId id="276" r:id="rId26"/>
    <p:sldId id="277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94CA"/>
    <a:srgbClr val="FBB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81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vaughan\Boston\extra%20PP%20slid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v>Completed 4-Year Degree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High Attendance; High GPA; MassCore/AP (N=324)</c:v>
                </c:pt>
                <c:pt idx="1">
                  <c:v>Low Attendance; High GPA; MassCore/AP (N=69)</c:v>
                </c:pt>
                <c:pt idx="2">
                  <c:v>High Attendance; High GPA; No MassCore/AP (N=472)</c:v>
                </c:pt>
                <c:pt idx="3">
                  <c:v>Low Attendance; High GPA; No MassCore/AP (N=265)</c:v>
                </c:pt>
                <c:pt idx="4">
                  <c:v>High Attendance; Low GPA; No MassCore/AP (N=332)</c:v>
                </c:pt>
                <c:pt idx="5">
                  <c:v>Low Attendance; Low GPA; No MassCore/AP (N=996)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0.84</c:v>
                </c:pt>
                <c:pt idx="1">
                  <c:v>0.72</c:v>
                </c:pt>
                <c:pt idx="2">
                  <c:v>0.56000000000000005</c:v>
                </c:pt>
                <c:pt idx="3">
                  <c:v>0.38</c:v>
                </c:pt>
                <c:pt idx="4">
                  <c:v>0.21</c:v>
                </c:pt>
                <c:pt idx="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D7-4B24-BAF9-8CEFAAF15AF8}"/>
            </c:ext>
          </c:extLst>
        </c:ser>
        <c:ser>
          <c:idx val="1"/>
          <c:order val="1"/>
          <c:tx>
            <c:v>Enrolled in 4-Year Program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32773A7-C15D-42A9-A659-B4BBFA2F11B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0D7-4B24-BAF9-8CEFAAF15AF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418CFB-6D0A-4AE3-8BC9-10613C7F719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20E-4173-B635-0F8F1210678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1E6A39C-3A28-4DAA-8D8B-E3C76DFB86E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20E-4173-B635-0F8F1210678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FEDB3E4-8CC9-4998-81C3-8B9B3A6A5A1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20E-4173-B635-0F8F1210678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3DA36DE-3998-4612-8C2B-3FAA0AED35D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20E-4173-B635-0F8F1210678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C9E2174-942B-4F95-977A-3984D442798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20E-4173-B635-0F8F121067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High Attendance; High GPA; MassCore/AP (N=324)</c:v>
                </c:pt>
                <c:pt idx="1">
                  <c:v>Low Attendance; High GPA; MassCore/AP (N=69)</c:v>
                </c:pt>
                <c:pt idx="2">
                  <c:v>High Attendance; High GPA; No MassCore/AP (N=472)</c:v>
                </c:pt>
                <c:pt idx="3">
                  <c:v>Low Attendance; High GPA; No MassCore/AP (N=265)</c:v>
                </c:pt>
                <c:pt idx="4">
                  <c:v>High Attendance; Low GPA; No MassCore/AP (N=332)</c:v>
                </c:pt>
                <c:pt idx="5">
                  <c:v>Low Attendance; Low GPA; No MassCore/AP (N=996)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9.000000000000008E-2</c:v>
                </c:pt>
                <c:pt idx="1">
                  <c:v>0.15000000000000002</c:v>
                </c:pt>
                <c:pt idx="2">
                  <c:v>0.22999999999999998</c:v>
                </c:pt>
                <c:pt idx="3">
                  <c:v>0.30999999999999994</c:v>
                </c:pt>
                <c:pt idx="4">
                  <c:v>0.28000000000000003</c:v>
                </c:pt>
                <c:pt idx="5">
                  <c:v>0.21000000000000002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Sheet1!$C$2:$C$7</c15:f>
                <c15:dlblRangeCache>
                  <c:ptCount val="6"/>
                  <c:pt idx="0">
                    <c:v>93%</c:v>
                  </c:pt>
                  <c:pt idx="1">
                    <c:v>87%</c:v>
                  </c:pt>
                  <c:pt idx="2">
                    <c:v>79%</c:v>
                  </c:pt>
                  <c:pt idx="3">
                    <c:v>69%</c:v>
                  </c:pt>
                  <c:pt idx="4">
                    <c:v>49%</c:v>
                  </c:pt>
                  <c:pt idx="5">
                    <c:v>32%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B0D7-4B24-BAF9-8CEFAAF15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8156720"/>
        <c:axId val="320654592"/>
      </c:barChart>
      <c:catAx>
        <c:axId val="30815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0654592"/>
        <c:crosses val="autoZero"/>
        <c:auto val="1"/>
        <c:lblAlgn val="ctr"/>
        <c:lblOffset val="100"/>
        <c:noMultiLvlLbl val="0"/>
      </c:catAx>
      <c:valAx>
        <c:axId val="320654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15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8597" y="1122363"/>
            <a:ext cx="99341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597" y="3602038"/>
            <a:ext cx="993411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376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42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1948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1964" y="365125"/>
            <a:ext cx="718758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80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9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597" y="1709738"/>
            <a:ext cx="99341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8597" y="4589463"/>
            <a:ext cx="99341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485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5230" y="1825625"/>
            <a:ext cx="4785065" cy="42378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0398" y="1825625"/>
            <a:ext cx="4782312" cy="42378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61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476" y="365125"/>
            <a:ext cx="992523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476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7475" y="2505075"/>
            <a:ext cx="4782312" cy="3576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40399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40399" y="2505075"/>
            <a:ext cx="4782312" cy="3576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906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5951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14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9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796" y="987425"/>
            <a:ext cx="553215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939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51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51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918" y="987425"/>
            <a:ext cx="553216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051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46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0000">
              <a:schemeClr val="accent1">
                <a:lumMod val="45000"/>
                <a:lumOff val="55000"/>
                <a:alpha val="50000"/>
              </a:schemeClr>
            </a:gs>
            <a:gs pos="90000">
              <a:srgbClr val="FBB040">
                <a:alpha val="55000"/>
              </a:srgbClr>
            </a:gs>
            <a:gs pos="100000">
              <a:srgbClr val="FBB04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" y="6493155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i="1" dirty="0">
                <a:latin typeface="+mj-lt"/>
              </a:rPr>
              <a:t>Using ESSA to Redesign</a:t>
            </a:r>
            <a:r>
              <a:rPr lang="en-US" sz="1200" b="0" i="1" baseline="0" dirty="0">
                <a:latin typeface="+mj-lt"/>
              </a:rPr>
              <a:t> High Schools to Support Their Communities in the 21</a:t>
            </a:r>
            <a:r>
              <a:rPr lang="en-US" sz="1200" b="0" i="1" baseline="30000" dirty="0">
                <a:latin typeface="+mj-lt"/>
              </a:rPr>
              <a:t>st</a:t>
            </a:r>
            <a:r>
              <a:rPr lang="en-US" sz="1200" b="0" i="1" baseline="0" dirty="0">
                <a:latin typeface="+mj-lt"/>
              </a:rPr>
              <a:t> Century</a:t>
            </a:r>
            <a:r>
              <a:rPr lang="en-US" sz="1200" b="0" i="1" dirty="0">
                <a:latin typeface="+mj-lt"/>
              </a:rPr>
              <a:t> 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231" y="1825625"/>
            <a:ext cx="9907479" cy="40780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7" y="118585"/>
            <a:ext cx="1303574" cy="12929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10" y="6529326"/>
            <a:ext cx="1822621" cy="2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9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E94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clearinghouse.org/high-schools/studenttracker/" TargetMode="External"/><Relationship Id="rId2" Type="http://schemas.openxmlformats.org/officeDocument/2006/relationships/hyperlink" Target="http://www.hsredesign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Deeper Exploration of </a:t>
            </a:r>
            <a:r>
              <a:rPr lang="en-US" smtClean="0"/>
              <a:t>Building </a:t>
            </a:r>
            <a:r>
              <a:rPr lang="en-US" smtClean="0"/>
              <a:t>Postsecondary </a:t>
            </a:r>
            <a:r>
              <a:rPr lang="en-US" dirty="0" smtClean="0"/>
              <a:t>Pathways for 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Robert Balfanz</a:t>
            </a:r>
          </a:p>
          <a:p>
            <a:r>
              <a:rPr lang="en-US" dirty="0" smtClean="0"/>
              <a:t>Everyone Graduates Center </a:t>
            </a:r>
          </a:p>
          <a:p>
            <a:r>
              <a:rPr lang="en-US" dirty="0" smtClean="0"/>
              <a:t>Johns Hopkins University</a:t>
            </a:r>
          </a:p>
          <a:p>
            <a:r>
              <a:rPr lang="en-US" dirty="0" smtClean="0"/>
              <a:t>April 2019</a:t>
            </a:r>
          </a:p>
          <a:p>
            <a:r>
              <a:rPr lang="en-US" dirty="0" smtClean="0"/>
              <a:t>New Mexico High School Redesign Collaborative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0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Four-Year Degree Outcomes by Indicator Combination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AA46478-F334-4286-B163-4B0B87F4B69A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71852" y="1881243"/>
          <a:ext cx="9983828" cy="4359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0275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Story with Two-Year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Boston </a:t>
            </a:r>
            <a:r>
              <a:rPr lang="en-US" sz="3200" dirty="0"/>
              <a:t>Opportunity Indicators </a:t>
            </a:r>
            <a:r>
              <a:rPr lang="en-US" sz="3200" b="1" dirty="0"/>
              <a:t>are not good predictors </a:t>
            </a:r>
            <a:r>
              <a:rPr lang="en-US" sz="3200" dirty="0"/>
              <a:t>of enrollment and attainment in </a:t>
            </a:r>
            <a:r>
              <a:rPr lang="en-US" sz="3200" b="1" dirty="0"/>
              <a:t>two-year institutions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 40% </a:t>
            </a:r>
            <a:r>
              <a:rPr lang="en-US" sz="3200" dirty="0"/>
              <a:t>of BPS HS grads from class of 2010 </a:t>
            </a:r>
            <a:r>
              <a:rPr lang="en-US" sz="3200" b="1" dirty="0"/>
              <a:t>enrolled i</a:t>
            </a:r>
            <a:r>
              <a:rPr lang="en-US" sz="3200" dirty="0"/>
              <a:t>n two-year institution, </a:t>
            </a:r>
            <a:r>
              <a:rPr lang="en-US" sz="3200" b="1" dirty="0"/>
              <a:t>but only 6% earned a degree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Only </a:t>
            </a:r>
            <a:r>
              <a:rPr lang="en-US" sz="3200" b="1" dirty="0"/>
              <a:t>16% of the BPS HS grads </a:t>
            </a:r>
            <a:r>
              <a:rPr lang="en-US" sz="3200" dirty="0"/>
              <a:t>who enrolled in two-year institutions </a:t>
            </a:r>
            <a:r>
              <a:rPr lang="en-US" sz="3200" b="1" dirty="0"/>
              <a:t>earned a two-year degree </a:t>
            </a:r>
            <a:r>
              <a:rPr lang="en-US" sz="3200" dirty="0"/>
              <a:t>within 7 years of graduation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715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Two-Year Enrollment and Completion Rates by </a:t>
            </a:r>
            <a:r>
              <a:rPr lang="en-US" dirty="0" smtClean="0"/>
              <a:t>Early </a:t>
            </a:r>
            <a:r>
              <a:rPr lang="en-US" dirty="0"/>
              <a:t>Warning Indicator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2705D2-C385-4814-93E1-268D0C03D0D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96991" y="1839896"/>
          <a:ext cx="9958686" cy="4392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9781">
                  <a:extLst>
                    <a:ext uri="{9D8B030D-6E8A-4147-A177-3AD203B41FA5}">
                      <a16:colId xmlns:a16="http://schemas.microsoft.com/office/drawing/2014/main" val="3331269375"/>
                    </a:ext>
                  </a:extLst>
                </a:gridCol>
                <a:gridCol w="1659781">
                  <a:extLst>
                    <a:ext uri="{9D8B030D-6E8A-4147-A177-3AD203B41FA5}">
                      <a16:colId xmlns:a16="http://schemas.microsoft.com/office/drawing/2014/main" val="3456885061"/>
                    </a:ext>
                  </a:extLst>
                </a:gridCol>
                <a:gridCol w="1659781">
                  <a:extLst>
                    <a:ext uri="{9D8B030D-6E8A-4147-A177-3AD203B41FA5}">
                      <a16:colId xmlns:a16="http://schemas.microsoft.com/office/drawing/2014/main" val="266632962"/>
                    </a:ext>
                  </a:extLst>
                </a:gridCol>
                <a:gridCol w="1659781">
                  <a:extLst>
                    <a:ext uri="{9D8B030D-6E8A-4147-A177-3AD203B41FA5}">
                      <a16:colId xmlns:a16="http://schemas.microsoft.com/office/drawing/2014/main" val="1405320953"/>
                    </a:ext>
                  </a:extLst>
                </a:gridCol>
                <a:gridCol w="1659781">
                  <a:extLst>
                    <a:ext uri="{9D8B030D-6E8A-4147-A177-3AD203B41FA5}">
                      <a16:colId xmlns:a16="http://schemas.microsoft.com/office/drawing/2014/main" val="4122695089"/>
                    </a:ext>
                  </a:extLst>
                </a:gridCol>
                <a:gridCol w="1659781">
                  <a:extLst>
                    <a:ext uri="{9D8B030D-6E8A-4147-A177-3AD203B41FA5}">
                      <a16:colId xmlns:a16="http://schemas.microsoft.com/office/drawing/2014/main" val="507281325"/>
                    </a:ext>
                  </a:extLst>
                </a:gridCol>
              </a:tblGrid>
              <a:tr h="1237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Characteristic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Numbers of Students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With Characteristic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%  Who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Enrolled in 2-Year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% Of Total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Students to Enroll in 2-Year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%  Who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Completed 2-Year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% Of Total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Students to Complete 2-Year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9171791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Attendance &gt;= 94%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1,238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33%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38%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48%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3649176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GPA &gt;= 2.7</a:t>
                      </a:r>
                      <a:endParaRPr lang="en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1,163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26%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29%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37%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3717187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MassCore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716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26%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18%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4%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18%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6740942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AP Course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1,208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30%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33%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061604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AP Exam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1,148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28%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31%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39%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908484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AP Exam Score &gt;=3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512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14%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2%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0626385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MassCore + AP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463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15%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3%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2644490"/>
                  </a:ext>
                </a:extLst>
              </a:tr>
              <a:tr h="394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</a:rPr>
                        <a:t>Entire Cohort</a:t>
                      </a:r>
                      <a:endParaRPr lang="en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2,691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en-CA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CA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2852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47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Anytime, Anywhere Learning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825625"/>
            <a:ext cx="9907479" cy="4566031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BPS seniors with higher self-reported rates of volunteering and internships obtained post-secondary degrees at high levels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BPS seniors with higher rates of job shadowing </a:t>
            </a:r>
            <a:r>
              <a:rPr lang="en-US" sz="3200" b="1" u="sng" dirty="0"/>
              <a:t>did 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Impacts are modest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Cannot be sure of causality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 smtClean="0"/>
              <a:t>Do </a:t>
            </a:r>
            <a:r>
              <a:rPr lang="en-US" sz="2200" dirty="0"/>
              <a:t>these high school experiences better prepare them to succeed in post-secondary, or are students highly motivated to succeed in post-secondary and enroll in more competitive colleges, seeking out more volunteering and internship experiences to enhance admission prospects?</a:t>
            </a:r>
          </a:p>
        </p:txBody>
      </p:sp>
    </p:spTree>
    <p:extLst>
      <p:ext uri="{BB962C8B-B14F-4D97-AF65-F5344CB8AC3E}">
        <p14:creationId xmlns:p14="http://schemas.microsoft.com/office/powerpoint/2010/main" val="858781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832739"/>
          </a:xfrm>
        </p:spPr>
        <p:txBody>
          <a:bodyPr/>
          <a:lstStyle/>
          <a:p>
            <a:r>
              <a:rPr lang="en-US" dirty="0"/>
              <a:t>Findings from BPS 2012 </a:t>
            </a:r>
            <a:r>
              <a:rPr lang="en-US" dirty="0" smtClean="0"/>
              <a:t>Senior </a:t>
            </a:r>
            <a:r>
              <a:rPr lang="en-US" dirty="0"/>
              <a:t>Exit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289304"/>
            <a:ext cx="9140449" cy="4904462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Eventual </a:t>
            </a:r>
            <a:r>
              <a:rPr lang="en-US" sz="3200" b="1" dirty="0" smtClean="0"/>
              <a:t>postsecondary </a:t>
            </a:r>
            <a:r>
              <a:rPr lang="en-US" sz="3200" b="1" dirty="0"/>
              <a:t>outcomes </a:t>
            </a:r>
            <a:r>
              <a:rPr lang="en-US" sz="3200" dirty="0"/>
              <a:t>of graduating seniors </a:t>
            </a:r>
            <a:r>
              <a:rPr lang="en-US" sz="3200" b="1" dirty="0"/>
              <a:t>not correlated</a:t>
            </a:r>
            <a:r>
              <a:rPr lang="en-US" sz="3200" dirty="0"/>
              <a:t> with senior exit </a:t>
            </a:r>
            <a:r>
              <a:rPr lang="en-US" sz="3200" b="1" dirty="0"/>
              <a:t>survey responses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Seniors who ultimately did not enroll in post-secondary, and those who enrolled in four- and two-year institutions, expressed </a:t>
            </a:r>
            <a:r>
              <a:rPr lang="en-US" sz="3200" b="1" dirty="0"/>
              <a:t>very similar views </a:t>
            </a:r>
            <a:r>
              <a:rPr lang="en-US" sz="3200" dirty="0"/>
              <a:t>on school climate, school impacts, and school learning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There </a:t>
            </a:r>
            <a:r>
              <a:rPr lang="en-US" sz="3200" dirty="0"/>
              <a:t>were </a:t>
            </a:r>
            <a:r>
              <a:rPr lang="en-US" sz="3200" b="1" dirty="0"/>
              <a:t>no differences in their view </a:t>
            </a:r>
            <a:r>
              <a:rPr lang="en-US" sz="3200" dirty="0"/>
              <a:t>on how well high school prepared them for post-secondary success or the extent to which they had positive views about their schooling experience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926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from Senior Exit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Only difference was in extra-curricular participation </a:t>
            </a:r>
            <a:r>
              <a:rPr lang="en-US" sz="3200" dirty="0"/>
              <a:t>– with students who enrolled in college participating more than those who did 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Suggests that senior exit surveys </a:t>
            </a:r>
            <a:r>
              <a:rPr lang="en-US" sz="3200" b="1" dirty="0"/>
              <a:t>may not be good source material for post-secondary success indicators</a:t>
            </a:r>
            <a:r>
              <a:rPr lang="en-US" sz="3200" dirty="0"/>
              <a:t>, though further exploration is required to confirm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760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231" y="1"/>
            <a:ext cx="9907479" cy="1408175"/>
          </a:xfrm>
        </p:spPr>
        <p:txBody>
          <a:bodyPr/>
          <a:lstStyle/>
          <a:p>
            <a:r>
              <a:rPr lang="en-US" dirty="0" smtClean="0"/>
              <a:t>Two-Year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517905"/>
            <a:ext cx="9907479" cy="438574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Boston success rate </a:t>
            </a:r>
            <a:r>
              <a:rPr lang="en-US" sz="3200" dirty="0"/>
              <a:t>in two-year institutions </a:t>
            </a:r>
            <a:r>
              <a:rPr lang="en-US" sz="3200" b="1" dirty="0"/>
              <a:t>similar to national outcomes f</a:t>
            </a:r>
            <a:r>
              <a:rPr lang="en-US" sz="3200" dirty="0"/>
              <a:t>or class of </a:t>
            </a:r>
            <a:r>
              <a:rPr lang="en-US" sz="3200" dirty="0" smtClean="0"/>
              <a:t>2010-so challenge not unique to Boston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Low </a:t>
            </a:r>
            <a:r>
              <a:rPr lang="en-US" sz="3200" dirty="0"/>
              <a:t>student success rates in two-year institutions make it hard to predict success with high school </a:t>
            </a:r>
            <a:r>
              <a:rPr lang="en-US" sz="3200" dirty="0" smtClean="0"/>
              <a:t>indicators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 smtClean="0"/>
              <a:t>Huge equity implications </a:t>
            </a:r>
            <a:r>
              <a:rPr lang="en-US" sz="3200" dirty="0" smtClean="0"/>
              <a:t>as in Boston and the nation-students enrolling in two year institutions more likely to be minority and low income than those enrolling in four year institutions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4223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Beating the Odds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4832" y="1481328"/>
            <a:ext cx="9070848" cy="46693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We </a:t>
            </a:r>
            <a:r>
              <a:rPr lang="en-US" sz="3200" dirty="0"/>
              <a:t>looked at </a:t>
            </a:r>
            <a:r>
              <a:rPr lang="en-US" sz="3200" b="1" dirty="0"/>
              <a:t>two groups of students who beat the </a:t>
            </a:r>
            <a:r>
              <a:rPr lang="en-US" sz="3200" b="1" dirty="0" smtClean="0"/>
              <a:t>odds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969963" lvl="1" indent="-514350">
              <a:buFont typeface="+mj-lt"/>
              <a:buAutoNum type="arabicPeriod"/>
            </a:pPr>
            <a:r>
              <a:rPr lang="en-US" sz="3200" dirty="0"/>
              <a:t>Students who earned post-secondary degrees without having any of the Boston Opportunity Indicators </a:t>
            </a:r>
            <a:endParaRPr lang="en-US" sz="3200" dirty="0" smtClean="0"/>
          </a:p>
          <a:p>
            <a:pPr marL="969963" lvl="1" indent="-514350">
              <a:buFont typeface="+mj-lt"/>
              <a:buAutoNum type="arabicPeriod"/>
            </a:pPr>
            <a:endParaRPr lang="en-US" sz="3200" dirty="0"/>
          </a:p>
          <a:p>
            <a:pPr marL="969963" lvl="1" indent="-514350">
              <a:buFont typeface="+mj-lt"/>
              <a:buAutoNum type="arabicPeriod"/>
            </a:pPr>
            <a:r>
              <a:rPr lang="en-US" sz="3200" dirty="0"/>
              <a:t>Students who enrolled in post-secondary after being out of school for one or more years after high school graduation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6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231" y="1"/>
            <a:ext cx="9907479" cy="1527048"/>
          </a:xfrm>
        </p:spPr>
        <p:txBody>
          <a:bodyPr/>
          <a:lstStyle/>
          <a:p>
            <a:r>
              <a:rPr lang="en-US" dirty="0" smtClean="0"/>
              <a:t>Beating the 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234440"/>
            <a:ext cx="9907479" cy="4669211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In both cases, these students were </a:t>
            </a:r>
            <a:r>
              <a:rPr lang="en-US" sz="3200" b="1" dirty="0"/>
              <a:t>more female </a:t>
            </a:r>
            <a:r>
              <a:rPr lang="en-US" sz="3200" dirty="0"/>
              <a:t>than male (60% female) and </a:t>
            </a:r>
            <a:r>
              <a:rPr lang="en-US" sz="3200" b="1" dirty="0"/>
              <a:t>more likely to be minority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On average, they </a:t>
            </a:r>
            <a:r>
              <a:rPr lang="en-US" sz="3200" b="1" dirty="0"/>
              <a:t>were C students </a:t>
            </a:r>
            <a:r>
              <a:rPr lang="en-US" sz="3200" dirty="0"/>
              <a:t>and </a:t>
            </a:r>
            <a:r>
              <a:rPr lang="en-US" sz="3200" b="1" dirty="0"/>
              <a:t>attended close to 90% of the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More </a:t>
            </a:r>
            <a:r>
              <a:rPr lang="en-US" sz="3200" dirty="0"/>
              <a:t>often than not, while showing signs of some struggle in high school, they also had </a:t>
            </a:r>
            <a:r>
              <a:rPr lang="en-US" sz="3200" b="1" dirty="0"/>
              <a:t>some indicator of academic achievement along the way</a:t>
            </a:r>
            <a:r>
              <a:rPr lang="en-US" sz="3200" dirty="0"/>
              <a:t>, even if for just a short period of time i.e. proficient on MCAS, higher GPA, or took an AP </a:t>
            </a:r>
            <a:r>
              <a:rPr lang="en-US" sz="3200" dirty="0" smtClean="0"/>
              <a:t>class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7668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Small Town Dreams Big: Developing Youth and Community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Everyone take a few minutes to read the article</a:t>
            </a:r>
          </a:p>
          <a:p>
            <a:r>
              <a:rPr lang="en-US" sz="3200" dirty="0" smtClean="0"/>
              <a:t>Then discuss as a table, “What does this article make us think about in terms of providing post-secondary pathways for all our students.”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813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 Challenges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Students Achieve Solid Grades in Challenging Course</a:t>
            </a:r>
          </a:p>
          <a:p>
            <a:r>
              <a:rPr lang="en-US" dirty="0" smtClean="0"/>
              <a:t>Equitable Access/Universal Participation in Key </a:t>
            </a:r>
            <a:r>
              <a:rPr lang="en-US" dirty="0" smtClean="0"/>
              <a:t>Postsecondary </a:t>
            </a:r>
            <a:r>
              <a:rPr lang="en-US" dirty="0" smtClean="0"/>
              <a:t>Prep Activities</a:t>
            </a:r>
          </a:p>
          <a:p>
            <a:r>
              <a:rPr lang="en-US" dirty="0" smtClean="0"/>
              <a:t>How Provide </a:t>
            </a:r>
            <a:r>
              <a:rPr lang="en-US" dirty="0" smtClean="0"/>
              <a:t>Postsecondary </a:t>
            </a:r>
            <a:r>
              <a:rPr lang="en-US" dirty="0" smtClean="0"/>
              <a:t>Navigation Guidance and Support to All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Create </a:t>
            </a:r>
            <a:r>
              <a:rPr lang="en-US" dirty="0" smtClean="0"/>
              <a:t>Postsecondary </a:t>
            </a:r>
            <a:r>
              <a:rPr lang="en-US" dirty="0" smtClean="0"/>
              <a:t>Pathways that provide choice and are responsive to local conditions</a:t>
            </a:r>
          </a:p>
          <a:p>
            <a:r>
              <a:rPr lang="en-US" dirty="0" smtClean="0"/>
              <a:t>How use </a:t>
            </a:r>
            <a:r>
              <a:rPr lang="en-US" dirty="0" smtClean="0"/>
              <a:t>Postsecondary </a:t>
            </a:r>
            <a:r>
              <a:rPr lang="en-US" dirty="0" smtClean="0"/>
              <a:t>Pathways to support economic development and social integration in the community</a:t>
            </a:r>
          </a:p>
          <a:p>
            <a:r>
              <a:rPr lang="en-US" dirty="0" smtClean="0"/>
              <a:t>How Progress Monitor and </a:t>
            </a:r>
            <a:r>
              <a:rPr lang="en-US" dirty="0" smtClean="0"/>
              <a:t>improve </a:t>
            </a:r>
            <a:r>
              <a:rPr lang="en-US" dirty="0" smtClean="0"/>
              <a:t>above continually</a:t>
            </a:r>
            <a:r>
              <a:rPr lang="en-US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28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24" y="2532128"/>
            <a:ext cx="9907479" cy="1325563"/>
          </a:xfrm>
        </p:spPr>
        <p:txBody>
          <a:bodyPr/>
          <a:lstStyle/>
          <a:p>
            <a:pPr algn="ctr"/>
            <a:r>
              <a:rPr lang="en-US" dirty="0" smtClean="0"/>
              <a:t>Let’s Return to the Six Challenges and </a:t>
            </a:r>
            <a:br>
              <a:rPr lang="en-US" dirty="0" smtClean="0"/>
            </a:br>
            <a:r>
              <a:rPr lang="en-US" dirty="0" smtClean="0"/>
              <a:t>Work Together to Solve Some of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4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Enable More/Most Students to Get Solid Grades in Challenging Courses?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06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Engineer Equitable Access/Universal Participation to/in Key Postsecondary Prep Experiences and Activities?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75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Provide Postsecondary Navigation Guidance and Support to All?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86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Create Postsecondary Pathways Which Provide Choice for All and are Aligned with Local Conditions?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49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Use Postsecondary Pathways to Support Economic Development and Social Integration in the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74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Progress Monitor and Continually Improve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87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You Can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to visit </a:t>
            </a:r>
            <a:r>
              <a:rPr lang="en-US" smtClean="0"/>
              <a:t>the Post-Secondary-What </a:t>
            </a:r>
            <a:r>
              <a:rPr lang="en-US" dirty="0" smtClean="0"/>
              <a:t>Evidence Say and How and Why to Use It on the High School Redesign Website at </a:t>
            </a:r>
            <a:r>
              <a:rPr lang="en-US" dirty="0" smtClean="0">
                <a:hlinkClick r:id="rId2"/>
              </a:rPr>
              <a:t>www.hsredesign.org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Also to be able to find out your students post-secondary pathways consider using the Student Tracker for High Schools of the National Student Clearinghouse </a:t>
            </a:r>
            <a:r>
              <a:rPr lang="en-US" dirty="0">
                <a:hlinkClick r:id="rId3"/>
              </a:rPr>
              <a:t>https://studentclearinghouse.org/high-schools/studenttracker/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60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39450" y="2431919"/>
            <a:ext cx="9907479" cy="1325563"/>
          </a:xfrm>
        </p:spPr>
        <p:txBody>
          <a:bodyPr/>
          <a:lstStyle/>
          <a:p>
            <a:pPr algn="ctr"/>
            <a:r>
              <a:rPr lang="en-US" dirty="0" smtClean="0"/>
              <a:t>Which of these are the most challenging for your school?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83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013" y="182245"/>
            <a:ext cx="9981697" cy="1325563"/>
          </a:xfrm>
        </p:spPr>
        <p:txBody>
          <a:bodyPr/>
          <a:lstStyle/>
          <a:p>
            <a:r>
              <a:rPr lang="en-US" dirty="0" smtClean="0"/>
              <a:t>Recent Research Findings </a:t>
            </a:r>
            <a:r>
              <a:rPr lang="en-US" dirty="0" smtClean="0"/>
              <a:t>on Postsecondary </a:t>
            </a:r>
            <a:r>
              <a:rPr lang="en-US" dirty="0" smtClean="0"/>
              <a:t>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Educational Pathways to Good Jobs</a:t>
            </a:r>
          </a:p>
          <a:p>
            <a:r>
              <a:rPr lang="en-US" dirty="0" smtClean="0"/>
              <a:t>High School Indicators of </a:t>
            </a:r>
            <a:r>
              <a:rPr lang="en-US" dirty="0" smtClean="0"/>
              <a:t>Postsecondary </a:t>
            </a:r>
            <a:r>
              <a:rPr lang="en-US" dirty="0" smtClean="0"/>
              <a:t>Success </a:t>
            </a:r>
          </a:p>
          <a:p>
            <a:r>
              <a:rPr lang="en-US" dirty="0" smtClean="0"/>
              <a:t>A Small Town Dreams Big: Developing Youth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Educational Pathways to Good Jobs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435609"/>
            <a:ext cx="9907479" cy="4468042"/>
          </a:xfrm>
        </p:spPr>
        <p:txBody>
          <a:bodyPr/>
          <a:lstStyle/>
          <a:p>
            <a:r>
              <a:rPr lang="en-US" dirty="0" smtClean="0"/>
              <a:t>Good Job defined as one paying a minimum of $35,000 for workers between 25 and 44.</a:t>
            </a:r>
          </a:p>
          <a:p>
            <a:r>
              <a:rPr lang="en-US" dirty="0" smtClean="0"/>
              <a:t>A your table, each person will read one of four sections from this report, and then share one to two key points with the rest of the table</a:t>
            </a:r>
          </a:p>
          <a:p>
            <a:r>
              <a:rPr lang="en-US" dirty="0" smtClean="0"/>
              <a:t>Table group will then work together to summarize how they would explain the educational pathways to good jobs to students and parents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633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School Indicators of </a:t>
            </a:r>
            <a:r>
              <a:rPr lang="en-US" dirty="0" smtClean="0"/>
              <a:t>Postsecondary </a:t>
            </a:r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015231" y="1690689"/>
            <a:ext cx="10176769" cy="4398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Recent study conducted in Boston follow High School Graduates Class of 2010 seven years forward</a:t>
            </a:r>
          </a:p>
          <a:p>
            <a:r>
              <a:rPr lang="en-US" sz="3200" dirty="0"/>
              <a:t>A your table, each person will read one of four sections from this report, and then share one to two key points with the rest of the </a:t>
            </a:r>
            <a:r>
              <a:rPr lang="en-US" sz="3200" dirty="0" smtClean="0"/>
              <a:t>table</a:t>
            </a:r>
          </a:p>
          <a:p>
            <a:r>
              <a:rPr lang="en-US" sz="3200" dirty="0" smtClean="0"/>
              <a:t>Table will then discuss ramifications of the reports findings for how your school supports students postsecondary success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9208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231" y="82297"/>
            <a:ext cx="9907479" cy="1362455"/>
          </a:xfrm>
        </p:spPr>
        <p:txBody>
          <a:bodyPr/>
          <a:lstStyle/>
          <a:p>
            <a:r>
              <a:rPr lang="en-US" dirty="0" smtClean="0"/>
              <a:t>Postsecondary Outcomes -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517904"/>
            <a:ext cx="9140449" cy="466829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2,691 </a:t>
            </a:r>
            <a:r>
              <a:rPr lang="en-US" sz="3200" dirty="0"/>
              <a:t>of the </a:t>
            </a:r>
            <a:r>
              <a:rPr lang="en-US" sz="3200" dirty="0" smtClean="0"/>
              <a:t>4,587 </a:t>
            </a:r>
            <a:r>
              <a:rPr lang="en-US" sz="3200" dirty="0"/>
              <a:t>students (58%) who began with the cohort as 8</a:t>
            </a:r>
            <a:r>
              <a:rPr lang="en-US" sz="3200" baseline="30000" dirty="0"/>
              <a:t>th</a:t>
            </a:r>
            <a:r>
              <a:rPr lang="en-US" sz="3200" dirty="0"/>
              <a:t> graders received a diploma from BPS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Of the </a:t>
            </a:r>
            <a:r>
              <a:rPr lang="en-US" sz="3200" dirty="0" smtClean="0"/>
              <a:t>2,691 </a:t>
            </a:r>
            <a:r>
              <a:rPr lang="en-US" sz="3200" dirty="0"/>
              <a:t>who graduated from HS, 77% had enrolled in a post-secondary institution by 2017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57% of the HS graduates had enrolled in a four-year institution, and 40% had enrolled in a two-year institution (some enrolled in both over the </a:t>
            </a:r>
            <a:r>
              <a:rPr lang="en-US" sz="3200" dirty="0" smtClean="0"/>
              <a:t>seven </a:t>
            </a:r>
            <a:r>
              <a:rPr lang="en-US" sz="3200" dirty="0"/>
              <a:t>year period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3188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823595"/>
          </a:xfrm>
        </p:spPr>
        <p:txBody>
          <a:bodyPr/>
          <a:lstStyle/>
          <a:p>
            <a:r>
              <a:rPr lang="en-US" dirty="0" smtClean="0"/>
              <a:t>Postsecondary Outcomes - Attainment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435608"/>
            <a:ext cx="9140449" cy="47505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39</a:t>
            </a:r>
            <a:r>
              <a:rPr lang="en-US" sz="3200" dirty="0"/>
              <a:t>% of the HS graduates in the sample from the class of 2010 earned a </a:t>
            </a:r>
            <a:r>
              <a:rPr lang="en-US" sz="3200" dirty="0" smtClean="0"/>
              <a:t>postsecondary </a:t>
            </a:r>
            <a:r>
              <a:rPr lang="en-US" sz="3200" dirty="0"/>
              <a:t>degree by 2017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35</a:t>
            </a:r>
            <a:r>
              <a:rPr lang="en-US" sz="3200" dirty="0"/>
              <a:t>% of the HS graduates earned a degree from a four-year institution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Only </a:t>
            </a:r>
            <a:r>
              <a:rPr lang="en-US" sz="3200" dirty="0"/>
              <a:t>6% earned a degree from a two-year institution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Similar </a:t>
            </a:r>
            <a:r>
              <a:rPr lang="en-US" sz="3200" dirty="0"/>
              <a:t>to national outcomes for class of 2010 – 41% of HS grads earned a degree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 (33% four-year and 8% two-year)</a:t>
            </a:r>
          </a:p>
        </p:txBody>
      </p:sp>
    </p:spTree>
    <p:extLst>
      <p:ext uri="{BB962C8B-B14F-4D97-AF65-F5344CB8AC3E}">
        <p14:creationId xmlns:p14="http://schemas.microsoft.com/office/powerpoint/2010/main" val="522166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Predicts </a:t>
            </a:r>
            <a:r>
              <a:rPr lang="en-US" dirty="0" smtClean="0"/>
              <a:t>Postsecondary </a:t>
            </a:r>
            <a:r>
              <a:rPr lang="en-US" dirty="0"/>
              <a:t>Outcomes of BPS Graduates?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For Four Year Institution </a:t>
            </a:r>
            <a:r>
              <a:rPr lang="en-US" sz="2800" dirty="0" smtClean="0"/>
              <a:t>– </a:t>
            </a:r>
            <a:r>
              <a:rPr lang="en-US" sz="2800" dirty="0"/>
              <a:t>the Boston Opportunity Indicators worked </a:t>
            </a:r>
            <a:r>
              <a:rPr lang="en-US" sz="2800" dirty="0" smtClean="0"/>
              <a:t>very well 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Attendance of 94% or more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GPA of 2.7 or greater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Taking the </a:t>
            </a:r>
            <a:r>
              <a:rPr lang="en-US" sz="2800" dirty="0" err="1"/>
              <a:t>MassCore</a:t>
            </a:r>
            <a:r>
              <a:rPr lang="en-US" sz="2800" dirty="0"/>
              <a:t> and Enrolling in at least one AP course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All are strongly predictive of post-secondary enrollment and success in four-year institutions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0325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96170D6-7F83-433A-AC93-E6B99A00861D}" vid="{5D1A66DF-7DD1-4F03-A57D-01AA8A12E5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1291</Words>
  <Application>Microsoft Office PowerPoint</Application>
  <PresentationFormat>Widescreen</PresentationFormat>
  <Paragraphs>149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Deeper Exploration of Building Postsecondary Pathways for All</vt:lpstr>
      <vt:lpstr>Six  Challenges</vt:lpstr>
      <vt:lpstr>Which of these are the most challenging for your school? </vt:lpstr>
      <vt:lpstr>Recent Research Findings on Postsecondary Pathways</vt:lpstr>
      <vt:lpstr>Three Educational Pathways to Good Jobs </vt:lpstr>
      <vt:lpstr>High School Indicators of Postsecondary Outcomes</vt:lpstr>
      <vt:lpstr>Postsecondary Outcomes - Enrollment</vt:lpstr>
      <vt:lpstr>Postsecondary Outcomes - Attainment </vt:lpstr>
      <vt:lpstr>What Predicts Postsecondary Outcomes of BPS Graduates?</vt:lpstr>
      <vt:lpstr>Four-Year Degree Outcomes by Indicator Combination</vt:lpstr>
      <vt:lpstr>What is the Story with Two-Year Institutions</vt:lpstr>
      <vt:lpstr>Two-Year Enrollment and Completion Rates by Early Warning Indicator</vt:lpstr>
      <vt:lpstr>Anytime, Anywhere Learning Indicators</vt:lpstr>
      <vt:lpstr>Findings from BPS 2012 Senior Exit Survey</vt:lpstr>
      <vt:lpstr>Findings from Senior Exit Survey</vt:lpstr>
      <vt:lpstr>Two-Year Institutions</vt:lpstr>
      <vt:lpstr>Beating the Odds</vt:lpstr>
      <vt:lpstr>Beating the Odds</vt:lpstr>
      <vt:lpstr>A Small Town Dreams Big: Developing Youth and Community Together</vt:lpstr>
      <vt:lpstr>Let’s Return to the Six Challenges and  Work Together to Solve Some of Them</vt:lpstr>
      <vt:lpstr>How to Enable More/Most Students to Get Solid Grades in Challenging Courses?</vt:lpstr>
      <vt:lpstr>How to Engineer Equitable Access/Universal Participation to/in Key Postsecondary Prep Experiences and Activities?  </vt:lpstr>
      <vt:lpstr>How Provide Postsecondary Navigation Guidance and Support to All? </vt:lpstr>
      <vt:lpstr>How Create Postsecondary Pathways Which Provide Choice for All and are Aligned with Local Conditions?</vt:lpstr>
      <vt:lpstr>How Use Postsecondary Pathways to Support Economic Development and Social Integration in the Community?</vt:lpstr>
      <vt:lpstr>How to Progress Monitor and Continually Improve this Work?</vt:lpstr>
      <vt:lpstr>Tools You Can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Muskauski</dc:creator>
  <cp:lastModifiedBy>Gregg Howell</cp:lastModifiedBy>
  <cp:revision>25</cp:revision>
  <cp:lastPrinted>2019-04-22T13:34:05Z</cp:lastPrinted>
  <dcterms:created xsi:type="dcterms:W3CDTF">2019-04-22T13:07:46Z</dcterms:created>
  <dcterms:modified xsi:type="dcterms:W3CDTF">2019-04-30T18:09:25Z</dcterms:modified>
</cp:coreProperties>
</file>