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315" r:id="rId2"/>
    <p:sldId id="331" r:id="rId3"/>
    <p:sldId id="316" r:id="rId4"/>
    <p:sldId id="317" r:id="rId5"/>
    <p:sldId id="318" r:id="rId6"/>
    <p:sldId id="319" r:id="rId7"/>
    <p:sldId id="320" r:id="rId8"/>
    <p:sldId id="321" r:id="rId9"/>
    <p:sldId id="322" r:id="rId10"/>
    <p:sldId id="323" r:id="rId11"/>
    <p:sldId id="273" r:id="rId12"/>
    <p:sldId id="324" r:id="rId13"/>
    <p:sldId id="325" r:id="rId14"/>
    <p:sldId id="326" r:id="rId15"/>
    <p:sldId id="327" r:id="rId16"/>
    <p:sldId id="328" r:id="rId17"/>
    <p:sldId id="329" r:id="rId18"/>
    <p:sldId id="330" r:id="rId19"/>
    <p:sldId id="261" r:id="rId20"/>
    <p:sldId id="262" r:id="rId21"/>
    <p:sldId id="263" r:id="rId22"/>
    <p:sldId id="264" r:id="rId23"/>
    <p:sldId id="265" r:id="rId24"/>
    <p:sldId id="266" r:id="rId25"/>
    <p:sldId id="267" r:id="rId26"/>
    <p:sldId id="268" r:id="rId27"/>
    <p:sldId id="269" r:id="rId28"/>
    <p:sldId id="270" r:id="rId29"/>
    <p:sldId id="271"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90" r:id="rId45"/>
    <p:sldId id="291" r:id="rId46"/>
    <p:sldId id="292" r:id="rId47"/>
    <p:sldId id="293" r:id="rId48"/>
    <p:sldId id="294" r:id="rId49"/>
    <p:sldId id="295" r:id="rId50"/>
    <p:sldId id="300" r:id="rId51"/>
    <p:sldId id="301" r:id="rId52"/>
    <p:sldId id="302" r:id="rId53"/>
    <p:sldId id="303" r:id="rId54"/>
    <p:sldId id="304" r:id="rId55"/>
    <p:sldId id="305" r:id="rId56"/>
    <p:sldId id="306" r:id="rId57"/>
    <p:sldId id="307" r:id="rId58"/>
    <p:sldId id="308" r:id="rId59"/>
    <p:sldId id="310" r:id="rId60"/>
    <p:sldId id="311" r:id="rId61"/>
    <p:sldId id="312" r:id="rId62"/>
    <p:sldId id="313" r:id="rId63"/>
    <p:sldId id="314"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0"/>
    <a:srgbClr val="5E94CA"/>
    <a:srgbClr val="FBB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90" autoAdjust="0"/>
    <p:restoredTop sz="94660"/>
  </p:normalViewPr>
  <p:slideViewPr>
    <p:cSldViewPr snapToGrid="0" showGuides="1">
      <p:cViewPr varScale="1">
        <p:scale>
          <a:sx n="103" d="100"/>
          <a:sy n="103" d="100"/>
        </p:scale>
        <p:origin x="888"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file:////C:\vaughan\Boston\extra%20PP%20slid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v>Completed 4-Year Degree</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High Attendance; High GPA; MassCore/AP (N=324)</c:v>
                </c:pt>
                <c:pt idx="1">
                  <c:v>Low Attendance; High GPA; MassCore/AP (N=69)</c:v>
                </c:pt>
                <c:pt idx="2">
                  <c:v>High Attendance; High GPA; No MassCore/AP (N=472)</c:v>
                </c:pt>
                <c:pt idx="3">
                  <c:v>Low Attendance; High GPA; No MassCore/AP (N=265)</c:v>
                </c:pt>
                <c:pt idx="4">
                  <c:v>High Attendance; Low GPA; No MassCore/AP (N=332)</c:v>
                </c:pt>
                <c:pt idx="5">
                  <c:v>Low Attendance; Low GPA; No MassCore/AP (N=996)</c:v>
                </c:pt>
              </c:strCache>
            </c:strRef>
          </c:cat>
          <c:val>
            <c:numRef>
              <c:f>Sheet1!$D$2:$D$7</c:f>
              <c:numCache>
                <c:formatCode>0%</c:formatCode>
                <c:ptCount val="6"/>
                <c:pt idx="0">
                  <c:v>0.84</c:v>
                </c:pt>
                <c:pt idx="1">
                  <c:v>0.72</c:v>
                </c:pt>
                <c:pt idx="2">
                  <c:v>0.56000000000000005</c:v>
                </c:pt>
                <c:pt idx="3">
                  <c:v>0.38</c:v>
                </c:pt>
                <c:pt idx="4">
                  <c:v>0.21</c:v>
                </c:pt>
                <c:pt idx="5">
                  <c:v>0.11</c:v>
                </c:pt>
              </c:numCache>
            </c:numRef>
          </c:val>
          <c:extLst>
            <c:ext xmlns:c16="http://schemas.microsoft.com/office/drawing/2014/chart" uri="{C3380CC4-5D6E-409C-BE32-E72D297353CC}">
              <c16:uniqueId val="{00000000-B0D7-4B24-BAF9-8CEFAAF15AF8}"/>
            </c:ext>
          </c:extLst>
        </c:ser>
        <c:ser>
          <c:idx val="1"/>
          <c:order val="1"/>
          <c:tx>
            <c:v>Enrolled in 4-Year Program</c:v>
          </c:tx>
          <c:spPr>
            <a:solidFill>
              <a:schemeClr val="accent2"/>
            </a:solidFill>
            <a:ln>
              <a:noFill/>
            </a:ln>
            <a:effectLst/>
          </c:spPr>
          <c:invertIfNegative val="0"/>
          <c:dLbls>
            <c:dLbl>
              <c:idx val="0"/>
              <c:tx>
                <c:rich>
                  <a:bodyPr/>
                  <a:lstStyle/>
                  <a:p>
                    <a:fld id="{EA28CAA3-FD35-4B9C-A63C-ED44DE819C52}" type="CELLRANGE">
                      <a:rPr lang="en-US" dirty="0"/>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B0D7-4B24-BAF9-8CEFAAF15AF8}"/>
                </c:ext>
              </c:extLst>
            </c:dLbl>
            <c:dLbl>
              <c:idx val="1"/>
              <c:tx>
                <c:rich>
                  <a:bodyPr/>
                  <a:lstStyle/>
                  <a:p>
                    <a:fld id="{B6FCA20A-C5B3-664C-8B2C-880A3ECBC72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D20E-4173-B635-0F8F12106785}"/>
                </c:ext>
              </c:extLst>
            </c:dLbl>
            <c:dLbl>
              <c:idx val="2"/>
              <c:tx>
                <c:rich>
                  <a:bodyPr/>
                  <a:lstStyle/>
                  <a:p>
                    <a:fld id="{0522F5DD-43C2-1143-B430-964B990AD43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D20E-4173-B635-0F8F12106785}"/>
                </c:ext>
              </c:extLst>
            </c:dLbl>
            <c:dLbl>
              <c:idx val="3"/>
              <c:tx>
                <c:rich>
                  <a:bodyPr/>
                  <a:lstStyle/>
                  <a:p>
                    <a:fld id="{3B8B9694-931E-7D48-BE5D-3DDB711C7F9B}"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D20E-4173-B635-0F8F12106785}"/>
                </c:ext>
              </c:extLst>
            </c:dLbl>
            <c:dLbl>
              <c:idx val="4"/>
              <c:tx>
                <c:rich>
                  <a:bodyPr/>
                  <a:lstStyle/>
                  <a:p>
                    <a:fld id="{F84AB657-8C5B-8E4D-B723-79606753F31F}"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D20E-4173-B635-0F8F12106785}"/>
                </c:ext>
              </c:extLst>
            </c:dLbl>
            <c:dLbl>
              <c:idx val="5"/>
              <c:tx>
                <c:rich>
                  <a:bodyPr/>
                  <a:lstStyle/>
                  <a:p>
                    <a:fld id="{B8083DB6-1987-D147-A936-7528DFF87C2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D20E-4173-B635-0F8F1210678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High Attendance; High GPA; MassCore/AP (N=324)</c:v>
                </c:pt>
                <c:pt idx="1">
                  <c:v>Low Attendance; High GPA; MassCore/AP (N=69)</c:v>
                </c:pt>
                <c:pt idx="2">
                  <c:v>High Attendance; High GPA; No MassCore/AP (N=472)</c:v>
                </c:pt>
                <c:pt idx="3">
                  <c:v>Low Attendance; High GPA; No MassCore/AP (N=265)</c:v>
                </c:pt>
                <c:pt idx="4">
                  <c:v>High Attendance; Low GPA; No MassCore/AP (N=332)</c:v>
                </c:pt>
                <c:pt idx="5">
                  <c:v>Low Attendance; Low GPA; No MassCore/AP (N=996)</c:v>
                </c:pt>
              </c:strCache>
            </c:strRef>
          </c:cat>
          <c:val>
            <c:numRef>
              <c:f>Sheet1!$E$2:$E$7</c:f>
              <c:numCache>
                <c:formatCode>0%</c:formatCode>
                <c:ptCount val="6"/>
                <c:pt idx="0">
                  <c:v>9.000000000000008E-2</c:v>
                </c:pt>
                <c:pt idx="1">
                  <c:v>0.15000000000000002</c:v>
                </c:pt>
                <c:pt idx="2">
                  <c:v>0.22999999999999998</c:v>
                </c:pt>
                <c:pt idx="3">
                  <c:v>0.30999999999999994</c:v>
                </c:pt>
                <c:pt idx="4">
                  <c:v>0.28000000000000003</c:v>
                </c:pt>
                <c:pt idx="5">
                  <c:v>0.21000000000000002</c:v>
                </c:pt>
              </c:numCache>
            </c:numRef>
          </c:val>
          <c:extLst>
            <c:ext xmlns:c15="http://schemas.microsoft.com/office/drawing/2012/chart" uri="{02D57815-91ED-43cb-92C2-25804820EDAC}">
              <c15:datalabelsRange>
                <c15:f>Sheet1!$C$2:$C$7</c15:f>
                <c15:dlblRangeCache>
                  <c:ptCount val="6"/>
                  <c:pt idx="0">
                    <c:v>93%</c:v>
                  </c:pt>
                  <c:pt idx="1">
                    <c:v>87%</c:v>
                  </c:pt>
                  <c:pt idx="2">
                    <c:v>79%</c:v>
                  </c:pt>
                  <c:pt idx="3">
                    <c:v>69%</c:v>
                  </c:pt>
                  <c:pt idx="4">
                    <c:v>49%</c:v>
                  </c:pt>
                  <c:pt idx="5">
                    <c:v>32%</c:v>
                  </c:pt>
                </c15:dlblRangeCache>
              </c15:datalabelsRange>
            </c:ext>
            <c:ext xmlns:c16="http://schemas.microsoft.com/office/drawing/2014/chart" uri="{C3380CC4-5D6E-409C-BE32-E72D297353CC}">
              <c16:uniqueId val="{00000007-B0D7-4B24-BAF9-8CEFAAF15AF8}"/>
            </c:ext>
          </c:extLst>
        </c:ser>
        <c:dLbls>
          <c:showLegendKey val="0"/>
          <c:showVal val="0"/>
          <c:showCatName val="0"/>
          <c:showSerName val="0"/>
          <c:showPercent val="0"/>
          <c:showBubbleSize val="0"/>
        </c:dLbls>
        <c:gapWidth val="150"/>
        <c:overlap val="100"/>
        <c:axId val="308156720"/>
        <c:axId val="320654592"/>
      </c:barChart>
      <c:catAx>
        <c:axId val="308156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0654592"/>
        <c:crosses val="autoZero"/>
        <c:auto val="1"/>
        <c:lblAlgn val="ctr"/>
        <c:lblOffset val="100"/>
        <c:noMultiLvlLbl val="0"/>
      </c:catAx>
      <c:valAx>
        <c:axId val="320654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08156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FCB437-AFD0-40FB-9491-B4490F5A9ACE}" type="datetimeFigureOut">
              <a:rPr lang="en-US" smtClean="0"/>
              <a:t>5/7/19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E20C9C-9786-4143-A1BF-0DE31E8F6341}" type="slidenum">
              <a:rPr lang="en-US" smtClean="0"/>
              <a:t>‹#›</a:t>
            </a:fld>
            <a:endParaRPr lang="en-US"/>
          </a:p>
        </p:txBody>
      </p:sp>
    </p:spTree>
    <p:extLst>
      <p:ext uri="{BB962C8B-B14F-4D97-AF65-F5344CB8AC3E}">
        <p14:creationId xmlns:p14="http://schemas.microsoft.com/office/powerpoint/2010/main" val="2480471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222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txBody>
          <a:bodyPr/>
          <a:lstStyle/>
          <a:p>
            <a:r>
              <a:rPr lang="en-US" sz="1000" dirty="0">
                <a:cs typeface="Century Gothic"/>
                <a:sym typeface="Helvetica" charset="0"/>
              </a:rPr>
              <a:t>remember </a:t>
            </a:r>
            <a:r>
              <a:rPr lang="en-US" sz="1000" dirty="0" err="1">
                <a:cs typeface="Century Gothic"/>
                <a:sym typeface="Helvetica" charset="0"/>
              </a:rPr>
              <a:t>d.t.</a:t>
            </a:r>
            <a:r>
              <a:rPr lang="en-US" sz="1000" dirty="0">
                <a:cs typeface="Century Gothic"/>
                <a:sym typeface="Helvetica" charset="0"/>
              </a:rPr>
              <a:t> biases towards empathy to inform definition</a:t>
            </a:r>
          </a:p>
          <a:p>
            <a:r>
              <a:rPr lang="en-US" sz="1000" dirty="0">
                <a:cs typeface="Century Gothic"/>
                <a:sym typeface="Helvetica" charset="0"/>
              </a:rPr>
              <a:t>insights you cant get thinking about something</a:t>
            </a:r>
          </a:p>
          <a:p>
            <a:r>
              <a:rPr lang="en-US" sz="1000" dirty="0">
                <a:cs typeface="Century Gothic"/>
                <a:sym typeface="Helvetica" charset="0"/>
              </a:rPr>
              <a:t>have to have direct experience</a:t>
            </a:r>
          </a:p>
          <a:p>
            <a:endParaRPr lang="en-US" sz="1000" dirty="0">
              <a:cs typeface="Century Gothic"/>
              <a:sym typeface="Helvetica" charset="0"/>
            </a:endParaRPr>
          </a:p>
        </p:txBody>
      </p:sp>
    </p:spTree>
    <p:extLst>
      <p:ext uri="{BB962C8B-B14F-4D97-AF65-F5344CB8AC3E}">
        <p14:creationId xmlns:p14="http://schemas.microsoft.com/office/powerpoint/2010/main" val="4293190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a:t>
            </a:r>
            <a:r>
              <a:rPr lang="en-US" baseline="0" dirty="0"/>
              <a:t> – Why are there so many spiders?  Because of the swarms of insects drawn to the monument at dusk that  the spiders eat.  5 – Why are swarms of insects drawn to the monument at dusk? ---The timing of the lighting of the monument</a:t>
            </a:r>
            <a:endParaRPr lang="en-US" dirty="0"/>
          </a:p>
        </p:txBody>
      </p:sp>
      <p:sp>
        <p:nvSpPr>
          <p:cNvPr id="4" name="Slide Number Placeholder 3"/>
          <p:cNvSpPr>
            <a:spLocks noGrp="1"/>
          </p:cNvSpPr>
          <p:nvPr>
            <p:ph type="sldNum" sz="quarter" idx="10"/>
          </p:nvPr>
        </p:nvSpPr>
        <p:spPr/>
        <p:txBody>
          <a:bodyPr/>
          <a:lstStyle/>
          <a:p>
            <a:fld id="{BDBDAEAE-FC19-4DB2-8010-590318FD9FC2}" type="slidenum">
              <a:rPr lang="en-US" smtClean="0"/>
              <a:t>42</a:t>
            </a:fld>
            <a:endParaRPr lang="en-US"/>
          </a:p>
        </p:txBody>
      </p:sp>
    </p:spTree>
    <p:extLst>
      <p:ext uri="{BB962C8B-B14F-4D97-AF65-F5344CB8AC3E}">
        <p14:creationId xmlns:p14="http://schemas.microsoft.com/office/powerpoint/2010/main" val="1558625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give them time to complete…then either time in table groups or whole group here from a few people</a:t>
            </a:r>
            <a:r>
              <a:rPr lang="en-US" baseline="0" dirty="0"/>
              <a:t> who had insights based on this opportunity.</a:t>
            </a:r>
            <a:endParaRPr lang="en-US" dirty="0"/>
          </a:p>
        </p:txBody>
      </p:sp>
      <p:sp>
        <p:nvSpPr>
          <p:cNvPr id="4" name="Slide Number Placeholder 3"/>
          <p:cNvSpPr>
            <a:spLocks noGrp="1"/>
          </p:cNvSpPr>
          <p:nvPr>
            <p:ph type="sldNum" sz="quarter" idx="10"/>
          </p:nvPr>
        </p:nvSpPr>
        <p:spPr/>
        <p:txBody>
          <a:bodyPr/>
          <a:lstStyle/>
          <a:p>
            <a:fld id="{BDBDAEAE-FC19-4DB2-8010-590318FD9FC2}" type="slidenum">
              <a:rPr lang="en-US" smtClean="0"/>
              <a:t>43</a:t>
            </a:fld>
            <a:endParaRPr lang="en-US"/>
          </a:p>
        </p:txBody>
      </p:sp>
    </p:spTree>
    <p:extLst>
      <p:ext uri="{BB962C8B-B14F-4D97-AF65-F5344CB8AC3E}">
        <p14:creationId xmlns:p14="http://schemas.microsoft.com/office/powerpoint/2010/main" val="1359615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451E07-C506-41CC-87CE-1DCAB612F21A}" type="slidenum">
              <a:rPr lang="en-US" smtClean="0"/>
              <a:t>46</a:t>
            </a:fld>
            <a:endParaRPr lang="en-US" dirty="0"/>
          </a:p>
        </p:txBody>
      </p:sp>
    </p:spTree>
    <p:extLst>
      <p:ext uri="{BB962C8B-B14F-4D97-AF65-F5344CB8AC3E}">
        <p14:creationId xmlns:p14="http://schemas.microsoft.com/office/powerpoint/2010/main" val="2894569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3200" dirty="0">
                <a:latin typeface="Tahoma"/>
                <a:cs typeface="Tahoma"/>
              </a:rPr>
              <a:t>Way to represent an idea that is testable </a:t>
            </a:r>
          </a:p>
        </p:txBody>
      </p:sp>
      <p:sp>
        <p:nvSpPr>
          <p:cNvPr id="4" name="Slide Number Placeholder 3"/>
          <p:cNvSpPr>
            <a:spLocks noGrp="1"/>
          </p:cNvSpPr>
          <p:nvPr>
            <p:ph type="sldNum" sz="quarter" idx="10"/>
          </p:nvPr>
        </p:nvSpPr>
        <p:spPr/>
        <p:txBody>
          <a:bodyPr/>
          <a:lstStyle/>
          <a:p>
            <a:fld id="{EA7F0798-4D3E-E744-A213-694F171E345E}" type="slidenum">
              <a:rPr lang="en-US" smtClean="0"/>
              <a:pPr/>
              <a:t>57</a:t>
            </a:fld>
            <a:endParaRPr lang="en-US"/>
          </a:p>
        </p:txBody>
      </p:sp>
    </p:spTree>
    <p:extLst>
      <p:ext uri="{BB962C8B-B14F-4D97-AF65-F5344CB8AC3E}">
        <p14:creationId xmlns:p14="http://schemas.microsoft.com/office/powerpoint/2010/main" val="4089836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3200" baseline="0" dirty="0"/>
          </a:p>
        </p:txBody>
      </p:sp>
      <p:sp>
        <p:nvSpPr>
          <p:cNvPr id="4" name="Slide Number Placeholder 3"/>
          <p:cNvSpPr>
            <a:spLocks noGrp="1"/>
          </p:cNvSpPr>
          <p:nvPr>
            <p:ph type="sldNum" sz="quarter" idx="10"/>
          </p:nvPr>
        </p:nvSpPr>
        <p:spPr/>
        <p:txBody>
          <a:bodyPr/>
          <a:lstStyle/>
          <a:p>
            <a:fld id="{EA7F0798-4D3E-E744-A213-694F171E345E}" type="slidenum">
              <a:rPr lang="en-US" smtClean="0"/>
              <a:pPr/>
              <a:t>58</a:t>
            </a:fld>
            <a:endParaRPr lang="en-US"/>
          </a:p>
        </p:txBody>
      </p:sp>
    </p:spTree>
    <p:extLst>
      <p:ext uri="{BB962C8B-B14F-4D97-AF65-F5344CB8AC3E}">
        <p14:creationId xmlns:p14="http://schemas.microsoft.com/office/powerpoint/2010/main" val="539639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Placeholder 2"/>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50178" name="Placeholder 3"/>
          <p:cNvSpPr>
            <a:spLocks noGrp="1"/>
          </p:cNvSpPr>
          <p:nvPr>
            <p:ph type="body" idx="1"/>
          </p:nvPr>
        </p:nvSpPr>
        <p:spPr bwMode="auto">
          <a:noFill/>
        </p:spPr>
        <p:txBody>
          <a:bodyPr wrap="square" numCol="1" anchor="t" anchorCtr="0" compatLnSpc="1">
            <a:prstTxWarp prst="textNoShape">
              <a:avLst/>
            </a:prstTxWarp>
          </a:bodyPr>
          <a:lstStyle/>
          <a:p>
            <a:r>
              <a:rPr lang="en-US" dirty="0">
                <a:ea typeface="ＭＳ Ｐゴシック" pitchFamily="-123" charset="-128"/>
                <a:cs typeface="ＭＳ Ｐゴシック" pitchFamily="-123" charset="-128"/>
              </a:rPr>
              <a:t>Tools:</a:t>
            </a:r>
          </a:p>
          <a:p>
            <a:endParaRPr lang="en-US" dirty="0">
              <a:ea typeface="ＭＳ Ｐゴシック" pitchFamily="-123" charset="-128"/>
              <a:cs typeface="ＭＳ Ｐゴシック" pitchFamily="-123" charset="-128"/>
            </a:endParaRPr>
          </a:p>
          <a:p>
            <a:r>
              <a:rPr lang="en-US" dirty="0">
                <a:ea typeface="ＭＳ Ｐゴシック" pitchFamily="-123" charset="-128"/>
                <a:cs typeface="ＭＳ Ｐゴシック" pitchFamily="-123" charset="-128"/>
              </a:rPr>
              <a:t>You</a:t>
            </a:r>
            <a:r>
              <a:rPr lang="en-US" baseline="0" dirty="0">
                <a:ea typeface="ＭＳ Ｐゴシック" pitchFamily="-123" charset="-128"/>
                <a:cs typeface="ＭＳ Ｐゴシック" pitchFamily="-123" charset="-128"/>
              </a:rPr>
              <a:t> can support almost any digital, physical, or service prototype at an early stage with these three tools.</a:t>
            </a:r>
          </a:p>
          <a:p>
            <a:endParaRPr lang="en-US" baseline="0" dirty="0">
              <a:ea typeface="ＭＳ Ｐゴシック" pitchFamily="-123" charset="-128"/>
              <a:cs typeface="ＭＳ Ｐゴシック" pitchFamily="-123" charset="-128"/>
            </a:endParaRPr>
          </a:p>
          <a:p>
            <a:r>
              <a:rPr lang="en-US" baseline="0" dirty="0">
                <a:ea typeface="ＭＳ Ｐゴシック" pitchFamily="-123" charset="-128"/>
                <a:cs typeface="ＭＳ Ｐゴシック" pitchFamily="-123" charset="-128"/>
              </a:rPr>
              <a:t>Infrastructure—a building block.  Craft sticks are EXCELLENT for this.  Pipe cleaners are also good.  Large scale </a:t>
            </a:r>
            <a:r>
              <a:rPr lang="en-US" baseline="0" dirty="0" err="1">
                <a:ea typeface="ＭＳ Ｐゴシック" pitchFamily="-123" charset="-128"/>
                <a:cs typeface="ＭＳ Ｐゴシック" pitchFamily="-123" charset="-128"/>
              </a:rPr>
              <a:t>woule</a:t>
            </a:r>
            <a:r>
              <a:rPr lang="en-US" baseline="0" dirty="0">
                <a:ea typeface="ＭＳ Ｐゴシック" pitchFamily="-123" charset="-128"/>
                <a:cs typeface="ＭＳ Ｐゴシック" pitchFamily="-123" charset="-128"/>
              </a:rPr>
              <a:t> be PVC pipe or wood.</a:t>
            </a:r>
          </a:p>
          <a:p>
            <a:endParaRPr lang="en-US" baseline="0" dirty="0">
              <a:ea typeface="ＭＳ Ｐゴシック" pitchFamily="-123" charset="-128"/>
              <a:cs typeface="ＭＳ Ｐゴシック" pitchFamily="-123" charset="-128"/>
            </a:endParaRPr>
          </a:p>
          <a:p>
            <a:r>
              <a:rPr lang="en-US" baseline="0" dirty="0">
                <a:ea typeface="ＭＳ Ｐゴシック" pitchFamily="-123" charset="-128"/>
                <a:cs typeface="ＭＳ Ｐゴシック" pitchFamily="-123" charset="-128"/>
              </a:rPr>
              <a:t>Connector—blue tape; tape; hot glue. Blue tape is great because it is repositionable versus duct tape.</a:t>
            </a:r>
          </a:p>
          <a:p>
            <a:endParaRPr lang="en-US" baseline="0" dirty="0">
              <a:ea typeface="ＭＳ Ｐゴシック" pitchFamily="-123" charset="-128"/>
              <a:cs typeface="ＭＳ Ｐゴシック" pitchFamily="-123" charset="-128"/>
            </a:endParaRPr>
          </a:p>
          <a:p>
            <a:r>
              <a:rPr lang="en-US" baseline="0" dirty="0">
                <a:ea typeface="ＭＳ Ｐゴシック" pitchFamily="-123" charset="-128"/>
                <a:cs typeface="ＭＳ Ｐゴシック" pitchFamily="-123" charset="-128"/>
              </a:rPr>
              <a:t>Boundaries or partitions—foam core works great to simulate walls; blue tape can demarcate spaces almost instantly.</a:t>
            </a:r>
          </a:p>
          <a:p>
            <a:endParaRPr lang="en-US" baseline="0" dirty="0">
              <a:ea typeface="ＭＳ Ｐゴシック" pitchFamily="-123" charset="-128"/>
              <a:cs typeface="ＭＳ Ｐゴシック" pitchFamily="-123" charset="-128"/>
            </a:endParaRPr>
          </a:p>
          <a:p>
            <a:r>
              <a:rPr lang="en-US" baseline="0" dirty="0">
                <a:ea typeface="ＭＳ Ｐゴシック" pitchFamily="-123" charset="-128"/>
                <a:cs typeface="ＭＳ Ｐゴシック" pitchFamily="-123" charset="-128"/>
              </a:rPr>
              <a:t>Post-its—some repositionable surface that will allow you to use text or simulate user </a:t>
            </a:r>
            <a:r>
              <a:rPr lang="en-US" baseline="0" dirty="0" err="1">
                <a:ea typeface="ＭＳ Ｐゴシック" pitchFamily="-123" charset="-128"/>
                <a:cs typeface="ＭＳ Ｐゴシック" pitchFamily="-123" charset="-128"/>
              </a:rPr>
              <a:t>engagments</a:t>
            </a:r>
            <a:r>
              <a:rPr lang="en-US" baseline="0" dirty="0">
                <a:ea typeface="ＭＳ Ｐゴシック" pitchFamily="-123" charset="-128"/>
                <a:cs typeface="ＭＳ Ｐゴシック" pitchFamily="-123" charset="-128"/>
              </a:rPr>
              <a:t> such as buttons, screens, or signage.</a:t>
            </a:r>
            <a:endParaRPr lang="en-US" dirty="0">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2922983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451E07-C506-41CC-87CE-1DCAB612F21A}" type="slidenum">
              <a:rPr lang="en-US" smtClean="0"/>
              <a:t>60</a:t>
            </a:fld>
            <a:endParaRPr lang="en-US" dirty="0"/>
          </a:p>
        </p:txBody>
      </p:sp>
    </p:spTree>
    <p:extLst>
      <p:ext uri="{BB962C8B-B14F-4D97-AF65-F5344CB8AC3E}">
        <p14:creationId xmlns:p14="http://schemas.microsoft.com/office/powerpoint/2010/main" val="12640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point of these rough </a:t>
            </a:r>
            <a:r>
              <a:rPr lang="en-US" dirty="0" err="1"/>
              <a:t>protos</a:t>
            </a:r>
            <a:r>
              <a:rPr lang="en-US" baseline="0" dirty="0"/>
              <a:t> are to test and learn from that as soon as possible…</a:t>
            </a:r>
          </a:p>
          <a:p>
            <a:endParaRPr lang="en-US" dirty="0"/>
          </a:p>
          <a:p>
            <a:r>
              <a:rPr lang="en-US" dirty="0"/>
              <a:t>go right into testing…visibility</a:t>
            </a:r>
            <a:r>
              <a:rPr lang="en-US" baseline="0" dirty="0"/>
              <a:t> through pair work</a:t>
            </a:r>
          </a:p>
          <a:p>
            <a:endParaRPr lang="en-US" baseline="0" dirty="0"/>
          </a:p>
          <a:p>
            <a:r>
              <a:rPr lang="en-US" baseline="0" dirty="0"/>
              <a:t>AFTER: ideas out on paper, tested with another person, learned what works and what doesn’t, imagine if you had another cycle (what would you prototype, how would the next cycle be different)</a:t>
            </a:r>
            <a:endParaRPr lang="en-US" dirty="0"/>
          </a:p>
        </p:txBody>
      </p:sp>
      <p:sp>
        <p:nvSpPr>
          <p:cNvPr id="4" name="Slide Number Placeholder 3"/>
          <p:cNvSpPr>
            <a:spLocks noGrp="1"/>
          </p:cNvSpPr>
          <p:nvPr>
            <p:ph type="sldNum" sz="quarter" idx="10"/>
          </p:nvPr>
        </p:nvSpPr>
        <p:spPr/>
        <p:txBody>
          <a:bodyPr/>
          <a:lstStyle/>
          <a:p>
            <a:fld id="{FCB6EA18-3D33-3D4E-B1C1-E076024A483F}" type="slidenum">
              <a:rPr lang="en-US" smtClean="0"/>
              <a:pPr/>
              <a:t>62</a:t>
            </a:fld>
            <a:endParaRPr lang="en-US"/>
          </a:p>
        </p:txBody>
      </p:sp>
    </p:spTree>
    <p:extLst>
      <p:ext uri="{BB962C8B-B14F-4D97-AF65-F5344CB8AC3E}">
        <p14:creationId xmlns:p14="http://schemas.microsoft.com/office/powerpoint/2010/main" val="258246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think it is important to communicate through</a:t>
            </a:r>
            <a:r>
              <a:rPr lang="en-US" baseline="0" dirty="0"/>
              <a:t> a direct design thinking experience</a:t>
            </a:r>
          </a:p>
          <a:p>
            <a:r>
              <a:rPr lang="en-US" baseline="0" dirty="0"/>
              <a:t>so we will work on a mini-project together today to “Improve the car maintenance experience”.</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B6EA18-3D33-3D4E-B1C1-E076024A48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676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a:ln/>
        </p:spPr>
      </p:sp>
      <p:sp>
        <p:nvSpPr>
          <p:cNvPr id="14541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1823348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a:ln/>
        </p:spPr>
      </p:sp>
      <p:sp>
        <p:nvSpPr>
          <p:cNvPr id="14541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303040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D2063-43CA-4E6E-B845-3BCFEC33719F}" type="slidenum">
              <a:rPr lang="en-US" smtClean="0"/>
              <a:t>29</a:t>
            </a:fld>
            <a:endParaRPr lang="en-US"/>
          </a:p>
        </p:txBody>
      </p:sp>
    </p:spTree>
    <p:extLst>
      <p:ext uri="{BB962C8B-B14F-4D97-AF65-F5344CB8AC3E}">
        <p14:creationId xmlns:p14="http://schemas.microsoft.com/office/powerpoint/2010/main" val="2233488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D2063-43CA-4E6E-B845-3BCFEC33719F}" type="slidenum">
              <a:rPr lang="en-US" smtClean="0"/>
              <a:t>31</a:t>
            </a:fld>
            <a:endParaRPr lang="en-US"/>
          </a:p>
        </p:txBody>
      </p:sp>
    </p:spTree>
    <p:extLst>
      <p:ext uri="{BB962C8B-B14F-4D97-AF65-F5344CB8AC3E}">
        <p14:creationId xmlns:p14="http://schemas.microsoft.com/office/powerpoint/2010/main" val="901528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451E07-C506-41CC-87CE-1DCAB612F21A}" type="slidenum">
              <a:rPr lang="en-US" smtClean="0"/>
              <a:t>32</a:t>
            </a:fld>
            <a:endParaRPr lang="en-US" dirty="0"/>
          </a:p>
        </p:txBody>
      </p:sp>
    </p:spTree>
    <p:extLst>
      <p:ext uri="{BB962C8B-B14F-4D97-AF65-F5344CB8AC3E}">
        <p14:creationId xmlns:p14="http://schemas.microsoft.com/office/powerpoint/2010/main" val="4052838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 -Lincoln Monument deteriorating</a:t>
            </a:r>
            <a:r>
              <a:rPr lang="en-US" baseline="0" dirty="0"/>
              <a:t> – Why #1 harsh chemicals are frequently used to clean the  monument.</a:t>
            </a:r>
            <a:endParaRPr lang="en-US" dirty="0"/>
          </a:p>
        </p:txBody>
      </p:sp>
      <p:sp>
        <p:nvSpPr>
          <p:cNvPr id="4" name="Slide Number Placeholder 3"/>
          <p:cNvSpPr>
            <a:spLocks noGrp="1"/>
          </p:cNvSpPr>
          <p:nvPr>
            <p:ph type="sldNum" sz="quarter" idx="10"/>
          </p:nvPr>
        </p:nvSpPr>
        <p:spPr/>
        <p:txBody>
          <a:bodyPr/>
          <a:lstStyle/>
          <a:p>
            <a:fld id="{BDBDAEAE-FC19-4DB2-8010-590318FD9FC2}" type="slidenum">
              <a:rPr lang="en-US" smtClean="0"/>
              <a:t>40</a:t>
            </a:fld>
            <a:endParaRPr lang="en-US"/>
          </a:p>
        </p:txBody>
      </p:sp>
    </p:spTree>
    <p:extLst>
      <p:ext uri="{BB962C8B-B14F-4D97-AF65-F5344CB8AC3E}">
        <p14:creationId xmlns:p14="http://schemas.microsoft.com/office/powerpoint/2010/main" val="1806845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2 - Why are harsh chemicals needed?  To clean off large number of bird droppings?  3- Why so many bird droppings? Because there is a large population of spiders- food source for starlings and sparrows.</a:t>
            </a:r>
          </a:p>
        </p:txBody>
      </p:sp>
      <p:sp>
        <p:nvSpPr>
          <p:cNvPr id="4" name="Slide Number Placeholder 3"/>
          <p:cNvSpPr>
            <a:spLocks noGrp="1"/>
          </p:cNvSpPr>
          <p:nvPr>
            <p:ph type="sldNum" sz="quarter" idx="10"/>
          </p:nvPr>
        </p:nvSpPr>
        <p:spPr/>
        <p:txBody>
          <a:bodyPr/>
          <a:lstStyle/>
          <a:p>
            <a:fld id="{BDBDAEAE-FC19-4DB2-8010-590318FD9FC2}" type="slidenum">
              <a:rPr lang="en-US" smtClean="0"/>
              <a:t>41</a:t>
            </a:fld>
            <a:endParaRPr lang="en-US"/>
          </a:p>
        </p:txBody>
      </p:sp>
    </p:spTree>
    <p:extLst>
      <p:ext uri="{BB962C8B-B14F-4D97-AF65-F5344CB8AC3E}">
        <p14:creationId xmlns:p14="http://schemas.microsoft.com/office/powerpoint/2010/main" val="1904600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88597" y="1122363"/>
            <a:ext cx="9934113"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988597" y="3602038"/>
            <a:ext cx="993411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63763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3424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1948"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61964" y="365125"/>
            <a:ext cx="718758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9806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799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8597" y="1709738"/>
            <a:ext cx="9934113"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988597" y="4589463"/>
            <a:ext cx="993411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4485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15230" y="1825625"/>
            <a:ext cx="4785065" cy="4237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40398" y="1825625"/>
            <a:ext cx="4782312" cy="4237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613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97476" y="365125"/>
            <a:ext cx="9925235" cy="1325563"/>
          </a:xfrm>
        </p:spPr>
        <p:txBody>
          <a:bodyPr/>
          <a:lstStyle/>
          <a:p>
            <a:r>
              <a:rPr lang="en-US"/>
              <a:t>Click to edit Master title style</a:t>
            </a:r>
          </a:p>
        </p:txBody>
      </p:sp>
      <p:sp>
        <p:nvSpPr>
          <p:cNvPr id="3" name="Text Placeholder 2"/>
          <p:cNvSpPr>
            <a:spLocks noGrp="1"/>
          </p:cNvSpPr>
          <p:nvPr>
            <p:ph type="body" idx="1"/>
          </p:nvPr>
        </p:nvSpPr>
        <p:spPr>
          <a:xfrm>
            <a:off x="1997476" y="1681163"/>
            <a:ext cx="47823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97475" y="2505075"/>
            <a:ext cx="4782312" cy="35761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140399" y="1681163"/>
            <a:ext cx="47823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40399" y="2505075"/>
            <a:ext cx="4782312" cy="35761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9063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5951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43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29396"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6372796" y="987425"/>
            <a:ext cx="553215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29396"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279519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2051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6363918" y="987425"/>
            <a:ext cx="553216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02051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0046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0">
              <a:schemeClr val="accent1">
                <a:lumMod val="45000"/>
                <a:lumOff val="55000"/>
                <a:alpha val="50000"/>
              </a:schemeClr>
            </a:gs>
            <a:gs pos="90000">
              <a:srgbClr val="FBB040">
                <a:alpha val="55000"/>
              </a:srgbClr>
            </a:gs>
            <a:gs pos="100000">
              <a:srgbClr val="FBB04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 name="TextBox 9"/>
          <p:cNvSpPr txBox="1"/>
          <p:nvPr userDrawn="1"/>
        </p:nvSpPr>
        <p:spPr>
          <a:xfrm>
            <a:off x="1" y="6493155"/>
            <a:ext cx="12192000" cy="276999"/>
          </a:xfrm>
          <a:prstGeom prst="rect">
            <a:avLst/>
          </a:prstGeom>
          <a:noFill/>
        </p:spPr>
        <p:txBody>
          <a:bodyPr wrap="square" rtlCol="0">
            <a:spAutoFit/>
          </a:bodyPr>
          <a:lstStyle/>
          <a:p>
            <a:pPr algn="ctr"/>
            <a:r>
              <a:rPr lang="en-US" sz="1200" b="0" i="1" dirty="0">
                <a:latin typeface="+mj-lt"/>
              </a:rPr>
              <a:t>Using ESSA to Redesign</a:t>
            </a:r>
            <a:r>
              <a:rPr lang="en-US" sz="1200" b="0" i="1" baseline="0" dirty="0">
                <a:latin typeface="+mj-lt"/>
              </a:rPr>
              <a:t> High Schools to Support Their Communities in the 21</a:t>
            </a:r>
            <a:r>
              <a:rPr lang="en-US" sz="1200" b="0" i="1" baseline="30000" dirty="0">
                <a:latin typeface="+mj-lt"/>
              </a:rPr>
              <a:t>st</a:t>
            </a:r>
            <a:r>
              <a:rPr lang="en-US" sz="1200" b="0" i="1" baseline="0" dirty="0">
                <a:latin typeface="+mj-lt"/>
              </a:rPr>
              <a:t> Century</a:t>
            </a:r>
            <a:r>
              <a:rPr lang="en-US" sz="1200" b="0" i="1" dirty="0">
                <a:latin typeface="+mj-lt"/>
              </a:rPr>
              <a:t> </a:t>
            </a:r>
          </a:p>
        </p:txBody>
      </p:sp>
      <p:sp>
        <p:nvSpPr>
          <p:cNvPr id="2" name="Title Placeholder 1"/>
          <p:cNvSpPr>
            <a:spLocks noGrp="1"/>
          </p:cNvSpPr>
          <p:nvPr>
            <p:ph type="title"/>
          </p:nvPr>
        </p:nvSpPr>
        <p:spPr>
          <a:xfrm>
            <a:off x="2015231" y="365125"/>
            <a:ext cx="9907479"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15231" y="1825625"/>
            <a:ext cx="9907479" cy="4078025"/>
          </a:xfrm>
          <a:prstGeom prst="rect">
            <a:avLst/>
          </a:prstGeom>
          <a:noFill/>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5287" y="118585"/>
            <a:ext cx="1303574" cy="1292965"/>
          </a:xfrm>
          <a:prstGeom prst="rect">
            <a:avLst/>
          </a:prstGeom>
        </p:spPr>
      </p:pic>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5433" y="6566027"/>
            <a:ext cx="1756975" cy="197284"/>
          </a:xfrm>
          <a:prstGeom prst="rect">
            <a:avLst/>
          </a:prstGeom>
        </p:spPr>
      </p:pic>
    </p:spTree>
    <p:extLst>
      <p:ext uri="{BB962C8B-B14F-4D97-AF65-F5344CB8AC3E}">
        <p14:creationId xmlns:p14="http://schemas.microsoft.com/office/powerpoint/2010/main" val="2836998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5E94C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4.png"/><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Progress Monitoring and </a:t>
            </a:r>
            <a:br>
              <a:rPr lang="en-US" dirty="0"/>
            </a:br>
            <a:r>
              <a:rPr lang="en-US" dirty="0"/>
              <a:t>High School Redesign</a:t>
            </a:r>
          </a:p>
        </p:txBody>
      </p:sp>
      <p:sp>
        <p:nvSpPr>
          <p:cNvPr id="3" name="Subtitle 2"/>
          <p:cNvSpPr>
            <a:spLocks noGrp="1"/>
          </p:cNvSpPr>
          <p:nvPr>
            <p:ph type="subTitle" idx="1"/>
          </p:nvPr>
        </p:nvSpPr>
        <p:spPr/>
        <p:txBody>
          <a:bodyPr/>
          <a:lstStyle/>
          <a:p>
            <a:r>
              <a:rPr lang="en-US" dirty="0"/>
              <a:t>Cross-State High School Redesign </a:t>
            </a:r>
          </a:p>
          <a:p>
            <a:r>
              <a:rPr lang="en-US" dirty="0"/>
              <a:t>State Leaders and NM School Team Joint Meeting  </a:t>
            </a:r>
          </a:p>
          <a:p>
            <a:r>
              <a:rPr lang="en-US" dirty="0"/>
              <a:t>New Mexico, May 2019</a:t>
            </a:r>
          </a:p>
        </p:txBody>
      </p:sp>
    </p:spTree>
    <p:extLst>
      <p:ext uri="{BB962C8B-B14F-4D97-AF65-F5344CB8AC3E}">
        <p14:creationId xmlns:p14="http://schemas.microsoft.com/office/powerpoint/2010/main" val="4161294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Observer Effect</a:t>
            </a:r>
          </a:p>
        </p:txBody>
      </p:sp>
      <p:sp>
        <p:nvSpPr>
          <p:cNvPr id="3" name="Content Placeholder 2"/>
          <p:cNvSpPr>
            <a:spLocks noGrp="1"/>
          </p:cNvSpPr>
          <p:nvPr>
            <p:ph idx="1"/>
          </p:nvPr>
        </p:nvSpPr>
        <p:spPr/>
        <p:txBody>
          <a:bodyPr/>
          <a:lstStyle/>
          <a:p>
            <a:r>
              <a:rPr lang="en-US" dirty="0"/>
              <a:t>Observer effect (physics) In physics, the observer effect is the theory that the mere observation of a situation or phenomenon inevitably </a:t>
            </a:r>
            <a:r>
              <a:rPr lang="en-US" b="1" dirty="0"/>
              <a:t>changes</a:t>
            </a:r>
            <a:r>
              <a:rPr lang="en-US" dirty="0"/>
              <a:t> that phenomenon. This is often the result of instruments that, by necessity, alter the state of what they </a:t>
            </a:r>
            <a:r>
              <a:rPr lang="en-US" b="1" dirty="0"/>
              <a:t>measure</a:t>
            </a:r>
            <a:r>
              <a:rPr lang="en-US" dirty="0"/>
              <a:t> in some manner.</a:t>
            </a:r>
          </a:p>
          <a:p>
            <a:r>
              <a:rPr lang="en-US" dirty="0"/>
              <a:t>Standards measured with high stakes assessments leads to power standards-narrow curriculum</a:t>
            </a:r>
          </a:p>
        </p:txBody>
      </p:sp>
    </p:spTree>
    <p:extLst>
      <p:ext uri="{BB962C8B-B14F-4D97-AF65-F5344CB8AC3E}">
        <p14:creationId xmlns:p14="http://schemas.microsoft.com/office/powerpoint/2010/main" val="4066073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Heisenberg Uncertainty Principle</a:t>
            </a:r>
          </a:p>
        </p:txBody>
      </p:sp>
      <p:sp>
        <p:nvSpPr>
          <p:cNvPr id="2" name="Content Placeholder 1"/>
          <p:cNvSpPr>
            <a:spLocks noGrp="1"/>
          </p:cNvSpPr>
          <p:nvPr>
            <p:ph idx="1"/>
          </p:nvPr>
        </p:nvSpPr>
        <p:spPr/>
        <p:txBody>
          <a:bodyPr/>
          <a:lstStyle/>
          <a:p>
            <a:r>
              <a:rPr lang="en-US" b="1" dirty="0">
                <a:solidFill>
                  <a:srgbClr val="222222"/>
                </a:solidFill>
                <a:latin typeface="Roboto"/>
              </a:rPr>
              <a:t>Heisenberg's Uncertainty Principle</a:t>
            </a:r>
            <a:r>
              <a:rPr lang="en-US" dirty="0">
                <a:solidFill>
                  <a:srgbClr val="222222"/>
                </a:solidFill>
                <a:latin typeface="Roboto"/>
              </a:rPr>
              <a:t> states that there is inherent </a:t>
            </a:r>
            <a:r>
              <a:rPr lang="en-US" b="1" dirty="0">
                <a:solidFill>
                  <a:srgbClr val="222222"/>
                </a:solidFill>
                <a:latin typeface="Roboto"/>
              </a:rPr>
              <a:t>uncertainty</a:t>
            </a:r>
            <a:r>
              <a:rPr lang="en-US" dirty="0">
                <a:solidFill>
                  <a:srgbClr val="222222"/>
                </a:solidFill>
                <a:latin typeface="Roboto"/>
              </a:rPr>
              <a:t> in the act of measuring a variable of a particle. Commonly applied to the position and momentum of a particle, the </a:t>
            </a:r>
            <a:r>
              <a:rPr lang="en-US" b="1" dirty="0">
                <a:solidFill>
                  <a:srgbClr val="222222"/>
                </a:solidFill>
                <a:latin typeface="Roboto"/>
              </a:rPr>
              <a:t>principle</a:t>
            </a:r>
            <a:r>
              <a:rPr lang="en-US" dirty="0">
                <a:solidFill>
                  <a:srgbClr val="222222"/>
                </a:solidFill>
                <a:latin typeface="Roboto"/>
              </a:rPr>
              <a:t> states that the more precisely the position is known the more uncertain the momentum is and vice versa.</a:t>
            </a:r>
          </a:p>
          <a:p>
            <a:r>
              <a:rPr lang="en-US" dirty="0">
                <a:solidFill>
                  <a:srgbClr val="222222"/>
                </a:solidFill>
                <a:latin typeface="Roboto"/>
              </a:rPr>
              <a:t>Goal is to improve school climate approach is zero tolerance-can show behavior incidents going down-but school connectedness is likely declining as well and not being measured</a:t>
            </a:r>
            <a:endParaRPr lang="en-US" dirty="0"/>
          </a:p>
          <a:p>
            <a:endParaRPr lang="en-US" dirty="0"/>
          </a:p>
        </p:txBody>
      </p:sp>
    </p:spTree>
    <p:extLst>
      <p:ext uri="{BB962C8B-B14F-4D97-AF65-F5344CB8AC3E}">
        <p14:creationId xmlns:p14="http://schemas.microsoft.com/office/powerpoint/2010/main" val="3594802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Variability </a:t>
            </a:r>
          </a:p>
        </p:txBody>
      </p:sp>
      <p:sp>
        <p:nvSpPr>
          <p:cNvPr id="3" name="Content Placeholder 2"/>
          <p:cNvSpPr>
            <a:spLocks noGrp="1"/>
          </p:cNvSpPr>
          <p:nvPr>
            <p:ph idx="1"/>
          </p:nvPr>
        </p:nvSpPr>
        <p:spPr/>
        <p:txBody>
          <a:bodyPr/>
          <a:lstStyle/>
          <a:p>
            <a:r>
              <a:rPr lang="en-US" dirty="0"/>
              <a:t>Student academic, behavioral, and social experiences vary across the school day, over time, and among groups of students.</a:t>
            </a:r>
          </a:p>
          <a:p>
            <a:r>
              <a:rPr lang="en-US" dirty="0"/>
              <a:t>Thus, when and who you measure impacts what you find?</a:t>
            </a:r>
          </a:p>
          <a:p>
            <a:endParaRPr lang="en-US" dirty="0"/>
          </a:p>
        </p:txBody>
      </p:sp>
    </p:spTree>
    <p:extLst>
      <p:ext uri="{BB962C8B-B14F-4D97-AF65-F5344CB8AC3E}">
        <p14:creationId xmlns:p14="http://schemas.microsoft.com/office/powerpoint/2010/main" val="3464232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656" y="281997"/>
            <a:ext cx="9907479" cy="1325563"/>
          </a:xfrm>
        </p:spPr>
        <p:txBody>
          <a:bodyPr>
            <a:normAutofit fontScale="90000"/>
          </a:bodyPr>
          <a:lstStyle/>
          <a:p>
            <a:br>
              <a:rPr lang="en-US" dirty="0"/>
            </a:br>
            <a:r>
              <a:rPr lang="en-US" dirty="0"/>
              <a:t>Cobwebs in Our </a:t>
            </a:r>
            <a:r>
              <a:rPr lang="en-US" sz="4000" dirty="0"/>
              <a:t>Head-Current views of progress monitoring shaped by how we have experience it</a:t>
            </a:r>
            <a:br>
              <a:rPr lang="en-US" sz="4000" dirty="0"/>
            </a:br>
            <a:endParaRPr lang="en-US" dirty="0"/>
          </a:p>
        </p:txBody>
      </p:sp>
      <p:sp>
        <p:nvSpPr>
          <p:cNvPr id="3" name="Content Placeholder 2"/>
          <p:cNvSpPr>
            <a:spLocks noGrp="1"/>
          </p:cNvSpPr>
          <p:nvPr>
            <p:ph idx="1"/>
          </p:nvPr>
        </p:nvSpPr>
        <p:spPr/>
        <p:txBody>
          <a:bodyPr/>
          <a:lstStyle/>
          <a:p>
            <a:r>
              <a:rPr lang="en-US" dirty="0"/>
              <a:t>Schools forever, have been progress monitoring individual students with report cards</a:t>
            </a:r>
          </a:p>
          <a:p>
            <a:r>
              <a:rPr lang="en-US" dirty="0"/>
              <a:t>Special Education extended to IEP’s, Student Conferences and Support Teams which led to RTI than MTSS</a:t>
            </a:r>
          </a:p>
          <a:p>
            <a:r>
              <a:rPr lang="en-US" dirty="0"/>
              <a:t>NCLB brought formative assessments to the forefront</a:t>
            </a:r>
          </a:p>
          <a:p>
            <a:r>
              <a:rPr lang="en-US" dirty="0"/>
              <a:t>School Improvement Grants gave us leading indictors-typically attendance and school climate</a:t>
            </a:r>
          </a:p>
          <a:p>
            <a:r>
              <a:rPr lang="en-US" dirty="0"/>
              <a:t>All of these have elements of progress monitoring but do not add up collectively to what we need</a:t>
            </a:r>
          </a:p>
        </p:txBody>
      </p:sp>
    </p:spTree>
    <p:extLst>
      <p:ext uri="{BB962C8B-B14F-4D97-AF65-F5344CB8AC3E}">
        <p14:creationId xmlns:p14="http://schemas.microsoft.com/office/powerpoint/2010/main" val="1068728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Tools We Might Consider </a:t>
            </a:r>
          </a:p>
        </p:txBody>
      </p:sp>
      <p:sp>
        <p:nvSpPr>
          <p:cNvPr id="4" name="Content Placeholder 3"/>
          <p:cNvSpPr>
            <a:spLocks noGrp="1"/>
          </p:cNvSpPr>
          <p:nvPr>
            <p:ph idx="1"/>
          </p:nvPr>
        </p:nvSpPr>
        <p:spPr/>
        <p:txBody>
          <a:bodyPr/>
          <a:lstStyle/>
          <a:p>
            <a:r>
              <a:rPr lang="en-US" dirty="0"/>
              <a:t>Students as Progress Monitors-Prichard Committee Kentucky-Student Voice Team </a:t>
            </a:r>
          </a:p>
          <a:p>
            <a:r>
              <a:rPr lang="en-US" dirty="0"/>
              <a:t>Audit of Equity of Access to Challenging Courses-Ed Trust West/XQ Educational Opportunity Audit</a:t>
            </a:r>
          </a:p>
        </p:txBody>
      </p:sp>
    </p:spTree>
    <p:extLst>
      <p:ext uri="{BB962C8B-B14F-4D97-AF65-F5344CB8AC3E}">
        <p14:creationId xmlns:p14="http://schemas.microsoft.com/office/powerpoint/2010/main" val="280441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Internal Coherence Protocol /Survey-School Readiness for Continuous Improvement</a:t>
            </a:r>
          </a:p>
        </p:txBody>
      </p:sp>
      <p:pic>
        <p:nvPicPr>
          <p:cNvPr id="1026" name="Picture 2" descr="https://ic.serpmedia.org/images/760_causal_order_figure_no_title.png?crc=379266478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28213" y="1825625"/>
            <a:ext cx="5280236" cy="4078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547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Predictive indicators-What Tells Us A Student is On-Track to Post-Secondary Success?</a:t>
            </a:r>
          </a:p>
        </p:txBody>
      </p:sp>
      <p:sp>
        <p:nvSpPr>
          <p:cNvPr id="3" name="Content Placeholder 2"/>
          <p:cNvSpPr>
            <a:spLocks noGrp="1"/>
          </p:cNvSpPr>
          <p:nvPr>
            <p:ph idx="1"/>
          </p:nvPr>
        </p:nvSpPr>
        <p:spPr/>
        <p:txBody>
          <a:bodyPr/>
          <a:lstStyle/>
          <a:p>
            <a:r>
              <a:rPr lang="en-US" dirty="0"/>
              <a:t>Validated on longitudinal data-follow students over time and into post-secondary</a:t>
            </a:r>
          </a:p>
          <a:p>
            <a:r>
              <a:rPr lang="en-US" dirty="0"/>
              <a:t>Identify factors shared by students who succeed and those who do not</a:t>
            </a:r>
          </a:p>
          <a:p>
            <a:r>
              <a:rPr lang="en-US" dirty="0"/>
              <a:t>The ABC’s plus- Attendance, Behavior, and Course Performance and Taking Challenging Course, aligned with state university system plus exposure to college level work in HS </a:t>
            </a:r>
          </a:p>
          <a:p>
            <a:r>
              <a:rPr lang="en-US" dirty="0"/>
              <a:t>Can be found locally using national clearinghouse data on post-secondary outcomes of your students</a:t>
            </a:r>
          </a:p>
        </p:txBody>
      </p:sp>
    </p:spTree>
    <p:extLst>
      <p:ext uri="{BB962C8B-B14F-4D97-AF65-F5344CB8AC3E}">
        <p14:creationId xmlns:p14="http://schemas.microsoft.com/office/powerpoint/2010/main" val="4029420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Four-</a:t>
            </a:r>
            <a:r>
              <a:rPr lang="en-US" dirty="0">
                <a:solidFill>
                  <a:schemeClr val="tx2"/>
                </a:solidFill>
              </a:rPr>
              <a:t>Year Degree Outcomes by Indicator Combination</a:t>
            </a:r>
          </a:p>
        </p:txBody>
      </p:sp>
      <p:graphicFrame>
        <p:nvGraphicFramePr>
          <p:cNvPr id="5" name="Chart 4">
            <a:extLst>
              <a:ext uri="{FF2B5EF4-FFF2-40B4-BE49-F238E27FC236}">
                <a16:creationId xmlns:a16="http://schemas.microsoft.com/office/drawing/2014/main" id="{1AA46478-F334-4286-B163-4B0B87F4B69A}"/>
              </a:ext>
            </a:extLst>
          </p:cNvPr>
          <p:cNvGraphicFramePr>
            <a:graphicFrameLocks/>
          </p:cNvGraphicFramePr>
          <p:nvPr>
            <p:extLst/>
          </p:nvPr>
        </p:nvGraphicFramePr>
        <p:xfrm>
          <a:off x="1171852" y="1881243"/>
          <a:ext cx="9983828" cy="43597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3828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Challenge-Outcomes in Two Year Institutions Harder to Predict</a:t>
            </a:r>
          </a:p>
        </p:txBody>
      </p:sp>
      <p:sp>
        <p:nvSpPr>
          <p:cNvPr id="3" name="Content Placeholder 2"/>
          <p:cNvSpPr>
            <a:spLocks noGrp="1"/>
          </p:cNvSpPr>
          <p:nvPr>
            <p:ph idx="1"/>
          </p:nvPr>
        </p:nvSpPr>
        <p:spPr/>
        <p:txBody>
          <a:bodyPr/>
          <a:lstStyle/>
          <a:p>
            <a:r>
              <a:rPr lang="en-US" dirty="0"/>
              <a:t>How students experience two year institutions and factors in their life outweigh differences in high school experiences and outcomes</a:t>
            </a:r>
          </a:p>
        </p:txBody>
      </p:sp>
    </p:spTree>
    <p:extLst>
      <p:ext uri="{BB962C8B-B14F-4D97-AF65-F5344CB8AC3E}">
        <p14:creationId xmlns:p14="http://schemas.microsoft.com/office/powerpoint/2010/main" val="3512608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300" y="196849"/>
            <a:ext cx="9907479" cy="1325563"/>
          </a:xfrm>
        </p:spPr>
        <p:txBody>
          <a:bodyPr/>
          <a:lstStyle/>
          <a:p>
            <a:r>
              <a:rPr lang="en-US" dirty="0">
                <a:latin typeface="+mn-lt"/>
              </a:rPr>
              <a:t>Norms</a:t>
            </a:r>
          </a:p>
        </p:txBody>
      </p:sp>
      <p:sp>
        <p:nvSpPr>
          <p:cNvPr id="3" name="Content Placeholder 2"/>
          <p:cNvSpPr>
            <a:spLocks noGrp="1"/>
          </p:cNvSpPr>
          <p:nvPr>
            <p:ph idx="1"/>
          </p:nvPr>
        </p:nvSpPr>
        <p:spPr>
          <a:xfrm>
            <a:off x="1892301" y="1825625"/>
            <a:ext cx="10030410" cy="4078025"/>
          </a:xfrm>
        </p:spPr>
        <p:txBody>
          <a:bodyPr>
            <a:normAutofit/>
          </a:bodyPr>
          <a:lstStyle/>
          <a:p>
            <a:pPr marL="401638" indent="-401638">
              <a:buClr>
                <a:srgbClr val="5E94CA"/>
              </a:buClr>
            </a:pPr>
            <a:r>
              <a:rPr lang="en-US" sz="3600" dirty="0"/>
              <a:t>Be Optimistic/Have Fun</a:t>
            </a:r>
          </a:p>
          <a:p>
            <a:pPr marL="401638" indent="-401638">
              <a:buClr>
                <a:srgbClr val="5E94CA"/>
              </a:buClr>
            </a:pPr>
            <a:r>
              <a:rPr lang="en-US" sz="3600" dirty="0"/>
              <a:t>Honor our Time</a:t>
            </a:r>
          </a:p>
          <a:p>
            <a:pPr marL="401638" indent="-401638">
              <a:buClr>
                <a:srgbClr val="5E94CA"/>
              </a:buClr>
            </a:pPr>
            <a:r>
              <a:rPr lang="en-US" sz="3600" dirty="0"/>
              <a:t>Err on the Side of Action/Fully Participate</a:t>
            </a:r>
          </a:p>
          <a:p>
            <a:pPr marL="401638" indent="-401638">
              <a:buClr>
                <a:srgbClr val="5E94CA"/>
              </a:buClr>
            </a:pPr>
            <a:r>
              <a:rPr lang="en-US" sz="3600" dirty="0"/>
              <a:t>Vegas Rules</a:t>
            </a:r>
          </a:p>
          <a:p>
            <a:pPr marL="0" indent="0">
              <a:buNone/>
            </a:pPr>
            <a:endParaRPr lang="en-US" sz="3600" dirty="0"/>
          </a:p>
        </p:txBody>
      </p:sp>
      <p:pic>
        <p:nvPicPr>
          <p:cNvPr id="1026" name="Picture 2" descr="C:\Users\lmuskau1\AppData\Local\Microsoft\Windows\Temporary Internet Files\Content.IE5\HBTAOZ4G\dglxasset[1].asp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6905" y="3882390"/>
            <a:ext cx="1816913" cy="15864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Program Files (x86)\Microsoft Office\MEDIA\CAGCAT10\j0234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3216" y="1155192"/>
            <a:ext cx="1662066" cy="176739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5275" y="3882390"/>
            <a:ext cx="4074504" cy="2391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a:extLst>
              <a:ext uri="{FF2B5EF4-FFF2-40B4-BE49-F238E27FC236}">
                <a16:creationId xmlns:a16="http://schemas.microsoft.com/office/drawing/2014/main" id="{802227B5-E586-834A-8DE4-9524E6CA9994}"/>
              </a:ext>
            </a:extLst>
          </p:cNvPr>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189510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231" y="2559685"/>
            <a:ext cx="9907479" cy="1325563"/>
          </a:xfrm>
        </p:spPr>
        <p:txBody>
          <a:bodyPr>
            <a:normAutofit/>
          </a:bodyPr>
          <a:lstStyle/>
          <a:p>
            <a:r>
              <a:rPr lang="en-US" dirty="0"/>
              <a:t>Walk through Today and Tomorrow</a:t>
            </a:r>
          </a:p>
        </p:txBody>
      </p:sp>
    </p:spTree>
    <p:extLst>
      <p:ext uri="{BB962C8B-B14F-4D97-AF65-F5344CB8AC3E}">
        <p14:creationId xmlns:p14="http://schemas.microsoft.com/office/powerpoint/2010/main" val="2425568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19356" y="429767"/>
            <a:ext cx="10353081" cy="685801"/>
          </a:xfrm>
        </p:spPr>
        <p:txBody>
          <a:bodyPr anchor="t">
            <a:noAutofit/>
          </a:bodyPr>
          <a:lstStyle/>
          <a:p>
            <a:r>
              <a:rPr lang="en-US" sz="4400" dirty="0">
                <a:latin typeface="+mn-lt"/>
              </a:rPr>
              <a:t>While Others Get Furious We Get Curious…</a:t>
            </a:r>
          </a:p>
        </p:txBody>
      </p:sp>
      <p:pic>
        <p:nvPicPr>
          <p:cNvPr id="9" name="Content Placeholder 8" descr="curiosity.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3665" t="21016" r="13489" b="21384"/>
          <a:stretch/>
        </p:blipFill>
        <p:spPr>
          <a:xfrm>
            <a:off x="3209542" y="1389888"/>
            <a:ext cx="7172711" cy="4745736"/>
          </a:xfrm>
        </p:spPr>
      </p:pic>
      <p:sp>
        <p:nvSpPr>
          <p:cNvPr id="5" name="Slide Number Placeholder 4"/>
          <p:cNvSpPr>
            <a:spLocks noGrp="1"/>
          </p:cNvSpPr>
          <p:nvPr>
            <p:ph type="sldNum" sz="quarter" idx="4294967295"/>
          </p:nvPr>
        </p:nvSpPr>
        <p:spPr/>
        <p:txBody>
          <a:bodyPr/>
          <a:lstStyle/>
          <a:p>
            <a:r>
              <a:rPr lang="en-US" dirty="0"/>
              <a:t> </a:t>
            </a:r>
          </a:p>
        </p:txBody>
      </p:sp>
    </p:spTree>
    <p:extLst>
      <p:ext uri="{BB962C8B-B14F-4D97-AF65-F5344CB8AC3E}">
        <p14:creationId xmlns:p14="http://schemas.microsoft.com/office/powerpoint/2010/main" val="319363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idx="1"/>
          </p:nvPr>
        </p:nvSpPr>
        <p:spPr>
          <a:xfrm>
            <a:off x="1790700" y="1191464"/>
            <a:ext cx="7886700" cy="4221492"/>
          </a:xfrm>
        </p:spPr>
        <p:txBody>
          <a:bodyPr>
            <a:normAutofit/>
          </a:bodyPr>
          <a:lstStyle/>
          <a:p>
            <a:pPr marL="0" indent="0">
              <a:buNone/>
            </a:pPr>
            <a:r>
              <a:rPr lang="en-US" sz="4000" b="1" dirty="0" err="1"/>
              <a:t>cu·ri·ous</a:t>
            </a:r>
            <a:r>
              <a:rPr lang="en-US" sz="4000" b="1" dirty="0"/>
              <a:t>  ˈ</a:t>
            </a:r>
            <a:r>
              <a:rPr lang="en-US" sz="4000" b="1" dirty="0" err="1"/>
              <a:t>kyo͝orēəs</a:t>
            </a:r>
            <a:endParaRPr lang="en-US" sz="4000" b="1" dirty="0"/>
          </a:p>
          <a:p>
            <a:pPr marL="0" indent="0">
              <a:buNone/>
            </a:pPr>
            <a:r>
              <a:rPr lang="en-US" sz="3600" dirty="0"/>
              <a:t>adjective</a:t>
            </a:r>
          </a:p>
          <a:p>
            <a:pPr marL="0" indent="0">
              <a:buNone/>
            </a:pPr>
            <a:r>
              <a:rPr lang="en-US" sz="3600" dirty="0"/>
              <a:t>1.  eager to know or learn something.</a:t>
            </a:r>
          </a:p>
        </p:txBody>
      </p:sp>
      <p:sp>
        <p:nvSpPr>
          <p:cNvPr id="6" name="Slide Number Placeholder 5"/>
          <p:cNvSpPr>
            <a:spLocks noGrp="1"/>
          </p:cNvSpPr>
          <p:nvPr>
            <p:ph type="sldNum" sz="quarter" idx="4294967295"/>
          </p:nvPr>
        </p:nvSpPr>
        <p:spPr/>
        <p:txBody>
          <a:bodyPr/>
          <a:lstStyle/>
          <a:p>
            <a:r>
              <a:rPr lang="en-US" dirty="0"/>
              <a:t> </a:t>
            </a:r>
          </a:p>
        </p:txBody>
      </p:sp>
      <p:pic>
        <p:nvPicPr>
          <p:cNvPr id="10" name="Picture 9"/>
          <p:cNvPicPr>
            <a:picLocks noChangeAspect="1"/>
          </p:cNvPicPr>
          <p:nvPr/>
        </p:nvPicPr>
        <p:blipFill>
          <a:blip r:embed="rId2"/>
          <a:stretch>
            <a:fillRect/>
          </a:stretch>
        </p:blipFill>
        <p:spPr>
          <a:xfrm>
            <a:off x="6896693" y="3302210"/>
            <a:ext cx="4262035" cy="2489330"/>
          </a:xfrm>
          <a:prstGeom prst="rect">
            <a:avLst/>
          </a:prstGeom>
        </p:spPr>
      </p:pic>
    </p:spTree>
    <p:extLst>
      <p:ext uri="{BB962C8B-B14F-4D97-AF65-F5344CB8AC3E}">
        <p14:creationId xmlns:p14="http://schemas.microsoft.com/office/powerpoint/2010/main" val="77361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791" y="142536"/>
            <a:ext cx="9907479" cy="1325563"/>
          </a:xfrm>
        </p:spPr>
        <p:txBody>
          <a:bodyPr/>
          <a:lstStyle/>
          <a:p>
            <a:r>
              <a:rPr lang="en-US" dirty="0">
                <a:latin typeface="+mn-lt"/>
              </a:rPr>
              <a:t>Connection Circle</a:t>
            </a:r>
          </a:p>
        </p:txBody>
      </p:sp>
      <p:sp>
        <p:nvSpPr>
          <p:cNvPr id="3" name="Content Placeholder 2"/>
          <p:cNvSpPr>
            <a:spLocks noGrp="1"/>
          </p:cNvSpPr>
          <p:nvPr>
            <p:ph sz="half" idx="1"/>
          </p:nvPr>
        </p:nvSpPr>
        <p:spPr>
          <a:xfrm>
            <a:off x="1923791" y="1468099"/>
            <a:ext cx="4115059" cy="4708864"/>
          </a:xfrm>
        </p:spPr>
        <p:txBody>
          <a:bodyPr>
            <a:noAutofit/>
          </a:bodyPr>
          <a:lstStyle/>
          <a:p>
            <a:pPr marL="0" indent="0">
              <a:lnSpc>
                <a:spcPct val="100000"/>
              </a:lnSpc>
              <a:buNone/>
            </a:pPr>
            <a:r>
              <a:rPr lang="en-US" sz="3200" dirty="0"/>
              <a:t>Would you share </a:t>
            </a:r>
          </a:p>
          <a:p>
            <a:pPr marL="347663" indent="-347663">
              <a:lnSpc>
                <a:spcPct val="100000"/>
              </a:lnSpc>
              <a:buClr>
                <a:srgbClr val="5E94CA"/>
              </a:buClr>
            </a:pPr>
            <a:r>
              <a:rPr lang="en-US" sz="3200" dirty="0"/>
              <a:t>Your name</a:t>
            </a:r>
          </a:p>
          <a:p>
            <a:pPr marL="347663" indent="-347663">
              <a:lnSpc>
                <a:spcPct val="100000"/>
              </a:lnSpc>
              <a:buClr>
                <a:srgbClr val="5E94CA"/>
              </a:buClr>
            </a:pPr>
            <a:r>
              <a:rPr lang="en-US" sz="3200" dirty="0"/>
              <a:t>State or High School name</a:t>
            </a:r>
          </a:p>
          <a:p>
            <a:pPr marL="347663" indent="-347663">
              <a:lnSpc>
                <a:spcPct val="100000"/>
              </a:lnSpc>
              <a:buClr>
                <a:srgbClr val="5E94CA"/>
              </a:buClr>
            </a:pPr>
            <a:r>
              <a:rPr lang="en-US" sz="3200" dirty="0"/>
              <a:t>Some thing about yourself that might leave us curious</a:t>
            </a:r>
          </a:p>
        </p:txBody>
      </p:sp>
      <p:sp>
        <p:nvSpPr>
          <p:cNvPr id="5" name="Slide Number Placeholder 4"/>
          <p:cNvSpPr>
            <a:spLocks noGrp="1"/>
          </p:cNvSpPr>
          <p:nvPr>
            <p:ph type="sldNum" sz="quarter" idx="4294967295"/>
          </p:nvPr>
        </p:nvSpPr>
        <p:spPr/>
        <p:txBody>
          <a:bodyPr/>
          <a:lstStyle/>
          <a:p>
            <a:r>
              <a:rPr lang="en-US" dirty="0"/>
              <a:t> </a:t>
            </a:r>
          </a:p>
        </p:txBody>
      </p:sp>
      <p:pic>
        <p:nvPicPr>
          <p:cNvPr id="6" name="Picture 5"/>
          <p:cNvPicPr>
            <a:picLocks noChangeAspect="1"/>
          </p:cNvPicPr>
          <p:nvPr/>
        </p:nvPicPr>
        <p:blipFill rotWithShape="1">
          <a:blip r:embed="rId2"/>
          <a:srcRect l="29275" t="22467" r="3510" b="1"/>
          <a:stretch/>
        </p:blipFill>
        <p:spPr>
          <a:xfrm>
            <a:off x="6968970" y="1651360"/>
            <a:ext cx="4862300" cy="3739180"/>
          </a:xfrm>
          <a:prstGeom prst="rect">
            <a:avLst/>
          </a:prstGeom>
        </p:spPr>
      </p:pic>
    </p:spTree>
    <p:extLst>
      <p:ext uri="{BB962C8B-B14F-4D97-AF65-F5344CB8AC3E}">
        <p14:creationId xmlns:p14="http://schemas.microsoft.com/office/powerpoint/2010/main" val="31619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CDC3-FCAE-A24A-8D25-14E0A276E213}"/>
              </a:ext>
            </a:extLst>
          </p:cNvPr>
          <p:cNvSpPr>
            <a:spLocks noGrp="1"/>
          </p:cNvSpPr>
          <p:nvPr>
            <p:ph type="title"/>
          </p:nvPr>
        </p:nvSpPr>
        <p:spPr>
          <a:xfrm>
            <a:off x="1547192" y="505733"/>
            <a:ext cx="10515600" cy="1133475"/>
          </a:xfrm>
        </p:spPr>
        <p:txBody>
          <a:bodyPr anchor="t">
            <a:normAutofit/>
          </a:bodyPr>
          <a:lstStyle/>
          <a:p>
            <a:r>
              <a:rPr lang="en-US" sz="4400" dirty="0">
                <a:latin typeface="+mn-lt"/>
              </a:rPr>
              <a:t>Knowledge Sharing- Round One</a:t>
            </a:r>
          </a:p>
        </p:txBody>
      </p:sp>
      <p:sp>
        <p:nvSpPr>
          <p:cNvPr id="3" name="Text Placeholder 2">
            <a:extLst>
              <a:ext uri="{FF2B5EF4-FFF2-40B4-BE49-F238E27FC236}">
                <a16:creationId xmlns:a16="http://schemas.microsoft.com/office/drawing/2014/main" id="{FEFCC458-13C6-3147-A9D5-4D9F8FB5D0CF}"/>
              </a:ext>
            </a:extLst>
          </p:cNvPr>
          <p:cNvSpPr>
            <a:spLocks noGrp="1"/>
          </p:cNvSpPr>
          <p:nvPr>
            <p:ph type="body" idx="1"/>
          </p:nvPr>
        </p:nvSpPr>
        <p:spPr>
          <a:xfrm>
            <a:off x="733376" y="1554480"/>
            <a:ext cx="10614074" cy="4535171"/>
          </a:xfrm>
        </p:spPr>
        <p:txBody>
          <a:bodyPr>
            <a:normAutofit/>
          </a:bodyPr>
          <a:lstStyle/>
          <a:p>
            <a:pPr>
              <a:lnSpc>
                <a:spcPct val="100000"/>
              </a:lnSpc>
              <a:spcBef>
                <a:spcPts val="1800"/>
              </a:spcBef>
            </a:pPr>
            <a:r>
              <a:rPr lang="en-US" dirty="0">
                <a:solidFill>
                  <a:schemeClr val="tx1"/>
                </a:solidFill>
              </a:rPr>
              <a:t>What is it about your current metrics (implementation, progress monitoring, early impact or other) and the way they serve you that is effective?  best-in-class?  School teams, the response to this may be some measure you have created or included in your design plan.</a:t>
            </a:r>
          </a:p>
          <a:p>
            <a:pPr>
              <a:lnSpc>
                <a:spcPct val="100000"/>
              </a:lnSpc>
              <a:spcBef>
                <a:spcPts val="1800"/>
              </a:spcBef>
            </a:pPr>
            <a:r>
              <a:rPr lang="en-US" dirty="0">
                <a:solidFill>
                  <a:schemeClr val="tx1"/>
                </a:solidFill>
              </a:rPr>
              <a:t>What conversations are you currently having about what you would like to measure that currently is not a part of your metrics suite and why (what insights are you aiming to gain?)  </a:t>
            </a:r>
          </a:p>
          <a:p>
            <a:pPr>
              <a:lnSpc>
                <a:spcPct val="100000"/>
              </a:lnSpc>
            </a:pPr>
            <a:r>
              <a:rPr lang="en-US" dirty="0">
                <a:solidFill>
                  <a:schemeClr val="tx1"/>
                </a:solidFill>
              </a:rPr>
              <a:t>Is there a root cause or mindset that you believe is essential to address for high school redesign to succeed, that is not captured by your current set of metrics or on-going conversations about additional metrics?</a:t>
            </a:r>
          </a:p>
        </p:txBody>
      </p:sp>
      <p:sp>
        <p:nvSpPr>
          <p:cNvPr id="5" name="Slide Number Placeholder 4">
            <a:extLst>
              <a:ext uri="{FF2B5EF4-FFF2-40B4-BE49-F238E27FC236}">
                <a16:creationId xmlns:a16="http://schemas.microsoft.com/office/drawing/2014/main" id="{3F9B949B-9791-E642-ACF2-E2CA3CCB2778}"/>
              </a:ext>
            </a:extLst>
          </p:cNvPr>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92144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87701" y="-105508"/>
            <a:ext cx="6477507" cy="6890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
        <p:nvSpPr>
          <p:cNvPr id="51202" name="Freeform 2"/>
          <p:cNvSpPr>
            <a:spLocks/>
          </p:cNvSpPr>
          <p:nvPr/>
        </p:nvSpPr>
        <p:spPr bwMode="auto">
          <a:xfrm>
            <a:off x="5314960" y="461992"/>
            <a:ext cx="2226532" cy="1892570"/>
          </a:xfrm>
          <a:custGeom>
            <a:avLst/>
            <a:gdLst>
              <a:gd name="T0" fmla="*/ 0 w 21600"/>
              <a:gd name="T1" fmla="*/ 10800 h 21600"/>
              <a:gd name="T2" fmla="*/ 5369 w 21600"/>
              <a:gd name="T3" fmla="*/ 21600 h 21600"/>
              <a:gd name="T4" fmla="*/ 15982 w 21600"/>
              <a:gd name="T5" fmla="*/ 21454 h 21600"/>
              <a:gd name="T6" fmla="*/ 21600 w 21600"/>
              <a:gd name="T7" fmla="*/ 10654 h 21600"/>
              <a:gd name="T8" fmla="*/ 16106 w 21600"/>
              <a:gd name="T9" fmla="*/ 0 h 21600"/>
              <a:gd name="T10" fmla="*/ 5494 w 21600"/>
              <a:gd name="T11" fmla="*/ 0 h 21600"/>
              <a:gd name="T12" fmla="*/ 0 w 21600"/>
              <a:gd name="T13" fmla="*/ 10800 h 21600"/>
              <a:gd name="T14" fmla="*/ 0 w 21600"/>
              <a:gd name="T15" fmla="*/ 1080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0800"/>
                </a:moveTo>
                <a:lnTo>
                  <a:pt x="5369" y="21600"/>
                </a:lnTo>
                <a:lnTo>
                  <a:pt x="15982" y="21454"/>
                </a:lnTo>
                <a:lnTo>
                  <a:pt x="21600" y="10654"/>
                </a:lnTo>
                <a:lnTo>
                  <a:pt x="16106" y="0"/>
                </a:lnTo>
                <a:lnTo>
                  <a:pt x="5494" y="0"/>
                </a:lnTo>
                <a:lnTo>
                  <a:pt x="0" y="10800"/>
                </a:lnTo>
                <a:close/>
                <a:moveTo>
                  <a:pt x="0" y="10800"/>
                </a:moveTo>
              </a:path>
            </a:pathLst>
          </a:custGeom>
          <a:solidFill>
            <a:srgbClr val="FFFFFF">
              <a:alpha val="70979"/>
            </a:srgbClr>
          </a:solidFill>
          <a:ln>
            <a:noFill/>
          </a:ln>
          <a:extLst>
            <a:ext uri="{91240B29-F687-4f45-9708-019B960494DF}">
              <a14:hiddenLine xmlns:a14="http://schemas.microsoft.com/office/drawing/2010/main" xmlns="" w="25400" cap="flat">
                <a:solidFill>
                  <a:schemeClr val="tx1"/>
                </a:solidFill>
                <a:round/>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51203" name="Freeform 3"/>
          <p:cNvSpPr>
            <a:spLocks/>
          </p:cNvSpPr>
          <p:nvPr/>
        </p:nvSpPr>
        <p:spPr bwMode="auto">
          <a:xfrm>
            <a:off x="7063419" y="1417421"/>
            <a:ext cx="2183451" cy="1884283"/>
          </a:xfrm>
          <a:custGeom>
            <a:avLst/>
            <a:gdLst>
              <a:gd name="T0" fmla="*/ 0 w 21600"/>
              <a:gd name="T1" fmla="*/ 10800 h 21600"/>
              <a:gd name="T2" fmla="*/ 5369 w 21600"/>
              <a:gd name="T3" fmla="*/ 21600 h 21600"/>
              <a:gd name="T4" fmla="*/ 15982 w 21600"/>
              <a:gd name="T5" fmla="*/ 21454 h 21600"/>
              <a:gd name="T6" fmla="*/ 21600 w 21600"/>
              <a:gd name="T7" fmla="*/ 10654 h 21600"/>
              <a:gd name="T8" fmla="*/ 16106 w 21600"/>
              <a:gd name="T9" fmla="*/ 0 h 21600"/>
              <a:gd name="T10" fmla="*/ 5369 w 21600"/>
              <a:gd name="T11" fmla="*/ 0 h 21600"/>
              <a:gd name="T12" fmla="*/ 0 w 21600"/>
              <a:gd name="T13" fmla="*/ 10800 h 21600"/>
              <a:gd name="T14" fmla="*/ 0 w 21600"/>
              <a:gd name="T15" fmla="*/ 1080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0800"/>
                </a:moveTo>
                <a:lnTo>
                  <a:pt x="5369" y="21600"/>
                </a:lnTo>
                <a:lnTo>
                  <a:pt x="15982" y="21454"/>
                </a:lnTo>
                <a:lnTo>
                  <a:pt x="21600" y="10654"/>
                </a:lnTo>
                <a:lnTo>
                  <a:pt x="16106" y="0"/>
                </a:lnTo>
                <a:lnTo>
                  <a:pt x="5369" y="0"/>
                </a:lnTo>
                <a:lnTo>
                  <a:pt x="0" y="10800"/>
                </a:lnTo>
                <a:close/>
                <a:moveTo>
                  <a:pt x="0" y="10800"/>
                </a:moveTo>
              </a:path>
            </a:pathLst>
          </a:custGeom>
          <a:solidFill>
            <a:srgbClr val="FFFFFF">
              <a:alpha val="70979"/>
            </a:srgbClr>
          </a:solidFill>
          <a:ln>
            <a:noFill/>
          </a:ln>
          <a:extLst>
            <a:ext uri="{91240B29-F687-4f45-9708-019B960494DF}">
              <a14:hiddenLine xmlns:a14="http://schemas.microsoft.com/office/drawing/2010/main" xmlns="" w="25400" cap="flat">
                <a:solidFill>
                  <a:schemeClr val="tx1"/>
                </a:solidFill>
                <a:round/>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51204" name="Freeform 4"/>
          <p:cNvSpPr>
            <a:spLocks/>
          </p:cNvSpPr>
          <p:nvPr/>
        </p:nvSpPr>
        <p:spPr bwMode="auto">
          <a:xfrm>
            <a:off x="7035986" y="3387095"/>
            <a:ext cx="2245173" cy="1870706"/>
          </a:xfrm>
          <a:custGeom>
            <a:avLst/>
            <a:gdLst>
              <a:gd name="T0" fmla="*/ 0 w 21600"/>
              <a:gd name="T1" fmla="*/ 10800 h 21600"/>
              <a:gd name="T2" fmla="*/ 5369 w 21600"/>
              <a:gd name="T3" fmla="*/ 21600 h 21600"/>
              <a:gd name="T4" fmla="*/ 15982 w 21600"/>
              <a:gd name="T5" fmla="*/ 21454 h 21600"/>
              <a:gd name="T6" fmla="*/ 21600 w 21600"/>
              <a:gd name="T7" fmla="*/ 10654 h 21600"/>
              <a:gd name="T8" fmla="*/ 16106 w 21600"/>
              <a:gd name="T9" fmla="*/ 0 h 21600"/>
              <a:gd name="T10" fmla="*/ 5494 w 21600"/>
              <a:gd name="T11" fmla="*/ 0 h 21600"/>
              <a:gd name="T12" fmla="*/ 0 w 21600"/>
              <a:gd name="T13" fmla="*/ 10800 h 21600"/>
              <a:gd name="T14" fmla="*/ 0 w 21600"/>
              <a:gd name="T15" fmla="*/ 1080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0800"/>
                </a:moveTo>
                <a:lnTo>
                  <a:pt x="5369" y="21600"/>
                </a:lnTo>
                <a:lnTo>
                  <a:pt x="15982" y="21454"/>
                </a:lnTo>
                <a:lnTo>
                  <a:pt x="21600" y="10654"/>
                </a:lnTo>
                <a:lnTo>
                  <a:pt x="16106" y="0"/>
                </a:lnTo>
                <a:lnTo>
                  <a:pt x="5494" y="0"/>
                </a:lnTo>
                <a:lnTo>
                  <a:pt x="0" y="10800"/>
                </a:lnTo>
                <a:close/>
                <a:moveTo>
                  <a:pt x="0" y="10800"/>
                </a:moveTo>
              </a:path>
            </a:pathLst>
          </a:custGeom>
          <a:solidFill>
            <a:srgbClr val="FFFFFF">
              <a:alpha val="70979"/>
            </a:srgbClr>
          </a:solidFill>
          <a:ln>
            <a:noFill/>
          </a:ln>
          <a:extLst>
            <a:ext uri="{91240B29-F687-4f45-9708-019B960494DF}">
              <a14:hiddenLine xmlns:a14="http://schemas.microsoft.com/office/drawing/2010/main" xmlns="" w="25400" cap="flat">
                <a:solidFill>
                  <a:schemeClr val="tx1"/>
                </a:solidFill>
                <a:round/>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51205" name="Freeform 5"/>
          <p:cNvSpPr>
            <a:spLocks/>
          </p:cNvSpPr>
          <p:nvPr/>
        </p:nvSpPr>
        <p:spPr bwMode="auto">
          <a:xfrm>
            <a:off x="5314960" y="4363551"/>
            <a:ext cx="2226532" cy="1861989"/>
          </a:xfrm>
          <a:custGeom>
            <a:avLst/>
            <a:gdLst>
              <a:gd name="T0" fmla="*/ 0 w 21600"/>
              <a:gd name="T1" fmla="*/ 10800 h 21600"/>
              <a:gd name="T2" fmla="*/ 5369 w 21600"/>
              <a:gd name="T3" fmla="*/ 21600 h 21600"/>
              <a:gd name="T4" fmla="*/ 15982 w 21600"/>
              <a:gd name="T5" fmla="*/ 21454 h 21600"/>
              <a:gd name="T6" fmla="*/ 21600 w 21600"/>
              <a:gd name="T7" fmla="*/ 10654 h 21600"/>
              <a:gd name="T8" fmla="*/ 16106 w 21600"/>
              <a:gd name="T9" fmla="*/ 0 h 21600"/>
              <a:gd name="T10" fmla="*/ 5494 w 21600"/>
              <a:gd name="T11" fmla="*/ 0 h 21600"/>
              <a:gd name="T12" fmla="*/ 0 w 21600"/>
              <a:gd name="T13" fmla="*/ 10800 h 21600"/>
              <a:gd name="T14" fmla="*/ 0 w 21600"/>
              <a:gd name="T15" fmla="*/ 1080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0800"/>
                </a:moveTo>
                <a:lnTo>
                  <a:pt x="5369" y="21600"/>
                </a:lnTo>
                <a:lnTo>
                  <a:pt x="15982" y="21454"/>
                </a:lnTo>
                <a:lnTo>
                  <a:pt x="21600" y="10654"/>
                </a:lnTo>
                <a:lnTo>
                  <a:pt x="16106" y="0"/>
                </a:lnTo>
                <a:lnTo>
                  <a:pt x="5494" y="0"/>
                </a:lnTo>
                <a:lnTo>
                  <a:pt x="0" y="10800"/>
                </a:lnTo>
                <a:close/>
                <a:moveTo>
                  <a:pt x="0" y="10800"/>
                </a:moveTo>
              </a:path>
            </a:pathLst>
          </a:custGeom>
          <a:solidFill>
            <a:srgbClr val="FFFFFF">
              <a:alpha val="70979"/>
            </a:srgbClr>
          </a:solidFill>
          <a:ln>
            <a:noFill/>
          </a:ln>
          <a:extLst>
            <a:ext uri="{91240B29-F687-4f45-9708-019B960494DF}">
              <a14:hiddenLine xmlns:a14="http://schemas.microsoft.com/office/drawing/2010/main" xmlns="" w="25400" cap="flat">
                <a:solidFill>
                  <a:schemeClr val="tx1"/>
                </a:solidFill>
                <a:round/>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31773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65460" y="740397"/>
            <a:ext cx="10018540" cy="5262951"/>
          </a:xfrm>
          <a:prstGeom prst="rect">
            <a:avLst/>
          </a:prstGeom>
          <a:noFill/>
        </p:spPr>
        <p:txBody>
          <a:bodyPr wrap="square" lIns="91413" tIns="45706" rIns="91413" bIns="4570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EMPATHY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Gives confidence that you are working on a meaningful problem; forces you to take a perspective other than your own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IDEATION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Gives you copious and diverse design solution possibilities to select, develop and test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D9D9D9"/>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PROTOTYPING &amp; TEST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Gives confidence that your solution meets the need you uncovered; accelerates learning when you adopt a low-resolution prototyping mindset</a:t>
            </a:r>
          </a:p>
        </p:txBody>
      </p:sp>
    </p:spTree>
    <p:extLst>
      <p:ext uri="{BB962C8B-B14F-4D97-AF65-F5344CB8AC3E}">
        <p14:creationId xmlns:p14="http://schemas.microsoft.com/office/powerpoint/2010/main" val="264849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2192" y="394611"/>
            <a:ext cx="7842504" cy="5906507"/>
          </a:xfrm>
        </p:spPr>
        <p:txBody>
          <a:bodyPr>
            <a:normAutofit fontScale="77500" lnSpcReduction="20000"/>
          </a:bodyPr>
          <a:lstStyle/>
          <a:p>
            <a:pPr marL="0" indent="0">
              <a:lnSpc>
                <a:spcPct val="120000"/>
              </a:lnSpc>
              <a:buNone/>
            </a:pPr>
            <a:r>
              <a:rPr lang="en-US" dirty="0"/>
              <a:t>“The single most important lesson I learned in 25 years talking every single day to people, was that there’s a common denominator in our human experience. </a:t>
            </a:r>
            <a:r>
              <a:rPr lang="en-US" b="1" dirty="0"/>
              <a:t>The common denominator I found in every single interview is we want to be validated.</a:t>
            </a:r>
            <a:r>
              <a:rPr lang="en-US" dirty="0"/>
              <a:t> We want to be understood. </a:t>
            </a:r>
          </a:p>
          <a:p>
            <a:pPr marL="0" indent="0">
              <a:lnSpc>
                <a:spcPct val="120000"/>
              </a:lnSpc>
              <a:buNone/>
            </a:pPr>
            <a:r>
              <a:rPr lang="en-US" dirty="0"/>
              <a:t>I’ve done over 35,000 interviews in my career. And as soon as that camera shuts off, and inevitably in their own way, everyone asks this question: ‘Was that okay?’ </a:t>
            </a:r>
          </a:p>
          <a:p>
            <a:pPr marL="0" indent="0">
              <a:lnSpc>
                <a:spcPct val="120000"/>
              </a:lnSpc>
              <a:buNone/>
            </a:pPr>
            <a:r>
              <a:rPr lang="en-US" dirty="0"/>
              <a:t>I heard it from President Bush, I heard it from President Obama, I’ve heard it from heroes and from housewives, I’ve heard it from victims and perpetrators of crimes. I even heard it from </a:t>
            </a:r>
            <a:r>
              <a:rPr lang="en-US" dirty="0" err="1"/>
              <a:t>Beyonce</a:t>
            </a:r>
            <a:r>
              <a:rPr lang="en-US" dirty="0"/>
              <a:t> in all her </a:t>
            </a:r>
            <a:r>
              <a:rPr lang="en-US" dirty="0" err="1"/>
              <a:t>Beyonce</a:t>
            </a:r>
            <a:r>
              <a:rPr lang="en-US" dirty="0"/>
              <a:t>-ness… </a:t>
            </a:r>
          </a:p>
          <a:p>
            <a:pPr marL="0" indent="0">
              <a:lnSpc>
                <a:spcPct val="120000"/>
              </a:lnSpc>
              <a:buNone/>
            </a:pPr>
            <a:r>
              <a:rPr lang="en-US" dirty="0"/>
              <a:t>They all want to know: ‘Was that okay? Did you hear me? Did you see me? Did what I said mean anything to you?’”                    </a:t>
            </a:r>
          </a:p>
          <a:p>
            <a:pPr marL="0" indent="0">
              <a:lnSpc>
                <a:spcPct val="120000"/>
              </a:lnSpc>
              <a:buNone/>
            </a:pPr>
            <a:r>
              <a:rPr lang="en-US" dirty="0"/>
              <a:t>	</a:t>
            </a:r>
            <a:r>
              <a:rPr lang="en-US" sz="2000" dirty="0"/>
              <a:t>Oprah Winfrey</a:t>
            </a:r>
            <a:endParaRPr lang="en-US" dirty="0"/>
          </a:p>
        </p:txBody>
      </p:sp>
      <p:pic>
        <p:nvPicPr>
          <p:cNvPr id="1026" name="Picture 2" descr="Image result for oprah winfr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759" y="1639253"/>
            <a:ext cx="2882913" cy="19177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oprah winf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295" y="3724085"/>
            <a:ext cx="2889377" cy="2217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37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5"/>
          <p:cNvSpPr>
            <a:spLocks/>
          </p:cNvSpPr>
          <p:nvPr/>
        </p:nvSpPr>
        <p:spPr bwMode="auto">
          <a:xfrm>
            <a:off x="1883781" y="486520"/>
            <a:ext cx="4014753"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pPr algn="l"/>
            <a:r>
              <a:rPr lang="en-US" sz="4400" b="1" dirty="0">
                <a:solidFill>
                  <a:srgbClr val="5E94CA"/>
                </a:solidFill>
                <a:latin typeface="Calibri" panose="020F0502020204030204" pitchFamily="34" charset="0"/>
                <a:cs typeface="Calibri" panose="020F0502020204030204" pitchFamily="34" charset="0"/>
                <a:sym typeface="Neutra Text TF-Bold" charset="0"/>
              </a:rPr>
              <a:t>Empathize: </a:t>
            </a:r>
            <a:r>
              <a:rPr lang="en-US" sz="4400" b="1" dirty="0">
                <a:solidFill>
                  <a:srgbClr val="FF8000"/>
                </a:solidFill>
                <a:latin typeface="Calibri" panose="020F0502020204030204" pitchFamily="34" charset="0"/>
                <a:cs typeface="Calibri" panose="020F0502020204030204" pitchFamily="34" charset="0"/>
                <a:sym typeface="Neutra Text TF-Bold" charset="0"/>
              </a:rPr>
              <a:t>how?</a:t>
            </a:r>
          </a:p>
        </p:txBody>
      </p:sp>
      <p:pic>
        <p:nvPicPr>
          <p:cNvPr id="5" name="Picture 4" descr="childs mind.jpg"/>
          <p:cNvPicPr>
            <a:picLocks noChangeAspect="1"/>
          </p:cNvPicPr>
          <p:nvPr/>
        </p:nvPicPr>
        <p:blipFill>
          <a:blip r:embed="rId3"/>
          <a:stretch>
            <a:fillRect/>
          </a:stretch>
        </p:blipFill>
        <p:spPr>
          <a:xfrm>
            <a:off x="2779744" y="1669465"/>
            <a:ext cx="6721069" cy="4467456"/>
          </a:xfrm>
          <a:prstGeom prst="rect">
            <a:avLst/>
          </a:prstGeom>
        </p:spPr>
      </p:pic>
      <p:sp>
        <p:nvSpPr>
          <p:cNvPr id="6" name="Rectangle 5"/>
          <p:cNvSpPr/>
          <p:nvPr/>
        </p:nvSpPr>
        <p:spPr>
          <a:xfrm>
            <a:off x="2779744" y="1669465"/>
            <a:ext cx="6721069" cy="4467456"/>
          </a:xfrm>
          <a:prstGeom prst="rect">
            <a:avLst/>
          </a:prstGeom>
          <a:solidFill>
            <a:schemeClr val="bg1">
              <a:lumMod val="75000"/>
              <a:alpha val="61000"/>
            </a:schemeClr>
          </a:solidFill>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7" name="TextBox 6"/>
          <p:cNvSpPr txBox="1">
            <a:spLocks noChangeArrowheads="1"/>
          </p:cNvSpPr>
          <p:nvPr/>
        </p:nvSpPr>
        <p:spPr bwMode="auto">
          <a:xfrm>
            <a:off x="3080119" y="2081528"/>
            <a:ext cx="8382000" cy="3471719"/>
          </a:xfrm>
          <a:prstGeom prst="rect">
            <a:avLst/>
          </a:prstGeom>
          <a:noFill/>
          <a:ln w="9525">
            <a:noFill/>
            <a:miter lim="800000"/>
            <a:headEnd/>
            <a:tailEnd/>
          </a:ln>
        </p:spPr>
        <p:txBody>
          <a:bodyPr wrap="square" lIns="100584" tIns="50292" rIns="100584" bIns="50292">
            <a:prstTxWarp prst="textNoShape">
              <a:avLst/>
            </a:prstTxWarp>
            <a:spAutoFit/>
          </a:bodyPr>
          <a:lstStyle/>
          <a:p>
            <a:pPr marL="342900" indent="-342900">
              <a:spcAft>
                <a:spcPts val="1800"/>
              </a:spcAft>
              <a:buFont typeface="Arial" panose="020B0604020202020204" pitchFamily="34" charset="0"/>
              <a:buChar char="•"/>
            </a:pPr>
            <a:r>
              <a:rPr lang="en-US" sz="2400" b="1" dirty="0">
                <a:latin typeface="Century Gothic"/>
                <a:cs typeface="Century Gothic"/>
              </a:rPr>
              <a:t>without judgment</a:t>
            </a:r>
          </a:p>
          <a:p>
            <a:pPr marL="342900" indent="-342900">
              <a:spcAft>
                <a:spcPts val="1800"/>
              </a:spcAft>
              <a:buFont typeface="Arial" panose="020B0604020202020204" pitchFamily="34" charset="0"/>
              <a:buChar char="•"/>
            </a:pPr>
            <a:r>
              <a:rPr lang="en-US" sz="2400" b="1" dirty="0">
                <a:latin typeface="Century Gothic"/>
                <a:cs typeface="Century Gothic"/>
              </a:rPr>
              <a:t>with a beginner’s eyes</a:t>
            </a:r>
          </a:p>
          <a:p>
            <a:pPr marL="342900" indent="-342900">
              <a:spcAft>
                <a:spcPts val="1800"/>
              </a:spcAft>
              <a:buFont typeface="Arial" panose="020B0604020202020204" pitchFamily="34" charset="0"/>
              <a:buChar char="•"/>
            </a:pPr>
            <a:r>
              <a:rPr lang="en-US" sz="2400" b="1" dirty="0">
                <a:latin typeface="Century Gothic"/>
                <a:cs typeface="Century Gothic"/>
              </a:rPr>
              <a:t>with curiosity</a:t>
            </a:r>
          </a:p>
          <a:p>
            <a:pPr marL="342900" indent="-342900">
              <a:spcAft>
                <a:spcPts val="1800"/>
              </a:spcAft>
              <a:buFont typeface="Arial" panose="020B0604020202020204" pitchFamily="34" charset="0"/>
              <a:buChar char="•"/>
            </a:pPr>
            <a:r>
              <a:rPr lang="en-US" sz="2400" b="1" dirty="0">
                <a:latin typeface="Century Gothic"/>
                <a:cs typeface="Century Gothic"/>
              </a:rPr>
              <a:t>optimistically</a:t>
            </a:r>
          </a:p>
          <a:p>
            <a:pPr marL="342900" indent="-342900">
              <a:spcAft>
                <a:spcPts val="1800"/>
              </a:spcAft>
              <a:buFont typeface="Arial" panose="020B0604020202020204" pitchFamily="34" charset="0"/>
              <a:buChar char="•"/>
            </a:pPr>
            <a:r>
              <a:rPr lang="en-US" sz="2400" b="1" dirty="0">
                <a:latin typeface="Century Gothic"/>
                <a:cs typeface="Century Gothic"/>
              </a:rPr>
              <a:t>respectfully</a:t>
            </a:r>
          </a:p>
          <a:p>
            <a:pPr>
              <a:spcAft>
                <a:spcPts val="1800"/>
              </a:spcAft>
            </a:pPr>
            <a:endParaRPr lang="en-US" sz="2400" dirty="0">
              <a:latin typeface="Tahoma"/>
              <a:cs typeface="Tahoma"/>
            </a:endParaRPr>
          </a:p>
        </p:txBody>
      </p:sp>
      <p:sp>
        <p:nvSpPr>
          <p:cNvPr id="3" name="Slide Number Placeholder 2">
            <a:extLst>
              <a:ext uri="{FF2B5EF4-FFF2-40B4-BE49-F238E27FC236}">
                <a16:creationId xmlns:a16="http://schemas.microsoft.com/office/drawing/2014/main" id="{B76DCCDD-C810-8E48-8D5E-C846FEB376E3}"/>
              </a:ext>
            </a:extLst>
          </p:cNvPr>
          <p:cNvSpPr>
            <a:spLocks noGrp="1"/>
          </p:cNvSpPr>
          <p:nvPr>
            <p:ph type="sldNum" sz="quarter" idx="4294967295"/>
          </p:nvPr>
        </p:nvSpPr>
        <p:spPr/>
        <p:txBody>
          <a:bodyPr/>
          <a:lstStyle/>
          <a:p>
            <a:fld id="{BBA5272E-33B6-FF41-B901-4E211F98D9BC}" type="slidenum">
              <a:rPr lang="en-US" smtClean="0"/>
              <a:t>27</a:t>
            </a:fld>
            <a:endParaRPr lang="en-US"/>
          </a:p>
        </p:txBody>
      </p:sp>
    </p:spTree>
    <p:extLst>
      <p:ext uri="{BB962C8B-B14F-4D97-AF65-F5344CB8AC3E}">
        <p14:creationId xmlns:p14="http://schemas.microsoft.com/office/powerpoint/2010/main" val="252334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3"/>
          <p:cNvSpPr>
            <a:spLocks/>
          </p:cNvSpPr>
          <p:nvPr/>
        </p:nvSpPr>
        <p:spPr bwMode="auto">
          <a:xfrm>
            <a:off x="2182272" y="1919883"/>
            <a:ext cx="9613488" cy="3443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marL="457200" indent="-457200">
              <a:buAutoNum type="arabicPeriod"/>
              <a:defRPr/>
            </a:pPr>
            <a:r>
              <a:rPr lang="en-US" sz="3600" dirty="0">
                <a:latin typeface="Calibri" panose="020F0502020204030204" pitchFamily="34" charset="0"/>
                <a:cs typeface="Calibri" panose="020F0502020204030204" pitchFamily="34" charset="0"/>
                <a:sym typeface="Neutra Text TF-Book" charset="0"/>
              </a:rPr>
              <a:t>“Tell me about the last time you…”</a:t>
            </a:r>
          </a:p>
          <a:p>
            <a:pPr marL="457200" indent="-457200">
              <a:buAutoNum type="arabicPeriod"/>
              <a:defRPr/>
            </a:pPr>
            <a:endParaRPr lang="en-US" sz="3600" dirty="0">
              <a:latin typeface="Calibri" panose="020F0502020204030204" pitchFamily="34" charset="0"/>
              <a:cs typeface="Calibri" panose="020F0502020204030204" pitchFamily="34" charset="0"/>
              <a:sym typeface="Neutra Text TF-Book" charset="0"/>
            </a:endParaRPr>
          </a:p>
          <a:p>
            <a:pPr marL="457200" indent="-457200">
              <a:buAutoNum type="arabicPeriod"/>
              <a:defRPr/>
            </a:pPr>
            <a:r>
              <a:rPr lang="en-US" sz="3600" dirty="0">
                <a:latin typeface="Calibri" panose="020F0502020204030204" pitchFamily="34" charset="0"/>
                <a:cs typeface="Calibri" panose="020F0502020204030204" pitchFamily="34" charset="0"/>
                <a:sym typeface="Neutra Text TF-Book" charset="0"/>
              </a:rPr>
              <a:t>“What was the best…” “What was the worst…</a:t>
            </a:r>
          </a:p>
          <a:p>
            <a:pPr marL="457200" indent="-457200">
              <a:buAutoNum type="arabicPeriod"/>
              <a:defRPr/>
            </a:pPr>
            <a:endParaRPr lang="en-US" sz="3600" dirty="0">
              <a:latin typeface="Calibri" panose="020F0502020204030204" pitchFamily="34" charset="0"/>
              <a:cs typeface="Calibri" panose="020F0502020204030204" pitchFamily="34" charset="0"/>
              <a:sym typeface="Neutra Text TF-Book" charset="0"/>
            </a:endParaRPr>
          </a:p>
          <a:p>
            <a:pPr marL="457200" indent="-457200">
              <a:buAutoNum type="arabicPeriod"/>
              <a:defRPr/>
            </a:pPr>
            <a:r>
              <a:rPr lang="en-US" sz="3600" dirty="0">
                <a:latin typeface="Calibri" panose="020F0502020204030204" pitchFamily="34" charset="0"/>
                <a:cs typeface="Calibri" panose="020F0502020204030204" pitchFamily="34" charset="0"/>
                <a:sym typeface="Neutra Text TF-Book" charset="0"/>
              </a:rPr>
              <a:t>“And why is that?” “Can you tell me more </a:t>
            </a:r>
            <a:br>
              <a:rPr lang="en-US" sz="3600" dirty="0">
                <a:latin typeface="Calibri" panose="020F0502020204030204" pitchFamily="34" charset="0"/>
                <a:cs typeface="Calibri" panose="020F0502020204030204" pitchFamily="34" charset="0"/>
                <a:sym typeface="Neutra Text TF-Book" charset="0"/>
              </a:rPr>
            </a:br>
            <a:r>
              <a:rPr lang="en-US" sz="3600" dirty="0">
                <a:latin typeface="Calibri" panose="020F0502020204030204" pitchFamily="34" charset="0"/>
                <a:cs typeface="Calibri" panose="020F0502020204030204" pitchFamily="34" charset="0"/>
                <a:sym typeface="Neutra Text TF-Book" charset="0"/>
              </a:rPr>
              <a:t>about that?”</a:t>
            </a:r>
          </a:p>
        </p:txBody>
      </p:sp>
      <p:sp>
        <p:nvSpPr>
          <p:cNvPr id="144386" name="Rectangle 5"/>
          <p:cNvSpPr>
            <a:spLocks/>
          </p:cNvSpPr>
          <p:nvPr/>
        </p:nvSpPr>
        <p:spPr bwMode="auto">
          <a:xfrm>
            <a:off x="2072757" y="506846"/>
            <a:ext cx="2354875"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pPr algn="l"/>
            <a:r>
              <a:rPr lang="en-US" sz="4400" b="1" dirty="0">
                <a:solidFill>
                  <a:srgbClr val="5E94CA"/>
                </a:solidFill>
                <a:latin typeface="Calibri" panose="020F0502020204030204" pitchFamily="34" charset="0"/>
                <a:cs typeface="Calibri" panose="020F0502020204030204" pitchFamily="34" charset="0"/>
                <a:sym typeface="Neutra Text TF-Bold" charset="0"/>
              </a:rPr>
              <a:t>Questions</a:t>
            </a:r>
          </a:p>
        </p:txBody>
      </p:sp>
      <p:sp>
        <p:nvSpPr>
          <p:cNvPr id="3" name="Slide Number Placeholder 2">
            <a:extLst>
              <a:ext uri="{FF2B5EF4-FFF2-40B4-BE49-F238E27FC236}">
                <a16:creationId xmlns:a16="http://schemas.microsoft.com/office/drawing/2014/main" id="{182D9447-36AE-FE4E-8C5C-232737DACEC8}"/>
              </a:ext>
            </a:extLst>
          </p:cNvPr>
          <p:cNvSpPr>
            <a:spLocks noGrp="1"/>
          </p:cNvSpPr>
          <p:nvPr>
            <p:ph type="sldNum" sz="quarter" idx="4294967295"/>
          </p:nvPr>
        </p:nvSpPr>
        <p:spPr/>
        <p:txBody>
          <a:bodyPr/>
          <a:lstStyle/>
          <a:p>
            <a:fld id="{BBA5272E-33B6-FF41-B901-4E211F98D9BC}" type="slidenum">
              <a:rPr lang="en-US" smtClean="0"/>
              <a:t>28</a:t>
            </a:fld>
            <a:endParaRPr lang="en-US"/>
          </a:p>
        </p:txBody>
      </p:sp>
    </p:spTree>
    <p:extLst>
      <p:ext uri="{BB962C8B-B14F-4D97-AF65-F5344CB8AC3E}">
        <p14:creationId xmlns:p14="http://schemas.microsoft.com/office/powerpoint/2010/main" val="354766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7169" y="295549"/>
            <a:ext cx="9925235" cy="1325563"/>
          </a:xfrm>
        </p:spPr>
        <p:txBody>
          <a:bodyPr>
            <a:noAutofit/>
          </a:bodyPr>
          <a:lstStyle/>
          <a:p>
            <a:pPr>
              <a:lnSpc>
                <a:spcPct val="100000"/>
              </a:lnSpc>
              <a:spcAft>
                <a:spcPts val="1200"/>
              </a:spcAft>
            </a:pPr>
            <a:r>
              <a:rPr lang="en-US" sz="2400" i="1" dirty="0">
                <a:latin typeface="Calibri" panose="020F0502020204030204" pitchFamily="34" charset="0"/>
                <a:cs typeface="Calibri" panose="020F0502020204030204" pitchFamily="34" charset="0"/>
              </a:rPr>
              <a:t>Our Challenge</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How might we create indicators that will help us know if our actions in implementing our high school redesign plans are aligning with our intentions?</a:t>
            </a:r>
            <a:br>
              <a:rPr lang="en-US" sz="2400" b="1" dirty="0">
                <a:latin typeface="Calibri" panose="020F0502020204030204" pitchFamily="34" charset="0"/>
                <a:cs typeface="Calibri" panose="020F0502020204030204" pitchFamily="34" charset="0"/>
              </a:rPr>
            </a:br>
            <a:r>
              <a:rPr lang="en-US" sz="2400" b="1" i="1" dirty="0">
                <a:latin typeface="Calibri" panose="020F0502020204030204" pitchFamily="34" charset="0"/>
                <a:cs typeface="Calibri" panose="020F0502020204030204" pitchFamily="34" charset="0"/>
              </a:rPr>
              <a:t>Start by gaining empathy</a:t>
            </a:r>
            <a:r>
              <a:rPr lang="en-US" sz="2400" dirty="0">
                <a:latin typeface="Calibri" panose="020F0502020204030204" pitchFamily="34" charset="0"/>
                <a:cs typeface="Calibri" panose="020F0502020204030204" pitchFamily="34" charset="0"/>
              </a:rPr>
              <a:t>…..  </a:t>
            </a:r>
          </a:p>
        </p:txBody>
      </p:sp>
      <p:sp>
        <p:nvSpPr>
          <p:cNvPr id="5" name="Text Placeholder 4"/>
          <p:cNvSpPr>
            <a:spLocks noGrp="1"/>
          </p:cNvSpPr>
          <p:nvPr>
            <p:ph type="body" idx="1"/>
          </p:nvPr>
        </p:nvSpPr>
        <p:spPr>
          <a:xfrm>
            <a:off x="1817170" y="1745171"/>
            <a:ext cx="4782311" cy="823912"/>
          </a:xfrm>
        </p:spPr>
        <p:style>
          <a:lnRef idx="2">
            <a:schemeClr val="dk1"/>
          </a:lnRef>
          <a:fillRef idx="1">
            <a:schemeClr val="lt1"/>
          </a:fillRef>
          <a:effectRef idx="0">
            <a:schemeClr val="dk1"/>
          </a:effectRef>
          <a:fontRef idx="minor">
            <a:schemeClr val="dk1"/>
          </a:fontRef>
        </p:style>
        <p:txBody>
          <a:bodyPr>
            <a:normAutofit lnSpcReduction="10000"/>
          </a:bodyPr>
          <a:lstStyle/>
          <a:p>
            <a:r>
              <a:rPr lang="en-US" sz="3200" dirty="0"/>
              <a:t>Interview</a:t>
            </a:r>
          </a:p>
          <a:p>
            <a:r>
              <a:rPr lang="en-US" sz="1500" dirty="0"/>
              <a:t>12 Min (2 sessions x 6 minutes each)</a:t>
            </a:r>
          </a:p>
        </p:txBody>
      </p:sp>
      <p:sp>
        <p:nvSpPr>
          <p:cNvPr id="6" name="Content Placeholder 5"/>
          <p:cNvSpPr>
            <a:spLocks noGrp="1"/>
          </p:cNvSpPr>
          <p:nvPr>
            <p:ph sz="half" idx="2"/>
          </p:nvPr>
        </p:nvSpPr>
        <p:spPr>
          <a:xfrm>
            <a:off x="1817169" y="2569083"/>
            <a:ext cx="4782312" cy="3576129"/>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1800" dirty="0"/>
              <a:t>Notes from your first interview </a:t>
            </a:r>
          </a:p>
        </p:txBody>
      </p:sp>
      <p:sp>
        <p:nvSpPr>
          <p:cNvPr id="7" name="Text Placeholder 6"/>
          <p:cNvSpPr>
            <a:spLocks noGrp="1"/>
          </p:cNvSpPr>
          <p:nvPr>
            <p:ph type="body" sz="quarter" idx="3"/>
          </p:nvPr>
        </p:nvSpPr>
        <p:spPr>
          <a:xfrm>
            <a:off x="6960093" y="1745171"/>
            <a:ext cx="4782311" cy="823912"/>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US" sz="3500" dirty="0"/>
              <a:t>Dig Deeper</a:t>
            </a:r>
          </a:p>
          <a:p>
            <a:r>
              <a:rPr lang="en-US" sz="1700" dirty="0"/>
              <a:t>12 minutes each (2 sessions x 6 minutes each)  </a:t>
            </a:r>
          </a:p>
        </p:txBody>
      </p:sp>
      <p:sp>
        <p:nvSpPr>
          <p:cNvPr id="8" name="Content Placeholder 7"/>
          <p:cNvSpPr>
            <a:spLocks noGrp="1"/>
          </p:cNvSpPr>
          <p:nvPr>
            <p:ph sz="quarter" idx="4"/>
          </p:nvPr>
        </p:nvSpPr>
        <p:spPr>
          <a:xfrm>
            <a:off x="6960093" y="2569083"/>
            <a:ext cx="4782312" cy="3576129"/>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1800" dirty="0"/>
              <a:t>Notes from your second interview </a:t>
            </a:r>
          </a:p>
        </p:txBody>
      </p:sp>
      <p:sp>
        <p:nvSpPr>
          <p:cNvPr id="14" name="TextBox 13"/>
          <p:cNvSpPr txBox="1"/>
          <p:nvPr/>
        </p:nvSpPr>
        <p:spPr>
          <a:xfrm>
            <a:off x="1817169" y="6205263"/>
            <a:ext cx="1648721" cy="276999"/>
          </a:xfrm>
          <a:prstGeom prst="rect">
            <a:avLst/>
          </a:prstGeom>
          <a:noFill/>
        </p:spPr>
        <p:txBody>
          <a:bodyPr wrap="none" rtlCol="0">
            <a:spAutoFit/>
          </a:bodyPr>
          <a:lstStyle/>
          <a:p>
            <a:r>
              <a:rPr lang="en-US" sz="1200" dirty="0"/>
              <a:t>Switch roles and repeat</a:t>
            </a:r>
          </a:p>
        </p:txBody>
      </p:sp>
      <p:sp>
        <p:nvSpPr>
          <p:cNvPr id="17" name="TextBox 16"/>
          <p:cNvSpPr txBox="1"/>
          <p:nvPr/>
        </p:nvSpPr>
        <p:spPr>
          <a:xfrm>
            <a:off x="6960093" y="6205263"/>
            <a:ext cx="1648721" cy="276999"/>
          </a:xfrm>
          <a:prstGeom prst="rect">
            <a:avLst/>
          </a:prstGeom>
          <a:noFill/>
        </p:spPr>
        <p:txBody>
          <a:bodyPr wrap="none" rtlCol="0">
            <a:spAutoFit/>
          </a:bodyPr>
          <a:lstStyle/>
          <a:p>
            <a:r>
              <a:rPr lang="en-US" sz="1200" dirty="0"/>
              <a:t>Switch roles and repeat</a:t>
            </a:r>
          </a:p>
        </p:txBody>
      </p:sp>
      <p:sp>
        <p:nvSpPr>
          <p:cNvPr id="4" name="Slide Number Placeholder 3">
            <a:extLst>
              <a:ext uri="{FF2B5EF4-FFF2-40B4-BE49-F238E27FC236}">
                <a16:creationId xmlns:a16="http://schemas.microsoft.com/office/drawing/2014/main" id="{F67C76EB-A876-8845-8E32-4343F28D6F5D}"/>
              </a:ext>
            </a:extLst>
          </p:cNvPr>
          <p:cNvSpPr>
            <a:spLocks noGrp="1"/>
          </p:cNvSpPr>
          <p:nvPr>
            <p:ph type="sldNum" sz="quarter" idx="4294967295"/>
          </p:nvPr>
        </p:nvSpPr>
        <p:spPr/>
        <p:txBody>
          <a:bodyPr/>
          <a:lstStyle/>
          <a:p>
            <a:fld id="{BBA5272E-33B6-FF41-B901-4E211F98D9BC}" type="slidenum">
              <a:rPr lang="en-US" smtClean="0"/>
              <a:t>29</a:t>
            </a:fld>
            <a:endParaRPr lang="en-US"/>
          </a:p>
        </p:txBody>
      </p:sp>
    </p:spTree>
    <p:extLst>
      <p:ext uri="{BB962C8B-B14F-4D97-AF65-F5344CB8AC3E}">
        <p14:creationId xmlns:p14="http://schemas.microsoft.com/office/powerpoint/2010/main" val="113315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Fundamental Questions of </a:t>
            </a:r>
            <a:br>
              <a:rPr lang="en-US" dirty="0"/>
            </a:br>
            <a:r>
              <a:rPr lang="en-US" dirty="0"/>
              <a:t>Progress Monitoring</a:t>
            </a:r>
          </a:p>
        </p:txBody>
      </p:sp>
      <p:sp>
        <p:nvSpPr>
          <p:cNvPr id="3" name="Content Placeholder 2"/>
          <p:cNvSpPr>
            <a:spLocks noGrp="1"/>
          </p:cNvSpPr>
          <p:nvPr>
            <p:ph idx="1"/>
          </p:nvPr>
        </p:nvSpPr>
        <p:spPr/>
        <p:txBody>
          <a:bodyPr/>
          <a:lstStyle/>
          <a:p>
            <a:endParaRPr lang="en-US" dirty="0"/>
          </a:p>
          <a:p>
            <a:r>
              <a:rPr lang="en-US" dirty="0"/>
              <a:t>How Do We Know What We Are Doing is Making A Difference/Working? </a:t>
            </a:r>
          </a:p>
          <a:p>
            <a:endParaRPr lang="en-US" dirty="0"/>
          </a:p>
          <a:p>
            <a:r>
              <a:rPr lang="en-US" dirty="0"/>
              <a:t>When and How Can We Know This? </a:t>
            </a:r>
          </a:p>
        </p:txBody>
      </p:sp>
    </p:spTree>
    <p:extLst>
      <p:ext uri="{BB962C8B-B14F-4D97-AF65-F5344CB8AC3E}">
        <p14:creationId xmlns:p14="http://schemas.microsoft.com/office/powerpoint/2010/main" val="3484781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81F7A-92FD-A942-A0A9-D24E0AB5175F}"/>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Reframe and Define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for Your Partner </a:t>
            </a:r>
          </a:p>
        </p:txBody>
      </p:sp>
      <p:sp>
        <p:nvSpPr>
          <p:cNvPr id="5" name="Slide Number Placeholder 4">
            <a:extLst>
              <a:ext uri="{FF2B5EF4-FFF2-40B4-BE49-F238E27FC236}">
                <a16:creationId xmlns:a16="http://schemas.microsoft.com/office/drawing/2014/main" id="{79BC448C-2CD0-5B4D-B49A-95B02A9F2317}"/>
              </a:ext>
            </a:extLst>
          </p:cNvPr>
          <p:cNvSpPr>
            <a:spLocks noGrp="1"/>
          </p:cNvSpPr>
          <p:nvPr>
            <p:ph type="sldNum" sz="quarter" idx="4294967295"/>
          </p:nvPr>
        </p:nvSpPr>
        <p:spPr/>
        <p:txBody>
          <a:bodyPr/>
          <a:lstStyle/>
          <a:p>
            <a:fld id="{BBA5272E-33B6-FF41-B901-4E211F98D9BC}" type="slidenum">
              <a:rPr lang="en-US" smtClean="0"/>
              <a:t>30</a:t>
            </a:fld>
            <a:endParaRPr lang="en-US"/>
          </a:p>
        </p:txBody>
      </p:sp>
    </p:spTree>
    <p:extLst>
      <p:ext uri="{BB962C8B-B14F-4D97-AF65-F5344CB8AC3E}">
        <p14:creationId xmlns:p14="http://schemas.microsoft.com/office/powerpoint/2010/main" val="4079424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164" y="418010"/>
            <a:ext cx="9925235" cy="787849"/>
          </a:xfrm>
        </p:spPr>
        <p:txBody>
          <a:bodyPr anchor="t">
            <a:normAutofit/>
          </a:bodyPr>
          <a:lstStyle/>
          <a:p>
            <a:r>
              <a:rPr lang="en-US" b="1" dirty="0">
                <a:latin typeface="+mn-lt"/>
              </a:rPr>
              <a:t>Reframe the Problem</a:t>
            </a:r>
          </a:p>
        </p:txBody>
      </p:sp>
      <p:sp>
        <p:nvSpPr>
          <p:cNvPr id="3" name="Text Placeholder 2"/>
          <p:cNvSpPr>
            <a:spLocks noGrp="1"/>
          </p:cNvSpPr>
          <p:nvPr>
            <p:ph type="body" idx="1"/>
          </p:nvPr>
        </p:nvSpPr>
        <p:spPr>
          <a:xfrm>
            <a:off x="1787163" y="1283356"/>
            <a:ext cx="9720207" cy="787848"/>
          </a:xfrm>
          <a:solidFill>
            <a:schemeClr val="bg1"/>
          </a:solidFill>
          <a:ln>
            <a:solidFill>
              <a:schemeClr val="tx1"/>
            </a:solidFill>
          </a:ln>
        </p:spPr>
        <p:txBody>
          <a:bodyPr>
            <a:noAutofit/>
          </a:bodyPr>
          <a:lstStyle/>
          <a:p>
            <a:r>
              <a:rPr lang="en-US" sz="2800" dirty="0"/>
              <a:t>Capture Findings</a:t>
            </a:r>
            <a:br>
              <a:rPr lang="en-US" sz="2800" dirty="0"/>
            </a:br>
            <a:r>
              <a:rPr lang="en-US" sz="1600" dirty="0"/>
              <a:t>3 min</a:t>
            </a:r>
          </a:p>
        </p:txBody>
      </p:sp>
      <p:sp>
        <p:nvSpPr>
          <p:cNvPr id="4" name="Content Placeholder 3"/>
          <p:cNvSpPr>
            <a:spLocks noGrp="1"/>
          </p:cNvSpPr>
          <p:nvPr>
            <p:ph sz="half" idx="2"/>
          </p:nvPr>
        </p:nvSpPr>
        <p:spPr>
          <a:xfrm>
            <a:off x="1787164" y="1993357"/>
            <a:ext cx="9720208" cy="4294902"/>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1600" b="1" dirty="0"/>
              <a:t>needs </a:t>
            </a:r>
            <a:r>
              <a:rPr lang="en-US" sz="1600" dirty="0"/>
              <a:t>: </a:t>
            </a:r>
            <a:r>
              <a:rPr lang="en-US" sz="1600" dirty="0">
                <a:solidFill>
                  <a:schemeClr val="tx1"/>
                </a:solidFill>
              </a:rPr>
              <a:t>Things they are trying do*</a:t>
            </a:r>
            <a:br>
              <a:rPr lang="en-US" sz="1600" dirty="0">
                <a:solidFill>
                  <a:schemeClr val="tx1"/>
                </a:solidFill>
              </a:rPr>
            </a:br>
            <a:r>
              <a:rPr lang="en-US" sz="1100" dirty="0">
                <a:solidFill>
                  <a:schemeClr val="tx1"/>
                </a:solidFill>
              </a:rPr>
              <a:t>*Use verbs</a:t>
            </a:r>
          </a:p>
          <a:p>
            <a:pPr marL="0" indent="0">
              <a:buNone/>
            </a:pPr>
            <a:endParaRPr lang="en-US" sz="1200" dirty="0">
              <a:solidFill>
                <a:schemeClr val="tx1"/>
              </a:solidFill>
            </a:endParaRPr>
          </a:p>
          <a:p>
            <a:pPr marL="0" indent="0">
              <a:buNone/>
            </a:pPr>
            <a:endParaRPr lang="en-US" sz="1200" dirty="0">
              <a:solidFill>
                <a:schemeClr val="tx1"/>
              </a:solidFill>
            </a:endParaRPr>
          </a:p>
          <a:p>
            <a:pPr marL="0" indent="0">
              <a:buNone/>
            </a:pPr>
            <a:endParaRPr lang="en-US" sz="1200" dirty="0">
              <a:solidFill>
                <a:schemeClr val="tx1"/>
              </a:solidFill>
            </a:endParaRPr>
          </a:p>
          <a:p>
            <a:pPr marL="0" indent="0">
              <a:buNone/>
            </a:pPr>
            <a:endParaRPr lang="en-US" sz="1200" dirty="0">
              <a:solidFill>
                <a:schemeClr val="tx1"/>
              </a:solidFill>
            </a:endParaRPr>
          </a:p>
          <a:p>
            <a:pPr marL="0" indent="0">
              <a:buNone/>
            </a:pPr>
            <a:endParaRPr lang="en-US" sz="1200" dirty="0">
              <a:solidFill>
                <a:schemeClr val="tx1"/>
              </a:solidFill>
            </a:endParaRPr>
          </a:p>
          <a:p>
            <a:pPr marL="0" indent="0">
              <a:buNone/>
            </a:pPr>
            <a:r>
              <a:rPr lang="en-US" sz="1800" b="1" dirty="0"/>
              <a:t>Insights</a:t>
            </a:r>
            <a:r>
              <a:rPr lang="en-US" sz="1400" b="1" dirty="0"/>
              <a:t>: </a:t>
            </a:r>
            <a:r>
              <a:rPr lang="en-US" sz="1400" dirty="0"/>
              <a:t>New learning about partner’s feelings/ worldview to leverage in your design*</a:t>
            </a:r>
            <a:br>
              <a:rPr lang="en-US" sz="1400" dirty="0"/>
            </a:br>
            <a:r>
              <a:rPr lang="en-US" sz="1000" b="1" dirty="0"/>
              <a:t>*make inferences from what you heard</a:t>
            </a:r>
            <a:endParaRPr lang="en-US" sz="900" b="1" dirty="0"/>
          </a:p>
        </p:txBody>
      </p:sp>
      <p:sp>
        <p:nvSpPr>
          <p:cNvPr id="8" name="TextBox 7"/>
          <p:cNvSpPr txBox="1"/>
          <p:nvPr/>
        </p:nvSpPr>
        <p:spPr>
          <a:xfrm>
            <a:off x="2286000" y="6573520"/>
            <a:ext cx="184666" cy="369332"/>
          </a:xfrm>
          <a:prstGeom prst="rect">
            <a:avLst/>
          </a:prstGeom>
          <a:noFill/>
        </p:spPr>
        <p:txBody>
          <a:bodyPr wrap="none" rtlCol="0">
            <a:spAutoFit/>
          </a:bodyPr>
          <a:lstStyle/>
          <a:p>
            <a:endParaRPr lang="en-US" dirty="0"/>
          </a:p>
        </p:txBody>
      </p:sp>
      <p:sp>
        <p:nvSpPr>
          <p:cNvPr id="10" name="Slide Number Placeholder 9">
            <a:extLst>
              <a:ext uri="{FF2B5EF4-FFF2-40B4-BE49-F238E27FC236}">
                <a16:creationId xmlns:a16="http://schemas.microsoft.com/office/drawing/2014/main" id="{DDDC2328-A54D-2242-B15C-6CA00C240EEF}"/>
              </a:ext>
            </a:extLst>
          </p:cNvPr>
          <p:cNvSpPr>
            <a:spLocks noGrp="1"/>
          </p:cNvSpPr>
          <p:nvPr>
            <p:ph type="sldNum" sz="quarter" idx="4294967295"/>
          </p:nvPr>
        </p:nvSpPr>
        <p:spPr/>
        <p:txBody>
          <a:bodyPr/>
          <a:lstStyle/>
          <a:p>
            <a:fld id="{BBA5272E-33B6-FF41-B901-4E211F98D9BC}" type="slidenum">
              <a:rPr lang="en-US" smtClean="0"/>
              <a:t>31</a:t>
            </a:fld>
            <a:endParaRPr lang="en-US"/>
          </a:p>
        </p:txBody>
      </p:sp>
    </p:spTree>
    <p:extLst>
      <p:ext uri="{BB962C8B-B14F-4D97-AF65-F5344CB8AC3E}">
        <p14:creationId xmlns:p14="http://schemas.microsoft.com/office/powerpoint/2010/main" val="314238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AEF3B3-EFE7-F64F-898D-3AC49EA0703B}"/>
              </a:ext>
            </a:extLst>
          </p:cNvPr>
          <p:cNvSpPr>
            <a:spLocks noGrp="1"/>
          </p:cNvSpPr>
          <p:nvPr>
            <p:ph idx="4294967295"/>
          </p:nvPr>
        </p:nvSpPr>
        <p:spPr>
          <a:xfrm>
            <a:off x="1772349" y="545465"/>
            <a:ext cx="9907587" cy="4078288"/>
          </a:xfrm>
        </p:spPr>
        <p:txBody>
          <a:bodyPr/>
          <a:lstStyle/>
          <a:p>
            <a:pPr marL="0" indent="0">
              <a:buNone/>
            </a:pPr>
            <a:r>
              <a:rPr lang="en-US" sz="4400" b="1" dirty="0">
                <a:solidFill>
                  <a:srgbClr val="5E94CA"/>
                </a:solidFill>
              </a:rPr>
              <a:t>Time for a Break</a:t>
            </a:r>
          </a:p>
          <a:p>
            <a:pPr marL="0" indent="0">
              <a:buNone/>
            </a:pPr>
            <a:endParaRPr lang="en-US" dirty="0"/>
          </a:p>
        </p:txBody>
      </p:sp>
      <p:pic>
        <p:nvPicPr>
          <p:cNvPr id="5" name="Picture 4">
            <a:extLst>
              <a:ext uri="{FF2B5EF4-FFF2-40B4-BE49-F238E27FC236}">
                <a16:creationId xmlns:a16="http://schemas.microsoft.com/office/drawing/2014/main" id="{0239458D-7316-A042-B3BA-7664DB6FAA89}"/>
              </a:ext>
            </a:extLst>
          </p:cNvPr>
          <p:cNvPicPr>
            <a:picLocks noChangeAspect="1"/>
          </p:cNvPicPr>
          <p:nvPr/>
        </p:nvPicPr>
        <p:blipFill>
          <a:blip r:embed="rId3"/>
          <a:stretch>
            <a:fillRect/>
          </a:stretch>
        </p:blipFill>
        <p:spPr>
          <a:xfrm>
            <a:off x="3886200" y="1819656"/>
            <a:ext cx="4681728" cy="3511296"/>
          </a:xfrm>
          <a:prstGeom prst="rect">
            <a:avLst/>
          </a:prstGeom>
        </p:spPr>
      </p:pic>
    </p:spTree>
    <p:extLst>
      <p:ext uri="{BB962C8B-B14F-4D97-AF65-F5344CB8AC3E}">
        <p14:creationId xmlns:p14="http://schemas.microsoft.com/office/powerpoint/2010/main" val="43062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CDC3-FCAE-A24A-8D25-14E0A276E213}"/>
              </a:ext>
            </a:extLst>
          </p:cNvPr>
          <p:cNvSpPr>
            <a:spLocks noGrp="1"/>
          </p:cNvSpPr>
          <p:nvPr>
            <p:ph type="title"/>
          </p:nvPr>
        </p:nvSpPr>
        <p:spPr>
          <a:xfrm>
            <a:off x="1528904" y="432581"/>
            <a:ext cx="10515600" cy="1133475"/>
          </a:xfrm>
        </p:spPr>
        <p:txBody>
          <a:bodyPr anchor="t">
            <a:normAutofit/>
          </a:bodyPr>
          <a:lstStyle/>
          <a:p>
            <a:r>
              <a:rPr lang="en-US" sz="4400" dirty="0">
                <a:latin typeface="+mn-lt"/>
              </a:rPr>
              <a:t>Knowledge Sharing- Round Two</a:t>
            </a:r>
          </a:p>
        </p:txBody>
      </p:sp>
      <p:sp>
        <p:nvSpPr>
          <p:cNvPr id="3" name="Text Placeholder 2">
            <a:extLst>
              <a:ext uri="{FF2B5EF4-FFF2-40B4-BE49-F238E27FC236}">
                <a16:creationId xmlns:a16="http://schemas.microsoft.com/office/drawing/2014/main" id="{FEFCC458-13C6-3147-A9D5-4D9F8FB5D0CF}"/>
              </a:ext>
            </a:extLst>
          </p:cNvPr>
          <p:cNvSpPr>
            <a:spLocks noGrp="1"/>
          </p:cNvSpPr>
          <p:nvPr>
            <p:ph type="body" idx="1"/>
          </p:nvPr>
        </p:nvSpPr>
        <p:spPr>
          <a:xfrm>
            <a:off x="733376" y="1673352"/>
            <a:ext cx="10614074" cy="4416299"/>
          </a:xfrm>
        </p:spPr>
        <p:txBody>
          <a:bodyPr>
            <a:normAutofit/>
          </a:bodyPr>
          <a:lstStyle/>
          <a:p>
            <a:pPr>
              <a:lnSpc>
                <a:spcPct val="100000"/>
              </a:lnSpc>
              <a:spcBef>
                <a:spcPts val="1800"/>
              </a:spcBef>
            </a:pPr>
            <a:r>
              <a:rPr lang="en-US" dirty="0">
                <a:solidFill>
                  <a:schemeClr val="tx1"/>
                </a:solidFill>
              </a:rPr>
              <a:t>What is it about your current metrics (implementation, progress monitoring, early impact or other) and the way they serve you that is effective?  best-in-class?  School teams, the response to this may be some measure you have created or included in your design plan.</a:t>
            </a:r>
          </a:p>
          <a:p>
            <a:pPr>
              <a:lnSpc>
                <a:spcPct val="100000"/>
              </a:lnSpc>
              <a:spcBef>
                <a:spcPts val="1800"/>
              </a:spcBef>
            </a:pPr>
            <a:r>
              <a:rPr lang="en-US" dirty="0">
                <a:solidFill>
                  <a:schemeClr val="tx1"/>
                </a:solidFill>
              </a:rPr>
              <a:t>What conversations are you currently having about what you would like to measure that currently is not a part of your metrics suite and why (what insights are you aiming to gain?)  </a:t>
            </a:r>
          </a:p>
          <a:p>
            <a:pPr>
              <a:lnSpc>
                <a:spcPct val="100000"/>
              </a:lnSpc>
            </a:pPr>
            <a:r>
              <a:rPr lang="en-US" dirty="0">
                <a:solidFill>
                  <a:schemeClr val="tx1"/>
                </a:solidFill>
              </a:rPr>
              <a:t>Is there a root cause or mindset that you believe is essential to address for high school redesign to succeed, that is not captured by your current set of metrics or on-going conversations about additional metrics?</a:t>
            </a:r>
          </a:p>
        </p:txBody>
      </p:sp>
      <p:sp>
        <p:nvSpPr>
          <p:cNvPr id="5" name="Slide Number Placeholder 4">
            <a:extLst>
              <a:ext uri="{FF2B5EF4-FFF2-40B4-BE49-F238E27FC236}">
                <a16:creationId xmlns:a16="http://schemas.microsoft.com/office/drawing/2014/main" id="{3F9B949B-9791-E642-ACF2-E2CA3CCB2778}"/>
              </a:ext>
            </a:extLst>
          </p:cNvPr>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5272E-33B6-FF41-B901-4E211F98D9B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740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B3FCF-C517-114F-B08A-266113743810}"/>
              </a:ext>
            </a:extLst>
          </p:cNvPr>
          <p:cNvSpPr>
            <a:spLocks noGrp="1"/>
          </p:cNvSpPr>
          <p:nvPr>
            <p:ph type="title"/>
          </p:nvPr>
        </p:nvSpPr>
        <p:spPr>
          <a:xfrm>
            <a:off x="1403381" y="1901762"/>
            <a:ext cx="9934113" cy="2852737"/>
          </a:xfrm>
        </p:spPr>
        <p:txBody>
          <a:bodyPr anchor="t"/>
          <a:lstStyle/>
          <a:p>
            <a:pPr algn="ctr"/>
            <a:r>
              <a:rPr lang="en-US" dirty="0">
                <a:latin typeface="+mn-lt"/>
              </a:rPr>
              <a:t>Storyboard and Capture Method Cards and Directions</a:t>
            </a:r>
          </a:p>
        </p:txBody>
      </p:sp>
      <p:sp>
        <p:nvSpPr>
          <p:cNvPr id="4" name="Footer Placeholder 3">
            <a:extLst>
              <a:ext uri="{FF2B5EF4-FFF2-40B4-BE49-F238E27FC236}">
                <a16:creationId xmlns:a16="http://schemas.microsoft.com/office/drawing/2014/main" id="{6C3FB3D7-DB08-8249-ABA7-DF9E59E370F7}"/>
              </a:ext>
            </a:extLst>
          </p:cNvPr>
          <p:cNvSpPr>
            <a:spLocks noGrp="1"/>
          </p:cNvSpPr>
          <p:nvPr>
            <p:ph type="ftr" sz="quarter" idx="4294967295"/>
          </p:nvPr>
        </p:nvSpPr>
        <p:spPr/>
        <p:txBody>
          <a:bodyPr/>
          <a:lstStyle/>
          <a:p>
            <a:endParaRPr lang="en-US"/>
          </a:p>
        </p:txBody>
      </p:sp>
      <p:sp>
        <p:nvSpPr>
          <p:cNvPr id="5" name="Slide Number Placeholder 4">
            <a:extLst>
              <a:ext uri="{FF2B5EF4-FFF2-40B4-BE49-F238E27FC236}">
                <a16:creationId xmlns:a16="http://schemas.microsoft.com/office/drawing/2014/main" id="{77179D11-142E-8D44-8DF6-83F380CE21AA}"/>
              </a:ext>
            </a:extLst>
          </p:cNvPr>
          <p:cNvSpPr>
            <a:spLocks noGrp="1"/>
          </p:cNvSpPr>
          <p:nvPr>
            <p:ph type="sldNum" sz="quarter" idx="4294967295"/>
          </p:nvPr>
        </p:nvSpPr>
        <p:spPr/>
        <p:txBody>
          <a:bodyPr/>
          <a:lstStyle/>
          <a:p>
            <a:fld id="{BBA5272E-33B6-FF41-B901-4E211F98D9BC}" type="slidenum">
              <a:rPr lang="en-US" smtClean="0"/>
              <a:t>34</a:t>
            </a:fld>
            <a:endParaRPr lang="en-US"/>
          </a:p>
        </p:txBody>
      </p:sp>
    </p:spTree>
    <p:extLst>
      <p:ext uri="{BB962C8B-B14F-4D97-AF65-F5344CB8AC3E}">
        <p14:creationId xmlns:p14="http://schemas.microsoft.com/office/powerpoint/2010/main" val="230573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05AACE-2059-8E4F-B1A0-84DDFF64FC70}"/>
              </a:ext>
            </a:extLst>
          </p:cNvPr>
          <p:cNvSpPr>
            <a:spLocks noGrp="1"/>
          </p:cNvSpPr>
          <p:nvPr>
            <p:ph idx="1"/>
          </p:nvPr>
        </p:nvSpPr>
        <p:spPr>
          <a:xfrm>
            <a:off x="1599628" y="450022"/>
            <a:ext cx="6629972" cy="4873625"/>
          </a:xfrm>
        </p:spPr>
        <p:txBody>
          <a:bodyPr/>
          <a:lstStyle/>
          <a:p>
            <a:pPr marL="0" indent="0">
              <a:buNone/>
            </a:pPr>
            <a:r>
              <a:rPr lang="en-US" sz="4400" b="1" dirty="0">
                <a:solidFill>
                  <a:srgbClr val="5E94CA"/>
                </a:solidFill>
              </a:rPr>
              <a:t>Suggested Lunch Topic:</a:t>
            </a:r>
          </a:p>
          <a:p>
            <a:pPr marL="0" indent="0">
              <a:buNone/>
            </a:pPr>
            <a:endParaRPr lang="en-US" sz="4400" b="1" dirty="0">
              <a:solidFill>
                <a:srgbClr val="5E94CA"/>
              </a:solidFill>
            </a:endParaRPr>
          </a:p>
          <a:p>
            <a:pPr marL="0" indent="0">
              <a:buNone/>
            </a:pPr>
            <a:r>
              <a:rPr lang="en-US" b="1" dirty="0"/>
              <a:t>State – District – School Relationships that Support State-Funded Redesign Opportunities</a:t>
            </a:r>
          </a:p>
          <a:p>
            <a:pPr marL="0" indent="0">
              <a:buNone/>
            </a:pPr>
            <a:endParaRPr lang="en-US" b="1" dirty="0"/>
          </a:p>
          <a:p>
            <a:pPr marL="0" indent="0">
              <a:buNone/>
            </a:pPr>
            <a:r>
              <a:rPr lang="en-US" b="1" dirty="0"/>
              <a:t>Share your experiences</a:t>
            </a:r>
            <a:endParaRPr lang="en-US" dirty="0"/>
          </a:p>
          <a:p>
            <a:pPr marL="0" indent="0">
              <a:buNone/>
            </a:pPr>
            <a:endParaRPr lang="en-US" dirty="0"/>
          </a:p>
        </p:txBody>
      </p:sp>
      <p:sp>
        <p:nvSpPr>
          <p:cNvPr id="4" name="Text Placeholder 3">
            <a:extLst>
              <a:ext uri="{FF2B5EF4-FFF2-40B4-BE49-F238E27FC236}">
                <a16:creationId xmlns:a16="http://schemas.microsoft.com/office/drawing/2014/main" id="{2FF59112-B2F7-CF46-8C0B-D5339099AB2F}"/>
              </a:ext>
            </a:extLst>
          </p:cNvPr>
          <p:cNvSpPr>
            <a:spLocks noGrp="1"/>
          </p:cNvSpPr>
          <p:nvPr>
            <p:ph type="body" sz="half" idx="2"/>
          </p:nvPr>
        </p:nvSpPr>
        <p:spPr/>
        <p:txBody>
          <a:bodyPr/>
          <a:lstStyle/>
          <a:p>
            <a:r>
              <a:rPr lang="en-US" dirty="0"/>
              <a:t>.</a:t>
            </a:r>
          </a:p>
        </p:txBody>
      </p:sp>
      <p:sp>
        <p:nvSpPr>
          <p:cNvPr id="6" name="Slide Number Placeholder 5">
            <a:extLst>
              <a:ext uri="{FF2B5EF4-FFF2-40B4-BE49-F238E27FC236}">
                <a16:creationId xmlns:a16="http://schemas.microsoft.com/office/drawing/2014/main" id="{58B4B02D-BCE7-E041-9822-1B6701CFADC0}"/>
              </a:ext>
            </a:extLst>
          </p:cNvPr>
          <p:cNvSpPr>
            <a:spLocks noGrp="1"/>
          </p:cNvSpPr>
          <p:nvPr>
            <p:ph type="sldNum" sz="quarter" idx="4294967295"/>
          </p:nvPr>
        </p:nvSpPr>
        <p:spPr/>
        <p:txBody>
          <a:bodyPr/>
          <a:lstStyle/>
          <a:p>
            <a:fld id="{BBA5272E-33B6-FF41-B901-4E211F98D9BC}" type="slidenum">
              <a:rPr lang="en-US" smtClean="0"/>
              <a:t>35</a:t>
            </a:fld>
            <a:endParaRPr lang="en-US"/>
          </a:p>
        </p:txBody>
      </p:sp>
      <p:pic>
        <p:nvPicPr>
          <p:cNvPr id="7" name="Picture 6">
            <a:extLst>
              <a:ext uri="{FF2B5EF4-FFF2-40B4-BE49-F238E27FC236}">
                <a16:creationId xmlns:a16="http://schemas.microsoft.com/office/drawing/2014/main" id="{DC18596C-18B5-5A43-AD6C-59754BCD6503}"/>
              </a:ext>
            </a:extLst>
          </p:cNvPr>
          <p:cNvPicPr>
            <a:picLocks noChangeAspect="1"/>
          </p:cNvPicPr>
          <p:nvPr/>
        </p:nvPicPr>
        <p:blipFill>
          <a:blip r:embed="rId2"/>
          <a:stretch>
            <a:fillRect/>
          </a:stretch>
        </p:blipFill>
        <p:spPr>
          <a:xfrm>
            <a:off x="8758442" y="1608259"/>
            <a:ext cx="2494774" cy="3373761"/>
          </a:xfrm>
          <a:prstGeom prst="rect">
            <a:avLst/>
          </a:prstGeom>
        </p:spPr>
      </p:pic>
    </p:spTree>
    <p:extLst>
      <p:ext uri="{BB962C8B-B14F-4D97-AF65-F5344CB8AC3E}">
        <p14:creationId xmlns:p14="http://schemas.microsoft.com/office/powerpoint/2010/main" val="380438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CDC3-FCAE-A24A-8D25-14E0A276E213}"/>
              </a:ext>
            </a:extLst>
          </p:cNvPr>
          <p:cNvSpPr>
            <a:spLocks noGrp="1"/>
          </p:cNvSpPr>
          <p:nvPr>
            <p:ph type="title"/>
          </p:nvPr>
        </p:nvSpPr>
        <p:spPr>
          <a:xfrm>
            <a:off x="1574624" y="0"/>
            <a:ext cx="10515600" cy="1133475"/>
          </a:xfrm>
        </p:spPr>
        <p:txBody>
          <a:bodyPr>
            <a:normAutofit/>
          </a:bodyPr>
          <a:lstStyle/>
          <a:p>
            <a:r>
              <a:rPr lang="en-US" sz="4400" dirty="0">
                <a:latin typeface="+mn-lt"/>
              </a:rPr>
              <a:t>Knowledge Sharing- Round Three</a:t>
            </a:r>
          </a:p>
        </p:txBody>
      </p:sp>
      <p:sp>
        <p:nvSpPr>
          <p:cNvPr id="3" name="Text Placeholder 2">
            <a:extLst>
              <a:ext uri="{FF2B5EF4-FFF2-40B4-BE49-F238E27FC236}">
                <a16:creationId xmlns:a16="http://schemas.microsoft.com/office/drawing/2014/main" id="{FEFCC458-13C6-3147-A9D5-4D9F8FB5D0CF}"/>
              </a:ext>
            </a:extLst>
          </p:cNvPr>
          <p:cNvSpPr>
            <a:spLocks noGrp="1"/>
          </p:cNvSpPr>
          <p:nvPr>
            <p:ph type="body" idx="1"/>
          </p:nvPr>
        </p:nvSpPr>
        <p:spPr>
          <a:xfrm>
            <a:off x="733376" y="1673352"/>
            <a:ext cx="10614074" cy="4416299"/>
          </a:xfrm>
        </p:spPr>
        <p:txBody>
          <a:bodyPr>
            <a:normAutofit/>
          </a:bodyPr>
          <a:lstStyle/>
          <a:p>
            <a:pPr>
              <a:lnSpc>
                <a:spcPct val="100000"/>
              </a:lnSpc>
              <a:spcBef>
                <a:spcPts val="1800"/>
              </a:spcBef>
            </a:pPr>
            <a:r>
              <a:rPr lang="en-US" dirty="0">
                <a:solidFill>
                  <a:schemeClr val="tx1"/>
                </a:solidFill>
              </a:rPr>
              <a:t>What is it about your current metrics (implementation, progress monitoring, early impact or other) and the way they serve you that is effective?  best-in-class?  School teams, the response to this may be some measure you have created or included in your design plan.</a:t>
            </a:r>
          </a:p>
          <a:p>
            <a:pPr>
              <a:lnSpc>
                <a:spcPct val="100000"/>
              </a:lnSpc>
              <a:spcBef>
                <a:spcPts val="1800"/>
              </a:spcBef>
            </a:pPr>
            <a:r>
              <a:rPr lang="en-US" dirty="0">
                <a:solidFill>
                  <a:schemeClr val="tx1"/>
                </a:solidFill>
              </a:rPr>
              <a:t>What conversations are you currently having about what you would like to measure that currently is not a part of your metrics suite and why (what insights are you aiming to gain?)  </a:t>
            </a:r>
          </a:p>
          <a:p>
            <a:pPr>
              <a:lnSpc>
                <a:spcPct val="100000"/>
              </a:lnSpc>
            </a:pPr>
            <a:r>
              <a:rPr lang="en-US" dirty="0">
                <a:solidFill>
                  <a:schemeClr val="tx1"/>
                </a:solidFill>
              </a:rPr>
              <a:t>Is there a root cause or mindset that you believe is essential to address for high school redesign to succeed, that is not captured by your current set of metrics or on-going conversations about additional metrics?</a:t>
            </a:r>
          </a:p>
        </p:txBody>
      </p:sp>
      <p:sp>
        <p:nvSpPr>
          <p:cNvPr id="5" name="Slide Number Placeholder 4">
            <a:extLst>
              <a:ext uri="{FF2B5EF4-FFF2-40B4-BE49-F238E27FC236}">
                <a16:creationId xmlns:a16="http://schemas.microsoft.com/office/drawing/2014/main" id="{3F9B949B-9791-E642-ACF2-E2CA3CCB2778}"/>
              </a:ext>
            </a:extLst>
          </p:cNvPr>
          <p:cNvSpPr>
            <a:spLocks noGrp="1"/>
          </p:cNvSpPr>
          <p:nvPr>
            <p:ph type="sldNum" sz="quarter" idx="4294967295"/>
          </p:nvPr>
        </p:nvSpPr>
        <p:spPr/>
        <p:txBody>
          <a:bodyPr/>
          <a:lstStyle/>
          <a:p>
            <a:fld id="{BBA5272E-33B6-FF41-B901-4E211F98D9BC}" type="slidenum">
              <a:rPr lang="en-US" smtClean="0"/>
              <a:t>36</a:t>
            </a:fld>
            <a:endParaRPr lang="en-US"/>
          </a:p>
        </p:txBody>
      </p:sp>
    </p:spTree>
    <p:extLst>
      <p:ext uri="{BB962C8B-B14F-4D97-AF65-F5344CB8AC3E}">
        <p14:creationId xmlns:p14="http://schemas.microsoft.com/office/powerpoint/2010/main" val="33797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1D190-D55D-254C-8488-6B5CA328D4AA}"/>
              </a:ext>
            </a:extLst>
          </p:cNvPr>
          <p:cNvSpPr>
            <a:spLocks noGrp="1"/>
          </p:cNvSpPr>
          <p:nvPr>
            <p:ph type="title"/>
          </p:nvPr>
        </p:nvSpPr>
        <p:spPr/>
        <p:txBody>
          <a:bodyPr>
            <a:normAutofit fontScale="90000"/>
          </a:bodyPr>
          <a:lstStyle/>
          <a:p>
            <a:r>
              <a:rPr lang="en-US" dirty="0"/>
              <a:t>Insert Slides Where Bob Frames Why the Four Questions Guide Us as Indicators of What’s Working</a:t>
            </a:r>
          </a:p>
        </p:txBody>
      </p:sp>
    </p:spTree>
    <p:extLst>
      <p:ext uri="{BB962C8B-B14F-4D97-AF65-F5344CB8AC3E}">
        <p14:creationId xmlns:p14="http://schemas.microsoft.com/office/powerpoint/2010/main" val="315539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36633"/>
            <a:ext cx="10515600" cy="1325563"/>
          </a:xfrm>
        </p:spPr>
        <p:txBody>
          <a:bodyPr>
            <a:normAutofit fontScale="90000"/>
          </a:bodyPr>
          <a:lstStyle/>
          <a:p>
            <a:r>
              <a:rPr lang="en-US" sz="4900" dirty="0"/>
              <a:t>“If you want something new you are going to have to stop doing something old.”</a:t>
            </a:r>
            <a:br>
              <a:rPr lang="en-US" i="1" dirty="0"/>
            </a:br>
            <a:r>
              <a:rPr lang="en-US" i="1" dirty="0"/>
              <a:t>	</a:t>
            </a:r>
            <a:r>
              <a:rPr lang="en-US" sz="2800" i="1" dirty="0"/>
              <a:t>Peter Drucker</a:t>
            </a:r>
            <a:endParaRPr lang="en-US" i="1" dirty="0"/>
          </a:p>
        </p:txBody>
      </p:sp>
      <p:pic>
        <p:nvPicPr>
          <p:cNvPr id="4" name="Content Placeholder 3"/>
          <p:cNvPicPr>
            <a:picLocks noGrp="1" noChangeAspect="1"/>
          </p:cNvPicPr>
          <p:nvPr>
            <p:ph idx="1"/>
          </p:nvPr>
        </p:nvPicPr>
        <p:blipFill>
          <a:blip r:embed="rId2"/>
          <a:stretch>
            <a:fillRect/>
          </a:stretch>
        </p:blipFill>
        <p:spPr>
          <a:xfrm>
            <a:off x="2574211" y="2654576"/>
            <a:ext cx="7279707" cy="3289024"/>
          </a:xfrm>
          <a:prstGeom prst="rect">
            <a:avLst/>
          </a:prstGeom>
        </p:spPr>
      </p:pic>
      <p:sp>
        <p:nvSpPr>
          <p:cNvPr id="5" name="Slide Number Placeholder 4">
            <a:extLst>
              <a:ext uri="{FF2B5EF4-FFF2-40B4-BE49-F238E27FC236}">
                <a16:creationId xmlns:a16="http://schemas.microsoft.com/office/drawing/2014/main" id="{4318AEA8-6CF1-F648-9C49-8D6582A6A435}"/>
              </a:ext>
            </a:extLst>
          </p:cNvPr>
          <p:cNvSpPr>
            <a:spLocks noGrp="1"/>
          </p:cNvSpPr>
          <p:nvPr>
            <p:ph type="sldNum" sz="quarter" idx="4294967295"/>
          </p:nvPr>
        </p:nvSpPr>
        <p:spPr/>
        <p:txBody>
          <a:bodyPr/>
          <a:lstStyle/>
          <a:p>
            <a:fld id="{BBA5272E-33B6-FF41-B901-4E211F98D9BC}" type="slidenum">
              <a:rPr lang="en-US" smtClean="0"/>
              <a:t>38</a:t>
            </a:fld>
            <a:endParaRPr lang="en-US"/>
          </a:p>
        </p:txBody>
      </p:sp>
    </p:spTree>
    <p:extLst>
      <p:ext uri="{BB962C8B-B14F-4D97-AF65-F5344CB8AC3E}">
        <p14:creationId xmlns:p14="http://schemas.microsoft.com/office/powerpoint/2010/main" val="292983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55978" y="429579"/>
            <a:ext cx="3520694" cy="841438"/>
          </a:xfrm>
        </p:spPr>
        <p:txBody>
          <a:bodyPr anchor="t">
            <a:normAutofit/>
          </a:bodyPr>
          <a:lstStyle/>
          <a:p>
            <a:r>
              <a:rPr lang="en-US" sz="4400" dirty="0">
                <a:latin typeface="+mn-lt"/>
              </a:rPr>
              <a:t>Five Whys</a:t>
            </a:r>
          </a:p>
        </p:txBody>
      </p:sp>
      <p:sp>
        <p:nvSpPr>
          <p:cNvPr id="5" name="Text Placeholder 4"/>
          <p:cNvSpPr>
            <a:spLocks noGrp="1"/>
          </p:cNvSpPr>
          <p:nvPr>
            <p:ph type="body" idx="1"/>
          </p:nvPr>
        </p:nvSpPr>
        <p:spPr>
          <a:xfrm>
            <a:off x="1855978" y="1694137"/>
            <a:ext cx="6170422" cy="4056423"/>
          </a:xfrm>
        </p:spPr>
        <p:txBody>
          <a:bodyPr>
            <a:noAutofit/>
          </a:bodyPr>
          <a:lstStyle/>
          <a:p>
            <a:pPr>
              <a:lnSpc>
                <a:spcPct val="100000"/>
              </a:lnSpc>
            </a:pPr>
            <a:r>
              <a:rPr lang="en-US" sz="3600" dirty="0">
                <a:solidFill>
                  <a:schemeClr val="tx1"/>
                </a:solidFill>
              </a:rPr>
              <a:t>“This is the basis of Toyota’s scientific approach…by repeating “why” five times the nature of the problem as well as its solution becomes clear.”</a:t>
            </a:r>
          </a:p>
          <a:p>
            <a:pPr>
              <a:lnSpc>
                <a:spcPct val="100000"/>
              </a:lnSpc>
            </a:pPr>
            <a:r>
              <a:rPr lang="en-US" sz="3600" dirty="0">
                <a:solidFill>
                  <a:schemeClr val="tx1"/>
                </a:solidFill>
              </a:rPr>
              <a:t>	</a:t>
            </a:r>
            <a:r>
              <a:rPr lang="en-US" sz="2800" dirty="0" err="1">
                <a:solidFill>
                  <a:schemeClr val="tx1"/>
                </a:solidFill>
              </a:rPr>
              <a:t>Taiichi</a:t>
            </a:r>
            <a:r>
              <a:rPr lang="en-US" sz="2800" dirty="0">
                <a:solidFill>
                  <a:schemeClr val="tx1"/>
                </a:solidFill>
              </a:rPr>
              <a:t> </a:t>
            </a:r>
            <a:r>
              <a:rPr lang="en-US" sz="2800" dirty="0" err="1">
                <a:solidFill>
                  <a:schemeClr val="tx1"/>
                </a:solidFill>
              </a:rPr>
              <a:t>Ohno</a:t>
            </a:r>
            <a:endParaRPr lang="en-US" sz="2800" dirty="0">
              <a:solidFill>
                <a:schemeClr val="tx1"/>
              </a:solidFill>
            </a:endParaRPr>
          </a:p>
        </p:txBody>
      </p:sp>
      <p:pic>
        <p:nvPicPr>
          <p:cNvPr id="3074" name="Picture 2" descr="Image result for TOYOT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2775" y="1984057"/>
            <a:ext cx="3236183" cy="2631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76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Monitoring is Different from Performance/Accountability Measures</a:t>
            </a:r>
          </a:p>
        </p:txBody>
      </p:sp>
      <p:sp>
        <p:nvSpPr>
          <p:cNvPr id="3" name="Content Placeholder 2"/>
          <p:cNvSpPr>
            <a:spLocks noGrp="1"/>
          </p:cNvSpPr>
          <p:nvPr>
            <p:ph idx="1"/>
          </p:nvPr>
        </p:nvSpPr>
        <p:spPr/>
        <p:txBody>
          <a:bodyPr/>
          <a:lstStyle/>
          <a:p>
            <a:endParaRPr lang="en-US" dirty="0"/>
          </a:p>
          <a:p>
            <a:endParaRPr lang="en-US" dirty="0"/>
          </a:p>
          <a:p>
            <a:r>
              <a:rPr lang="en-US" dirty="0"/>
              <a:t>Performance data, such as student achievement data and teacher evaluations, can support school leaders in setting goals for improvement but provide little guidance on how to improve.  </a:t>
            </a:r>
          </a:p>
          <a:p>
            <a:endParaRPr lang="en-US" dirty="0"/>
          </a:p>
        </p:txBody>
      </p:sp>
    </p:spTree>
    <p:extLst>
      <p:ext uri="{BB962C8B-B14F-4D97-AF65-F5344CB8AC3E}">
        <p14:creationId xmlns:p14="http://schemas.microsoft.com/office/powerpoint/2010/main" val="2772689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356168" y="1103866"/>
            <a:ext cx="7821104" cy="5418767"/>
          </a:xfrm>
          <a:prstGeom prst="rect">
            <a:avLst/>
          </a:prstGeom>
        </p:spPr>
      </p:pic>
      <p:sp>
        <p:nvSpPr>
          <p:cNvPr id="4" name="Title 3"/>
          <p:cNvSpPr>
            <a:spLocks noGrp="1"/>
          </p:cNvSpPr>
          <p:nvPr>
            <p:ph type="title" idx="4294967295"/>
          </p:nvPr>
        </p:nvSpPr>
        <p:spPr>
          <a:xfrm>
            <a:off x="1752664" y="348995"/>
            <a:ext cx="3008312" cy="754871"/>
          </a:xfrm>
        </p:spPr>
        <p:txBody>
          <a:bodyPr anchor="t"/>
          <a:lstStyle/>
          <a:p>
            <a:r>
              <a:rPr lang="en-US" dirty="0">
                <a:latin typeface="+mn-lt"/>
              </a:rPr>
              <a:t>Why?</a:t>
            </a:r>
          </a:p>
        </p:txBody>
      </p:sp>
    </p:spTree>
    <p:extLst>
      <p:ext uri="{BB962C8B-B14F-4D97-AF65-F5344CB8AC3E}">
        <p14:creationId xmlns:p14="http://schemas.microsoft.com/office/powerpoint/2010/main" val="174540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39824" y="109728"/>
            <a:ext cx="2871216" cy="2871216"/>
          </a:xfrm>
          <a:prstGeom prst="rect">
            <a:avLst/>
          </a:prstGeom>
        </p:spPr>
      </p:pic>
      <p:pic>
        <p:nvPicPr>
          <p:cNvPr id="4" name="Picture 3"/>
          <p:cNvPicPr>
            <a:picLocks noChangeAspect="1"/>
          </p:cNvPicPr>
          <p:nvPr/>
        </p:nvPicPr>
        <p:blipFill>
          <a:blip r:embed="rId4"/>
          <a:stretch>
            <a:fillRect/>
          </a:stretch>
        </p:blipFill>
        <p:spPr>
          <a:xfrm>
            <a:off x="4504627" y="2542032"/>
            <a:ext cx="5945099" cy="4034981"/>
          </a:xfrm>
          <a:prstGeom prst="rect">
            <a:avLst/>
          </a:prstGeom>
        </p:spPr>
      </p:pic>
      <p:sp>
        <p:nvSpPr>
          <p:cNvPr id="5" name="TextBox 4"/>
          <p:cNvSpPr txBox="1"/>
          <p:nvPr/>
        </p:nvSpPr>
        <p:spPr>
          <a:xfrm>
            <a:off x="4850175" y="1130808"/>
            <a:ext cx="5254002" cy="523220"/>
          </a:xfrm>
          <a:prstGeom prst="rect">
            <a:avLst/>
          </a:prstGeom>
          <a:noFill/>
        </p:spPr>
        <p:txBody>
          <a:bodyPr wrap="none" rtlCol="0">
            <a:spAutoFit/>
          </a:bodyPr>
          <a:lstStyle/>
          <a:p>
            <a:r>
              <a:rPr lang="en-US" sz="2800" b="1" dirty="0"/>
              <a:t>Why are harsh chemicals needed?</a:t>
            </a:r>
          </a:p>
        </p:txBody>
      </p:sp>
      <p:sp>
        <p:nvSpPr>
          <p:cNvPr id="6" name="TextBox 5"/>
          <p:cNvSpPr txBox="1"/>
          <p:nvPr/>
        </p:nvSpPr>
        <p:spPr>
          <a:xfrm>
            <a:off x="1115568" y="3835021"/>
            <a:ext cx="3291840" cy="830997"/>
          </a:xfrm>
          <a:prstGeom prst="rect">
            <a:avLst/>
          </a:prstGeom>
          <a:noFill/>
        </p:spPr>
        <p:txBody>
          <a:bodyPr wrap="square" rtlCol="0">
            <a:spAutoFit/>
          </a:bodyPr>
          <a:lstStyle/>
          <a:p>
            <a:pPr algn="r"/>
            <a:r>
              <a:rPr lang="en-US" sz="2400" b="1" dirty="0"/>
              <a:t>Why are there so many bird droppings?</a:t>
            </a:r>
          </a:p>
        </p:txBody>
      </p:sp>
    </p:spTree>
    <p:extLst>
      <p:ext uri="{BB962C8B-B14F-4D97-AF65-F5344CB8AC3E}">
        <p14:creationId xmlns:p14="http://schemas.microsoft.com/office/powerpoint/2010/main" val="252528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43329" y="252984"/>
            <a:ext cx="8651661" cy="5867400"/>
          </a:xfrm>
          <a:prstGeom prst="rect">
            <a:avLst/>
          </a:prstGeom>
        </p:spPr>
      </p:pic>
    </p:spTree>
    <p:extLst>
      <p:ext uri="{BB962C8B-B14F-4D97-AF65-F5344CB8AC3E}">
        <p14:creationId xmlns:p14="http://schemas.microsoft.com/office/powerpoint/2010/main" val="200880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696" y="1847087"/>
            <a:ext cx="9140952" cy="2801581"/>
          </a:xfrm>
        </p:spPr>
        <p:txBody>
          <a:bodyPr anchor="t"/>
          <a:lstStyle/>
          <a:p>
            <a:pPr>
              <a:lnSpc>
                <a:spcPct val="100000"/>
              </a:lnSpc>
            </a:pPr>
            <a:r>
              <a:rPr lang="en-US" b="0" dirty="0">
                <a:solidFill>
                  <a:schemeClr val="tx1"/>
                </a:solidFill>
                <a:latin typeface="+mn-lt"/>
              </a:rPr>
              <a:t>At each station you will use the</a:t>
            </a:r>
            <a:br>
              <a:rPr lang="en-US" b="0" dirty="0">
                <a:solidFill>
                  <a:schemeClr val="tx1"/>
                </a:solidFill>
                <a:latin typeface="+mn-lt"/>
              </a:rPr>
            </a:br>
            <a:r>
              <a:rPr lang="en-US" b="0" dirty="0">
                <a:solidFill>
                  <a:srgbClr val="FF0000"/>
                </a:solidFill>
                <a:latin typeface="+mn-lt"/>
              </a:rPr>
              <a:t>5 Whys </a:t>
            </a:r>
            <a:r>
              <a:rPr lang="en-US" b="0" dirty="0">
                <a:solidFill>
                  <a:schemeClr val="tx1"/>
                </a:solidFill>
                <a:latin typeface="+mn-lt"/>
              </a:rPr>
              <a:t>to brainstorm why the best practice is </a:t>
            </a:r>
            <a:r>
              <a:rPr lang="en-US" b="0" u="sng" dirty="0">
                <a:solidFill>
                  <a:schemeClr val="tx1"/>
                </a:solidFill>
                <a:latin typeface="+mn-lt"/>
              </a:rPr>
              <a:t>NOT</a:t>
            </a:r>
            <a:r>
              <a:rPr lang="en-US" b="0" dirty="0">
                <a:solidFill>
                  <a:schemeClr val="tx1"/>
                </a:solidFill>
                <a:latin typeface="+mn-lt"/>
              </a:rPr>
              <a:t> in place.</a:t>
            </a:r>
          </a:p>
        </p:txBody>
      </p:sp>
      <p:sp>
        <p:nvSpPr>
          <p:cNvPr id="4" name="Rectangle 3"/>
          <p:cNvSpPr/>
          <p:nvPr/>
        </p:nvSpPr>
        <p:spPr>
          <a:xfrm>
            <a:off x="1758696" y="427756"/>
            <a:ext cx="6096000" cy="769441"/>
          </a:xfrm>
          <a:prstGeom prst="rect">
            <a:avLst/>
          </a:prstGeom>
        </p:spPr>
        <p:txBody>
          <a:bodyPr>
            <a:spAutoFit/>
          </a:bodyPr>
          <a:lstStyle/>
          <a:p>
            <a:r>
              <a:rPr lang="en-US" sz="4400" b="1" dirty="0">
                <a:solidFill>
                  <a:srgbClr val="5E94CA"/>
                </a:solidFill>
                <a:latin typeface="Calibri" panose="020F0502020204030204" pitchFamily="34" charset="0"/>
                <a:ea typeface="+mj-ea"/>
                <a:cs typeface="Calibri" panose="020F0502020204030204" pitchFamily="34" charset="0"/>
              </a:rPr>
              <a:t>Its Your Turn. .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207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FB6EE-091E-4F46-9FF0-6D22919CD58E}"/>
              </a:ext>
            </a:extLst>
          </p:cNvPr>
          <p:cNvSpPr>
            <a:spLocks noGrp="1"/>
          </p:cNvSpPr>
          <p:nvPr>
            <p:ph type="title"/>
          </p:nvPr>
        </p:nvSpPr>
        <p:spPr>
          <a:xfrm>
            <a:off x="1651670" y="1766267"/>
            <a:ext cx="10180666" cy="3235501"/>
          </a:xfrm>
        </p:spPr>
        <p:txBody>
          <a:bodyPr anchor="t">
            <a:noAutofit/>
          </a:bodyPr>
          <a:lstStyle/>
          <a:p>
            <a:pPr>
              <a:lnSpc>
                <a:spcPct val="100000"/>
              </a:lnSpc>
            </a:pPr>
            <a:r>
              <a:rPr lang="en-US" sz="4800" b="0" dirty="0">
                <a:solidFill>
                  <a:schemeClr val="tx1"/>
                </a:solidFill>
                <a:latin typeface="+mn-lt"/>
              </a:rPr>
              <a:t>Five Whys When Not Visible</a:t>
            </a:r>
            <a:br>
              <a:rPr lang="en-US" sz="4800" b="0" dirty="0">
                <a:solidFill>
                  <a:schemeClr val="tx1"/>
                </a:solidFill>
                <a:latin typeface="+mn-lt"/>
              </a:rPr>
            </a:br>
            <a:br>
              <a:rPr lang="en-US" sz="4800" b="0" dirty="0">
                <a:solidFill>
                  <a:schemeClr val="tx1"/>
                </a:solidFill>
                <a:latin typeface="+mn-lt"/>
              </a:rPr>
            </a:br>
            <a:r>
              <a:rPr lang="en-US" sz="4800" b="0" dirty="0">
                <a:solidFill>
                  <a:schemeClr val="tx1"/>
                </a:solidFill>
                <a:latin typeface="+mn-lt"/>
              </a:rPr>
              <a:t>Quality of coursework – how asked to use mind in class and out</a:t>
            </a:r>
          </a:p>
        </p:txBody>
      </p:sp>
      <p:sp>
        <p:nvSpPr>
          <p:cNvPr id="5" name="Slide Number Placeholder 4">
            <a:extLst>
              <a:ext uri="{FF2B5EF4-FFF2-40B4-BE49-F238E27FC236}">
                <a16:creationId xmlns:a16="http://schemas.microsoft.com/office/drawing/2014/main" id="{141C7460-AB8B-E44D-BCB6-5AE5BE05F8EA}"/>
              </a:ext>
            </a:extLst>
          </p:cNvPr>
          <p:cNvSpPr>
            <a:spLocks noGrp="1"/>
          </p:cNvSpPr>
          <p:nvPr>
            <p:ph type="sldNum" sz="quarter" idx="4294967295"/>
          </p:nvPr>
        </p:nvSpPr>
        <p:spPr/>
        <p:txBody>
          <a:bodyPr/>
          <a:lstStyle/>
          <a:p>
            <a:fld id="{BBA5272E-33B6-FF41-B901-4E211F98D9BC}" type="slidenum">
              <a:rPr lang="en-US" smtClean="0"/>
              <a:t>44</a:t>
            </a:fld>
            <a:endParaRPr lang="en-US"/>
          </a:p>
        </p:txBody>
      </p:sp>
      <p:sp>
        <p:nvSpPr>
          <p:cNvPr id="3" name="Rectangle 2"/>
          <p:cNvSpPr/>
          <p:nvPr/>
        </p:nvSpPr>
        <p:spPr>
          <a:xfrm>
            <a:off x="1651670" y="407462"/>
            <a:ext cx="3511987" cy="830997"/>
          </a:xfrm>
          <a:prstGeom prst="rect">
            <a:avLst/>
          </a:prstGeom>
        </p:spPr>
        <p:txBody>
          <a:bodyPr wrap="none">
            <a:spAutoFit/>
          </a:bodyPr>
          <a:lstStyle/>
          <a:p>
            <a:r>
              <a:rPr lang="en-US" sz="4800" b="1" dirty="0">
                <a:solidFill>
                  <a:srgbClr val="5E94CA"/>
                </a:solidFill>
                <a:ea typeface="+mj-ea"/>
                <a:cs typeface="+mj-cs"/>
              </a:rPr>
              <a:t>Station One: </a:t>
            </a:r>
            <a:endParaRPr lang="en-US" dirty="0"/>
          </a:p>
        </p:txBody>
      </p:sp>
    </p:spTree>
    <p:extLst>
      <p:ext uri="{BB962C8B-B14F-4D97-AF65-F5344CB8AC3E}">
        <p14:creationId xmlns:p14="http://schemas.microsoft.com/office/powerpoint/2010/main" val="55867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FB6EE-091E-4F46-9FF0-6D22919CD58E}"/>
              </a:ext>
            </a:extLst>
          </p:cNvPr>
          <p:cNvSpPr>
            <a:spLocks noGrp="1"/>
          </p:cNvSpPr>
          <p:nvPr>
            <p:ph type="title"/>
          </p:nvPr>
        </p:nvSpPr>
        <p:spPr>
          <a:xfrm>
            <a:off x="1676400" y="1450446"/>
            <a:ext cx="10515600" cy="4090818"/>
          </a:xfrm>
        </p:spPr>
        <p:txBody>
          <a:bodyPr anchor="t">
            <a:noAutofit/>
          </a:bodyPr>
          <a:lstStyle/>
          <a:p>
            <a:pPr>
              <a:lnSpc>
                <a:spcPct val="100000"/>
              </a:lnSpc>
            </a:pPr>
            <a:r>
              <a:rPr lang="en-US" sz="4800" b="0" dirty="0">
                <a:solidFill>
                  <a:schemeClr val="tx1"/>
                </a:solidFill>
                <a:latin typeface="+mn-lt"/>
              </a:rPr>
              <a:t>Five Whys When Not Visible </a:t>
            </a:r>
            <a:br>
              <a:rPr lang="en-US" sz="4800" b="0" dirty="0">
                <a:solidFill>
                  <a:schemeClr val="tx1"/>
                </a:solidFill>
                <a:latin typeface="+mn-lt"/>
              </a:rPr>
            </a:br>
            <a:br>
              <a:rPr lang="en-US" sz="4800" b="0" dirty="0">
                <a:solidFill>
                  <a:schemeClr val="tx1"/>
                </a:solidFill>
                <a:latin typeface="+mn-lt"/>
              </a:rPr>
            </a:br>
            <a:r>
              <a:rPr lang="en-US" sz="4800" b="0" dirty="0">
                <a:solidFill>
                  <a:schemeClr val="tx1"/>
                </a:solidFill>
                <a:latin typeface="+mn-lt"/>
              </a:rPr>
              <a:t>Quality of relationships - expanded so student/adult, student/student, </a:t>
            </a:r>
            <a:br>
              <a:rPr lang="en-US" sz="4800" b="0" dirty="0">
                <a:solidFill>
                  <a:schemeClr val="tx1"/>
                </a:solidFill>
                <a:latin typeface="+mn-lt"/>
              </a:rPr>
            </a:br>
            <a:r>
              <a:rPr lang="en-US" sz="4800" b="0" dirty="0">
                <a:solidFill>
                  <a:schemeClr val="tx1"/>
                </a:solidFill>
                <a:latin typeface="+mn-lt"/>
              </a:rPr>
              <a:t>adult/adult</a:t>
            </a:r>
          </a:p>
        </p:txBody>
      </p:sp>
      <p:sp>
        <p:nvSpPr>
          <p:cNvPr id="5" name="Slide Number Placeholder 4">
            <a:extLst>
              <a:ext uri="{FF2B5EF4-FFF2-40B4-BE49-F238E27FC236}">
                <a16:creationId xmlns:a16="http://schemas.microsoft.com/office/drawing/2014/main" id="{141C7460-AB8B-E44D-BCB6-5AE5BE05F8EA}"/>
              </a:ext>
            </a:extLst>
          </p:cNvPr>
          <p:cNvSpPr>
            <a:spLocks noGrp="1"/>
          </p:cNvSpPr>
          <p:nvPr>
            <p:ph type="sldNum" sz="quarter" idx="4294967295"/>
          </p:nvPr>
        </p:nvSpPr>
        <p:spPr/>
        <p:txBody>
          <a:bodyPr/>
          <a:lstStyle/>
          <a:p>
            <a:fld id="{BBA5272E-33B6-FF41-B901-4E211F98D9BC}" type="slidenum">
              <a:rPr lang="en-US" smtClean="0"/>
              <a:t>45</a:t>
            </a:fld>
            <a:endParaRPr lang="en-US"/>
          </a:p>
        </p:txBody>
      </p:sp>
      <p:sp>
        <p:nvSpPr>
          <p:cNvPr id="3" name="Rectangle 2"/>
          <p:cNvSpPr/>
          <p:nvPr/>
        </p:nvSpPr>
        <p:spPr>
          <a:xfrm>
            <a:off x="1635665" y="361742"/>
            <a:ext cx="3525709" cy="830997"/>
          </a:xfrm>
          <a:prstGeom prst="rect">
            <a:avLst/>
          </a:prstGeom>
        </p:spPr>
        <p:txBody>
          <a:bodyPr wrap="none">
            <a:spAutoFit/>
          </a:bodyPr>
          <a:lstStyle/>
          <a:p>
            <a:r>
              <a:rPr lang="en-US" sz="4800" b="1" dirty="0">
                <a:solidFill>
                  <a:srgbClr val="5E94CA"/>
                </a:solidFill>
                <a:ea typeface="+mj-ea"/>
                <a:cs typeface="+mj-cs"/>
              </a:rPr>
              <a:t>Station Two: </a:t>
            </a:r>
            <a:endParaRPr lang="en-US" dirty="0"/>
          </a:p>
        </p:txBody>
      </p:sp>
    </p:spTree>
    <p:extLst>
      <p:ext uri="{BB962C8B-B14F-4D97-AF65-F5344CB8AC3E}">
        <p14:creationId xmlns:p14="http://schemas.microsoft.com/office/powerpoint/2010/main" val="234776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AEF3B3-EFE7-F64F-898D-3AC49EA0703B}"/>
              </a:ext>
            </a:extLst>
          </p:cNvPr>
          <p:cNvSpPr>
            <a:spLocks noGrp="1"/>
          </p:cNvSpPr>
          <p:nvPr>
            <p:ph idx="4294967295"/>
          </p:nvPr>
        </p:nvSpPr>
        <p:spPr>
          <a:xfrm>
            <a:off x="1666463" y="527177"/>
            <a:ext cx="4606322" cy="835279"/>
          </a:xfrm>
        </p:spPr>
        <p:txBody>
          <a:bodyPr>
            <a:normAutofit/>
          </a:bodyPr>
          <a:lstStyle/>
          <a:p>
            <a:pPr marL="0" indent="0">
              <a:buNone/>
            </a:pPr>
            <a:r>
              <a:rPr lang="en-US" sz="4400" b="1" dirty="0">
                <a:solidFill>
                  <a:srgbClr val="5E94CA"/>
                </a:solidFill>
              </a:rPr>
              <a:t>Time for a Break</a:t>
            </a:r>
          </a:p>
        </p:txBody>
      </p:sp>
      <p:pic>
        <p:nvPicPr>
          <p:cNvPr id="5" name="Picture 4">
            <a:extLst>
              <a:ext uri="{FF2B5EF4-FFF2-40B4-BE49-F238E27FC236}">
                <a16:creationId xmlns:a16="http://schemas.microsoft.com/office/drawing/2014/main" id="{0239458D-7316-A042-B3BA-7664DB6FAA89}"/>
              </a:ext>
            </a:extLst>
          </p:cNvPr>
          <p:cNvPicPr>
            <a:picLocks noChangeAspect="1"/>
          </p:cNvPicPr>
          <p:nvPr/>
        </p:nvPicPr>
        <p:blipFill>
          <a:blip r:embed="rId3"/>
          <a:stretch>
            <a:fillRect/>
          </a:stretch>
        </p:blipFill>
        <p:spPr>
          <a:xfrm>
            <a:off x="3730752" y="1837944"/>
            <a:ext cx="4681728" cy="3511296"/>
          </a:xfrm>
          <a:prstGeom prst="rect">
            <a:avLst/>
          </a:prstGeom>
        </p:spPr>
      </p:pic>
    </p:spTree>
    <p:extLst>
      <p:ext uri="{BB962C8B-B14F-4D97-AF65-F5344CB8AC3E}">
        <p14:creationId xmlns:p14="http://schemas.microsoft.com/office/powerpoint/2010/main" val="156953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CDC3-FCAE-A24A-8D25-14E0A276E213}"/>
              </a:ext>
            </a:extLst>
          </p:cNvPr>
          <p:cNvSpPr>
            <a:spLocks noGrp="1"/>
          </p:cNvSpPr>
          <p:nvPr>
            <p:ph type="title"/>
          </p:nvPr>
        </p:nvSpPr>
        <p:spPr>
          <a:xfrm>
            <a:off x="1510616" y="66821"/>
            <a:ext cx="10515600" cy="1133475"/>
          </a:xfrm>
        </p:spPr>
        <p:txBody>
          <a:bodyPr>
            <a:normAutofit/>
          </a:bodyPr>
          <a:lstStyle/>
          <a:p>
            <a:r>
              <a:rPr lang="en-US" sz="4400" dirty="0">
                <a:latin typeface="Calibri" panose="020F0502020204030204" pitchFamily="34" charset="0"/>
                <a:cs typeface="Calibri" panose="020F0502020204030204" pitchFamily="34" charset="0"/>
              </a:rPr>
              <a:t>Knowledge Sharing- Round Four (If Needed)</a:t>
            </a:r>
          </a:p>
        </p:txBody>
      </p:sp>
      <p:sp>
        <p:nvSpPr>
          <p:cNvPr id="3" name="Text Placeholder 2">
            <a:extLst>
              <a:ext uri="{FF2B5EF4-FFF2-40B4-BE49-F238E27FC236}">
                <a16:creationId xmlns:a16="http://schemas.microsoft.com/office/drawing/2014/main" id="{FEFCC458-13C6-3147-A9D5-4D9F8FB5D0CF}"/>
              </a:ext>
            </a:extLst>
          </p:cNvPr>
          <p:cNvSpPr>
            <a:spLocks noGrp="1"/>
          </p:cNvSpPr>
          <p:nvPr>
            <p:ph type="body" idx="1"/>
          </p:nvPr>
        </p:nvSpPr>
        <p:spPr>
          <a:xfrm>
            <a:off x="1412142" y="1626929"/>
            <a:ext cx="10614074" cy="4106106"/>
          </a:xfrm>
        </p:spPr>
        <p:txBody>
          <a:bodyPr>
            <a:normAutofit/>
          </a:bodyPr>
          <a:lstStyle/>
          <a:p>
            <a:pPr>
              <a:lnSpc>
                <a:spcPct val="100000"/>
              </a:lnSpc>
              <a:spcBef>
                <a:spcPts val="1800"/>
              </a:spcBef>
            </a:pPr>
            <a:r>
              <a:rPr lang="en-US" dirty="0">
                <a:solidFill>
                  <a:schemeClr val="tx1"/>
                </a:solidFill>
              </a:rPr>
              <a:t>What is it about your current metrics (implementation, progress monitoring, early impact or other) and the way they serve you that is effective?  best-in-class?  School teams, the response to this may be some measure you have created or included in your design plan.</a:t>
            </a:r>
          </a:p>
          <a:p>
            <a:pPr>
              <a:lnSpc>
                <a:spcPct val="100000"/>
              </a:lnSpc>
              <a:spcBef>
                <a:spcPts val="1800"/>
              </a:spcBef>
            </a:pPr>
            <a:r>
              <a:rPr lang="en-US" dirty="0">
                <a:solidFill>
                  <a:schemeClr val="tx1"/>
                </a:solidFill>
              </a:rPr>
              <a:t>What conversations are you currently having about what you would like to measure that currently is not a part of your metrics suite and why (what insights are you aiming to gain?)  </a:t>
            </a:r>
          </a:p>
          <a:p>
            <a:pPr>
              <a:lnSpc>
                <a:spcPct val="100000"/>
              </a:lnSpc>
            </a:pPr>
            <a:r>
              <a:rPr lang="en-US" dirty="0">
                <a:solidFill>
                  <a:schemeClr val="tx1"/>
                </a:solidFill>
              </a:rPr>
              <a:t>Is there a root cause or mindset that you believe is essential to address for high school redesign to succeed, that is not captured by your current set of metrics or on-going conversations about additional metrics?</a:t>
            </a:r>
          </a:p>
          <a:p>
            <a:pPr>
              <a:lnSpc>
                <a:spcPct val="100000"/>
              </a:lnSpc>
            </a:pPr>
            <a:endParaRPr lang="en-US" dirty="0">
              <a:solidFill>
                <a:schemeClr val="tx1"/>
              </a:solidFill>
            </a:endParaRPr>
          </a:p>
        </p:txBody>
      </p:sp>
      <p:sp>
        <p:nvSpPr>
          <p:cNvPr id="5" name="Slide Number Placeholder 4">
            <a:extLst>
              <a:ext uri="{FF2B5EF4-FFF2-40B4-BE49-F238E27FC236}">
                <a16:creationId xmlns:a16="http://schemas.microsoft.com/office/drawing/2014/main" id="{3F9B949B-9791-E642-ACF2-E2CA3CCB2778}"/>
              </a:ext>
            </a:extLst>
          </p:cNvPr>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5272E-33B6-FF41-B901-4E211F98D9B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67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FB6EE-091E-4F46-9FF0-6D22919CD58E}"/>
              </a:ext>
            </a:extLst>
          </p:cNvPr>
          <p:cNvSpPr>
            <a:spLocks noGrp="1"/>
          </p:cNvSpPr>
          <p:nvPr>
            <p:ph type="title"/>
          </p:nvPr>
        </p:nvSpPr>
        <p:spPr>
          <a:xfrm>
            <a:off x="1676400" y="1275035"/>
            <a:ext cx="10515600" cy="5358384"/>
          </a:xfrm>
        </p:spPr>
        <p:txBody>
          <a:bodyPr anchor="t">
            <a:noAutofit/>
          </a:bodyPr>
          <a:lstStyle/>
          <a:p>
            <a:pPr>
              <a:lnSpc>
                <a:spcPct val="100000"/>
              </a:lnSpc>
              <a:spcBef>
                <a:spcPts val="1000"/>
              </a:spcBef>
            </a:pPr>
            <a:r>
              <a:rPr lang="en-US" sz="4800" b="0" dirty="0">
                <a:solidFill>
                  <a:schemeClr val="tx1"/>
                </a:solidFill>
                <a:latin typeface="+mn-lt"/>
              </a:rPr>
              <a:t>Five Whys When Not Visible</a:t>
            </a:r>
            <a:br>
              <a:rPr lang="en-US" sz="4800" b="0" dirty="0">
                <a:solidFill>
                  <a:schemeClr val="tx1"/>
                </a:solidFill>
                <a:latin typeface="+mn-lt"/>
              </a:rPr>
            </a:br>
            <a:br>
              <a:rPr lang="en-US" sz="4800" b="0" dirty="0">
                <a:solidFill>
                  <a:schemeClr val="tx1"/>
                </a:solidFill>
                <a:latin typeface="+mn-lt"/>
              </a:rPr>
            </a:br>
            <a:r>
              <a:rPr lang="en-US" sz="4800" b="0" dirty="0">
                <a:solidFill>
                  <a:schemeClr val="tx1"/>
                </a:solidFill>
                <a:latin typeface="+mn-lt"/>
              </a:rPr>
              <a:t>Equity of access to extra-curriculars, guidance, postsecondary explorations, learning opportunities outside of school i.e., shaped experiences that prepare for postsecondary success</a:t>
            </a:r>
          </a:p>
        </p:txBody>
      </p:sp>
      <p:sp>
        <p:nvSpPr>
          <p:cNvPr id="5" name="Slide Number Placeholder 4">
            <a:extLst>
              <a:ext uri="{FF2B5EF4-FFF2-40B4-BE49-F238E27FC236}">
                <a16:creationId xmlns:a16="http://schemas.microsoft.com/office/drawing/2014/main" id="{141C7460-AB8B-E44D-BCB6-5AE5BE05F8EA}"/>
              </a:ext>
            </a:extLst>
          </p:cNvPr>
          <p:cNvSpPr>
            <a:spLocks noGrp="1"/>
          </p:cNvSpPr>
          <p:nvPr>
            <p:ph type="sldNum" sz="quarter" idx="4294967295"/>
          </p:nvPr>
        </p:nvSpPr>
        <p:spPr/>
        <p:txBody>
          <a:bodyPr/>
          <a:lstStyle/>
          <a:p>
            <a:fld id="{BBA5272E-33B6-FF41-B901-4E211F98D9BC}" type="slidenum">
              <a:rPr lang="en-US" smtClean="0"/>
              <a:t>48</a:t>
            </a:fld>
            <a:endParaRPr lang="en-US"/>
          </a:p>
        </p:txBody>
      </p:sp>
      <p:sp>
        <p:nvSpPr>
          <p:cNvPr id="3" name="Rectangle 2"/>
          <p:cNvSpPr/>
          <p:nvPr/>
        </p:nvSpPr>
        <p:spPr>
          <a:xfrm>
            <a:off x="1647910" y="444038"/>
            <a:ext cx="3921843" cy="830997"/>
          </a:xfrm>
          <a:prstGeom prst="rect">
            <a:avLst/>
          </a:prstGeom>
        </p:spPr>
        <p:txBody>
          <a:bodyPr wrap="none">
            <a:spAutoFit/>
          </a:bodyPr>
          <a:lstStyle/>
          <a:p>
            <a:r>
              <a:rPr lang="en-US" sz="4800" b="1" dirty="0">
                <a:solidFill>
                  <a:srgbClr val="5E94CA"/>
                </a:solidFill>
                <a:ea typeface="+mj-ea"/>
                <a:cs typeface="+mj-cs"/>
              </a:rPr>
              <a:t>Station Three: </a:t>
            </a:r>
            <a:endParaRPr lang="en-US" dirty="0"/>
          </a:p>
        </p:txBody>
      </p:sp>
    </p:spTree>
    <p:extLst>
      <p:ext uri="{BB962C8B-B14F-4D97-AF65-F5344CB8AC3E}">
        <p14:creationId xmlns:p14="http://schemas.microsoft.com/office/powerpoint/2010/main" val="111560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FB6EE-091E-4F46-9FF0-6D22919CD58E}"/>
              </a:ext>
            </a:extLst>
          </p:cNvPr>
          <p:cNvSpPr>
            <a:spLocks noGrp="1"/>
          </p:cNvSpPr>
          <p:nvPr>
            <p:ph type="title"/>
          </p:nvPr>
        </p:nvSpPr>
        <p:spPr>
          <a:xfrm>
            <a:off x="1639098" y="1389888"/>
            <a:ext cx="10312110" cy="4590288"/>
          </a:xfrm>
        </p:spPr>
        <p:txBody>
          <a:bodyPr anchor="t">
            <a:noAutofit/>
          </a:bodyPr>
          <a:lstStyle/>
          <a:p>
            <a:pPr>
              <a:lnSpc>
                <a:spcPct val="100000"/>
              </a:lnSpc>
            </a:pPr>
            <a:r>
              <a:rPr lang="en-US" sz="4800" b="0" dirty="0">
                <a:solidFill>
                  <a:schemeClr val="tx1"/>
                </a:solidFill>
                <a:latin typeface="+mn-lt"/>
              </a:rPr>
              <a:t>Five Whys When Not Visible</a:t>
            </a:r>
            <a:br>
              <a:rPr lang="en-US" sz="4800" b="0" dirty="0">
                <a:solidFill>
                  <a:schemeClr val="tx1"/>
                </a:solidFill>
                <a:latin typeface="+mn-lt"/>
              </a:rPr>
            </a:br>
            <a:br>
              <a:rPr lang="en-US" sz="3200" b="0" dirty="0">
                <a:solidFill>
                  <a:schemeClr val="tx1"/>
                </a:solidFill>
                <a:latin typeface="+mn-lt"/>
              </a:rPr>
            </a:br>
            <a:r>
              <a:rPr lang="en-US" sz="4800" b="0" dirty="0">
                <a:solidFill>
                  <a:schemeClr val="tx1"/>
                </a:solidFill>
                <a:latin typeface="+mn-lt"/>
              </a:rPr>
              <a:t>Collective efficacy of adults-relational trust and access to and use of data, communication, teaming, and continuous improvement tools </a:t>
            </a:r>
            <a:br>
              <a:rPr lang="en-US" sz="4800" b="0" dirty="0">
                <a:solidFill>
                  <a:schemeClr val="tx1"/>
                </a:solidFill>
                <a:latin typeface="+mn-lt"/>
              </a:rPr>
            </a:br>
            <a:r>
              <a:rPr lang="en-US" sz="4800" b="0" dirty="0">
                <a:solidFill>
                  <a:schemeClr val="tx1"/>
                </a:solidFill>
                <a:latin typeface="+mn-lt"/>
              </a:rPr>
              <a:t>and structures </a:t>
            </a:r>
          </a:p>
        </p:txBody>
      </p:sp>
      <p:sp>
        <p:nvSpPr>
          <p:cNvPr id="5" name="Slide Number Placeholder 4">
            <a:extLst>
              <a:ext uri="{FF2B5EF4-FFF2-40B4-BE49-F238E27FC236}">
                <a16:creationId xmlns:a16="http://schemas.microsoft.com/office/drawing/2014/main" id="{141C7460-AB8B-E44D-BCB6-5AE5BE05F8EA}"/>
              </a:ext>
            </a:extLst>
          </p:cNvPr>
          <p:cNvSpPr>
            <a:spLocks noGrp="1"/>
          </p:cNvSpPr>
          <p:nvPr>
            <p:ph type="sldNum" sz="quarter" idx="4294967295"/>
          </p:nvPr>
        </p:nvSpPr>
        <p:spPr/>
        <p:txBody>
          <a:bodyPr/>
          <a:lstStyle/>
          <a:p>
            <a:fld id="{BBA5272E-33B6-FF41-B901-4E211F98D9BC}" type="slidenum">
              <a:rPr lang="en-US" smtClean="0"/>
              <a:t>49</a:t>
            </a:fld>
            <a:endParaRPr lang="en-US"/>
          </a:p>
        </p:txBody>
      </p:sp>
      <p:sp>
        <p:nvSpPr>
          <p:cNvPr id="3" name="Rectangle 2"/>
          <p:cNvSpPr/>
          <p:nvPr/>
        </p:nvSpPr>
        <p:spPr>
          <a:xfrm>
            <a:off x="1639098" y="407462"/>
            <a:ext cx="3610284" cy="830997"/>
          </a:xfrm>
          <a:prstGeom prst="rect">
            <a:avLst/>
          </a:prstGeom>
        </p:spPr>
        <p:txBody>
          <a:bodyPr wrap="none">
            <a:spAutoFit/>
          </a:bodyPr>
          <a:lstStyle/>
          <a:p>
            <a:r>
              <a:rPr lang="en-US" sz="4800" b="1" dirty="0">
                <a:solidFill>
                  <a:srgbClr val="5E94CA"/>
                </a:solidFill>
                <a:ea typeface="+mj-ea"/>
                <a:cs typeface="+mj-cs"/>
              </a:rPr>
              <a:t>Station Four: </a:t>
            </a:r>
            <a:endParaRPr lang="en-US" dirty="0"/>
          </a:p>
        </p:txBody>
      </p:sp>
    </p:spTree>
    <p:extLst>
      <p:ext uri="{BB962C8B-B14F-4D97-AF65-F5344CB8AC3E}">
        <p14:creationId xmlns:p14="http://schemas.microsoft.com/office/powerpoint/2010/main" val="31561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Monitoring Rooted in Improvement Science</a:t>
            </a:r>
          </a:p>
        </p:txBody>
      </p:sp>
      <p:sp>
        <p:nvSpPr>
          <p:cNvPr id="3" name="Content Placeholder 2"/>
          <p:cNvSpPr>
            <a:spLocks noGrp="1"/>
          </p:cNvSpPr>
          <p:nvPr>
            <p:ph idx="1"/>
          </p:nvPr>
        </p:nvSpPr>
        <p:spPr/>
        <p:txBody>
          <a:bodyPr/>
          <a:lstStyle/>
          <a:p>
            <a:endParaRPr lang="en-US" dirty="0"/>
          </a:p>
          <a:p>
            <a:r>
              <a:rPr lang="en-US" dirty="0"/>
              <a:t>Looking for </a:t>
            </a:r>
            <a:r>
              <a:rPr lang="en-US" b="1" dirty="0"/>
              <a:t>processes, practices, and beliefs </a:t>
            </a:r>
            <a:r>
              <a:rPr lang="en-US" dirty="0"/>
              <a:t>that are </a:t>
            </a:r>
            <a:r>
              <a:rPr lang="en-US" b="1" dirty="0"/>
              <a:t>under the control of a school</a:t>
            </a:r>
            <a:r>
              <a:rPr lang="en-US" dirty="0"/>
              <a:t> and can </a:t>
            </a:r>
            <a:r>
              <a:rPr lang="en-US" b="1" dirty="0"/>
              <a:t>actively</a:t>
            </a:r>
            <a:r>
              <a:rPr lang="en-US" dirty="0"/>
              <a:t> </a:t>
            </a:r>
            <a:r>
              <a:rPr lang="en-US" b="1" dirty="0"/>
              <a:t>foster enhanced school capacity for improving student outcomes</a:t>
            </a:r>
            <a:r>
              <a:rPr lang="en-US" dirty="0"/>
              <a:t>-e.g. connection to school, achievement,  social-emotional-academic development, and post-secondary pathways etc.</a:t>
            </a:r>
          </a:p>
          <a:p>
            <a:endParaRPr lang="en-US" dirty="0"/>
          </a:p>
        </p:txBody>
      </p:sp>
    </p:spTree>
    <p:extLst>
      <p:ext uri="{BB962C8B-B14F-4D97-AF65-F5344CB8AC3E}">
        <p14:creationId xmlns:p14="http://schemas.microsoft.com/office/powerpoint/2010/main" val="9446133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863D6-25B5-0B40-87D6-FE4CE5FA3EDE}"/>
              </a:ext>
            </a:extLst>
          </p:cNvPr>
          <p:cNvSpPr>
            <a:spLocks noGrp="1"/>
          </p:cNvSpPr>
          <p:nvPr>
            <p:ph type="ctrTitle"/>
          </p:nvPr>
        </p:nvSpPr>
        <p:spPr>
          <a:xfrm>
            <a:off x="1494821" y="1963611"/>
            <a:ext cx="9934113" cy="2387600"/>
          </a:xfrm>
        </p:spPr>
        <p:txBody>
          <a:bodyPr>
            <a:noAutofit/>
          </a:bodyPr>
          <a:lstStyle/>
          <a:p>
            <a:r>
              <a:rPr lang="en-US" b="1" dirty="0">
                <a:latin typeface="+mn-lt"/>
              </a:rPr>
              <a:t>Reflections on Day and Framing for </a:t>
            </a:r>
            <a:br>
              <a:rPr lang="en-US" b="1" dirty="0">
                <a:latin typeface="+mn-lt"/>
              </a:rPr>
            </a:br>
            <a:r>
              <a:rPr lang="en-US" b="1" dirty="0">
                <a:latin typeface="+mn-lt"/>
              </a:rPr>
              <a:t>Design Challenge—Day Two</a:t>
            </a:r>
            <a:endParaRPr lang="en-US" dirty="0">
              <a:latin typeface="+mn-lt"/>
            </a:endParaRPr>
          </a:p>
        </p:txBody>
      </p:sp>
      <p:sp>
        <p:nvSpPr>
          <p:cNvPr id="5" name="Slide Number Placeholder 4">
            <a:extLst>
              <a:ext uri="{FF2B5EF4-FFF2-40B4-BE49-F238E27FC236}">
                <a16:creationId xmlns:a16="http://schemas.microsoft.com/office/drawing/2014/main" id="{5BD542F8-DCAB-534C-8DBD-346F3340EFF3}"/>
              </a:ext>
            </a:extLst>
          </p:cNvPr>
          <p:cNvSpPr>
            <a:spLocks noGrp="1"/>
          </p:cNvSpPr>
          <p:nvPr>
            <p:ph type="sldNum" sz="quarter" idx="4294967295"/>
          </p:nvPr>
        </p:nvSpPr>
        <p:spPr/>
        <p:txBody>
          <a:bodyPr/>
          <a:lstStyle/>
          <a:p>
            <a:fld id="{BBA5272E-33B6-FF41-B901-4E211F98D9BC}" type="slidenum">
              <a:rPr lang="en-US" smtClean="0"/>
              <a:t>50</a:t>
            </a:fld>
            <a:endParaRPr lang="en-US"/>
          </a:p>
        </p:txBody>
      </p:sp>
    </p:spTree>
    <p:extLst>
      <p:ext uri="{BB962C8B-B14F-4D97-AF65-F5344CB8AC3E}">
        <p14:creationId xmlns:p14="http://schemas.microsoft.com/office/powerpoint/2010/main" val="135701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F92C4-CD5C-E744-A3F6-DEC465A5480D}"/>
              </a:ext>
            </a:extLst>
          </p:cNvPr>
          <p:cNvSpPr>
            <a:spLocks noGrp="1"/>
          </p:cNvSpPr>
          <p:nvPr>
            <p:ph type="ctrTitle"/>
          </p:nvPr>
        </p:nvSpPr>
        <p:spPr>
          <a:xfrm>
            <a:off x="1357661" y="1542987"/>
            <a:ext cx="9934113" cy="2387600"/>
          </a:xfrm>
        </p:spPr>
        <p:txBody>
          <a:bodyPr/>
          <a:lstStyle/>
          <a:p>
            <a:r>
              <a:rPr lang="en-US" dirty="0">
                <a:latin typeface="+mn-lt"/>
              </a:rPr>
              <a:t>Day Two</a:t>
            </a:r>
          </a:p>
        </p:txBody>
      </p:sp>
      <p:sp>
        <p:nvSpPr>
          <p:cNvPr id="5" name="Slide Number Placeholder 4">
            <a:extLst>
              <a:ext uri="{FF2B5EF4-FFF2-40B4-BE49-F238E27FC236}">
                <a16:creationId xmlns:a16="http://schemas.microsoft.com/office/drawing/2014/main" id="{46C07FB0-78EB-5042-89ED-2B328D1C2686}"/>
              </a:ext>
            </a:extLst>
          </p:cNvPr>
          <p:cNvSpPr>
            <a:spLocks noGrp="1"/>
          </p:cNvSpPr>
          <p:nvPr>
            <p:ph type="sldNum" sz="quarter" idx="4294967295"/>
          </p:nvPr>
        </p:nvSpPr>
        <p:spPr/>
        <p:txBody>
          <a:bodyPr/>
          <a:lstStyle/>
          <a:p>
            <a:fld id="{BBA5272E-33B6-FF41-B901-4E211F98D9BC}" type="slidenum">
              <a:rPr lang="en-US" smtClean="0"/>
              <a:t>51</a:t>
            </a:fld>
            <a:endParaRPr lang="en-US"/>
          </a:p>
        </p:txBody>
      </p:sp>
    </p:spTree>
    <p:extLst>
      <p:ext uri="{BB962C8B-B14F-4D97-AF65-F5344CB8AC3E}">
        <p14:creationId xmlns:p14="http://schemas.microsoft.com/office/powerpoint/2010/main" val="330170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0256C-D4DC-C34D-825A-F19115519858}"/>
              </a:ext>
            </a:extLst>
          </p:cNvPr>
          <p:cNvSpPr>
            <a:spLocks noGrp="1"/>
          </p:cNvSpPr>
          <p:nvPr>
            <p:ph type="title"/>
          </p:nvPr>
        </p:nvSpPr>
        <p:spPr>
          <a:xfrm>
            <a:off x="1786631" y="200533"/>
            <a:ext cx="9907479" cy="1325563"/>
          </a:xfrm>
        </p:spPr>
        <p:txBody>
          <a:bodyPr/>
          <a:lstStyle/>
          <a:p>
            <a:r>
              <a:rPr lang="en-US" dirty="0">
                <a:latin typeface="+mn-lt"/>
              </a:rPr>
              <a:t>Design Challenge</a:t>
            </a:r>
          </a:p>
        </p:txBody>
      </p:sp>
      <p:sp>
        <p:nvSpPr>
          <p:cNvPr id="3" name="Content Placeholder 2">
            <a:extLst>
              <a:ext uri="{FF2B5EF4-FFF2-40B4-BE49-F238E27FC236}">
                <a16:creationId xmlns:a16="http://schemas.microsoft.com/office/drawing/2014/main" id="{5AF485DE-7D69-C44C-9DD3-09F3E42FDCB4}"/>
              </a:ext>
            </a:extLst>
          </p:cNvPr>
          <p:cNvSpPr>
            <a:spLocks noGrp="1"/>
          </p:cNvSpPr>
          <p:nvPr>
            <p:ph idx="1"/>
          </p:nvPr>
        </p:nvSpPr>
        <p:spPr>
          <a:xfrm>
            <a:off x="1786631" y="1743329"/>
            <a:ext cx="9515353" cy="4078025"/>
          </a:xfrm>
        </p:spPr>
        <p:txBody>
          <a:bodyPr>
            <a:normAutofit/>
          </a:bodyPr>
          <a:lstStyle/>
          <a:p>
            <a:pPr marL="0" indent="0">
              <a:lnSpc>
                <a:spcPct val="100000"/>
              </a:lnSpc>
              <a:buNone/>
            </a:pPr>
            <a:r>
              <a:rPr lang="en-US" sz="3600" dirty="0"/>
              <a:t>We will use our deep understanding of the challenge and new insights to create a prototype for progress monitoring using indicators and metrics to determine the effectiveness of their design work.</a:t>
            </a:r>
          </a:p>
        </p:txBody>
      </p:sp>
      <p:sp>
        <p:nvSpPr>
          <p:cNvPr id="5" name="Slide Number Placeholder 4">
            <a:extLst>
              <a:ext uri="{FF2B5EF4-FFF2-40B4-BE49-F238E27FC236}">
                <a16:creationId xmlns:a16="http://schemas.microsoft.com/office/drawing/2014/main" id="{0E9F7329-4E93-D44C-AC8D-C395872D1CDD}"/>
              </a:ext>
            </a:extLst>
          </p:cNvPr>
          <p:cNvSpPr>
            <a:spLocks noGrp="1"/>
          </p:cNvSpPr>
          <p:nvPr>
            <p:ph type="sldNum" sz="quarter" idx="4294967295"/>
          </p:nvPr>
        </p:nvSpPr>
        <p:spPr/>
        <p:txBody>
          <a:bodyPr/>
          <a:lstStyle/>
          <a:p>
            <a:fld id="{BBA5272E-33B6-FF41-B901-4E211F98D9BC}" type="slidenum">
              <a:rPr lang="en-US" smtClean="0"/>
              <a:t>52</a:t>
            </a:fld>
            <a:endParaRPr lang="en-US"/>
          </a:p>
        </p:txBody>
      </p:sp>
    </p:spTree>
    <p:extLst>
      <p:ext uri="{BB962C8B-B14F-4D97-AF65-F5344CB8AC3E}">
        <p14:creationId xmlns:p14="http://schemas.microsoft.com/office/powerpoint/2010/main" val="375585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8343" y="500063"/>
            <a:ext cx="9907479" cy="798386"/>
          </a:xfrm>
        </p:spPr>
        <p:txBody>
          <a:bodyPr anchor="t"/>
          <a:lstStyle/>
          <a:p>
            <a:r>
              <a:rPr lang="en-US" dirty="0">
                <a:latin typeface="+mn-lt"/>
              </a:rPr>
              <a:t>Connection Circle</a:t>
            </a:r>
          </a:p>
        </p:txBody>
      </p:sp>
      <p:sp>
        <p:nvSpPr>
          <p:cNvPr id="5" name="Content Placeholder 4"/>
          <p:cNvSpPr>
            <a:spLocks noGrp="1"/>
          </p:cNvSpPr>
          <p:nvPr>
            <p:ph idx="1"/>
          </p:nvPr>
        </p:nvSpPr>
        <p:spPr>
          <a:xfrm>
            <a:off x="1768343" y="1298450"/>
            <a:ext cx="9907479" cy="4308802"/>
          </a:xfrm>
        </p:spPr>
        <p:txBody>
          <a:bodyPr>
            <a:normAutofit/>
          </a:bodyPr>
          <a:lstStyle/>
          <a:p>
            <a:pPr marL="0" indent="0">
              <a:buNone/>
            </a:pPr>
            <a:r>
              <a:rPr lang="en-US" sz="3200" dirty="0"/>
              <a:t>Would you share a moment from yesterday when you experienced. . .</a:t>
            </a:r>
          </a:p>
          <a:p>
            <a:r>
              <a:rPr lang="en-US" sz="3200" dirty="0"/>
              <a:t>A sense of true</a:t>
            </a:r>
          </a:p>
          <a:p>
            <a:r>
              <a:rPr lang="en-US" sz="3200" dirty="0"/>
              <a:t>A belonging in our</a:t>
            </a:r>
          </a:p>
          <a:p>
            <a:pPr marL="0" indent="0">
              <a:buNone/>
            </a:pPr>
            <a:r>
              <a:rPr lang="en-US" sz="3200" dirty="0"/>
              <a:t> group?</a:t>
            </a:r>
          </a:p>
        </p:txBody>
      </p:sp>
      <p:pic>
        <p:nvPicPr>
          <p:cNvPr id="6" name="Picture 5" descr="chicken_0preview.jpg"/>
          <p:cNvPicPr>
            <a:picLocks noChangeAspect="1"/>
          </p:cNvPicPr>
          <p:nvPr/>
        </p:nvPicPr>
        <p:blipFill rotWithShape="1">
          <a:blip r:embed="rId2">
            <a:extLst>
              <a:ext uri="{28A0092B-C50C-407E-A947-70E740481C1C}">
                <a14:useLocalDpi xmlns:a14="http://schemas.microsoft.com/office/drawing/2010/main" val="0"/>
              </a:ext>
            </a:extLst>
          </a:blip>
          <a:srcRect l="829" t="5785" b="14686"/>
          <a:stretch/>
        </p:blipFill>
        <p:spPr>
          <a:xfrm>
            <a:off x="5801196" y="1885349"/>
            <a:ext cx="4174908" cy="2314557"/>
          </a:xfrm>
          <a:prstGeom prst="rect">
            <a:avLst/>
          </a:prstGeom>
        </p:spPr>
      </p:pic>
      <p:sp>
        <p:nvSpPr>
          <p:cNvPr id="3" name="Slide Number Placeholder 2">
            <a:extLst>
              <a:ext uri="{FF2B5EF4-FFF2-40B4-BE49-F238E27FC236}">
                <a16:creationId xmlns:a16="http://schemas.microsoft.com/office/drawing/2014/main" id="{663A8378-A2B2-A14F-BD61-B32501639166}"/>
              </a:ext>
            </a:extLst>
          </p:cNvPr>
          <p:cNvSpPr>
            <a:spLocks noGrp="1"/>
          </p:cNvSpPr>
          <p:nvPr>
            <p:ph type="sldNum" sz="quarter" idx="4294967295"/>
          </p:nvPr>
        </p:nvSpPr>
        <p:spPr/>
        <p:txBody>
          <a:bodyPr/>
          <a:lstStyle/>
          <a:p>
            <a:fld id="{BBA5272E-33B6-FF41-B901-4E211F98D9BC}" type="slidenum">
              <a:rPr lang="en-US" smtClean="0"/>
              <a:t>53</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4066" y="3906567"/>
            <a:ext cx="2596824" cy="2667970"/>
          </a:xfrm>
          <a:prstGeom prst="rect">
            <a:avLst/>
          </a:prstGeom>
        </p:spPr>
      </p:pic>
    </p:spTree>
    <p:extLst>
      <p:ext uri="{BB962C8B-B14F-4D97-AF65-F5344CB8AC3E}">
        <p14:creationId xmlns:p14="http://schemas.microsoft.com/office/powerpoint/2010/main" val="310626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68164-0E75-064A-B1EC-56317D865EEA}"/>
              </a:ext>
            </a:extLst>
          </p:cNvPr>
          <p:cNvSpPr>
            <a:spLocks noGrp="1"/>
          </p:cNvSpPr>
          <p:nvPr>
            <p:ph type="title"/>
          </p:nvPr>
        </p:nvSpPr>
        <p:spPr/>
        <p:txBody>
          <a:bodyPr/>
          <a:lstStyle/>
          <a:p>
            <a:r>
              <a:rPr lang="en-US" dirty="0"/>
              <a:t>Insert Bob’s Framing Slides for Day Two</a:t>
            </a:r>
          </a:p>
        </p:txBody>
      </p:sp>
      <p:sp>
        <p:nvSpPr>
          <p:cNvPr id="5" name="Slide Number Placeholder 4">
            <a:extLst>
              <a:ext uri="{FF2B5EF4-FFF2-40B4-BE49-F238E27FC236}">
                <a16:creationId xmlns:a16="http://schemas.microsoft.com/office/drawing/2014/main" id="{BD99F588-8835-FB41-AADC-72699C0D6DF9}"/>
              </a:ext>
            </a:extLst>
          </p:cNvPr>
          <p:cNvSpPr>
            <a:spLocks noGrp="1"/>
          </p:cNvSpPr>
          <p:nvPr>
            <p:ph type="sldNum" sz="quarter" idx="4294967295"/>
          </p:nvPr>
        </p:nvSpPr>
        <p:spPr/>
        <p:txBody>
          <a:bodyPr/>
          <a:lstStyle/>
          <a:p>
            <a:fld id="{BBA5272E-33B6-FF41-B901-4E211F98D9BC}" type="slidenum">
              <a:rPr lang="en-US" smtClean="0"/>
              <a:t>54</a:t>
            </a:fld>
            <a:endParaRPr lang="en-US"/>
          </a:p>
        </p:txBody>
      </p:sp>
    </p:spTree>
    <p:extLst>
      <p:ext uri="{BB962C8B-B14F-4D97-AF65-F5344CB8AC3E}">
        <p14:creationId xmlns:p14="http://schemas.microsoft.com/office/powerpoint/2010/main" val="351384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892300" y="196849"/>
            <a:ext cx="9907479" cy="1325563"/>
          </a:xfrm>
        </p:spPr>
        <p:txBody>
          <a:bodyPr/>
          <a:lstStyle/>
          <a:p>
            <a:r>
              <a:rPr lang="en-US" dirty="0">
                <a:latin typeface="+mn-lt"/>
              </a:rPr>
              <a:t>Norms</a:t>
            </a:r>
          </a:p>
        </p:txBody>
      </p:sp>
      <p:sp>
        <p:nvSpPr>
          <p:cNvPr id="12" name="Content Placeholder 2"/>
          <p:cNvSpPr>
            <a:spLocks noGrp="1"/>
          </p:cNvSpPr>
          <p:nvPr>
            <p:ph idx="1"/>
          </p:nvPr>
        </p:nvSpPr>
        <p:spPr>
          <a:xfrm>
            <a:off x="1892301" y="1825625"/>
            <a:ext cx="10030410" cy="4078025"/>
          </a:xfrm>
        </p:spPr>
        <p:txBody>
          <a:bodyPr>
            <a:normAutofit/>
          </a:bodyPr>
          <a:lstStyle/>
          <a:p>
            <a:pPr marL="401638" indent="-401638">
              <a:buClr>
                <a:srgbClr val="5E94CA"/>
              </a:buClr>
            </a:pPr>
            <a:r>
              <a:rPr lang="en-US" sz="3600" dirty="0"/>
              <a:t>Be Optimistic/Have Fun</a:t>
            </a:r>
          </a:p>
          <a:p>
            <a:pPr marL="401638" indent="-401638">
              <a:buClr>
                <a:srgbClr val="5E94CA"/>
              </a:buClr>
            </a:pPr>
            <a:r>
              <a:rPr lang="en-US" sz="3600" dirty="0"/>
              <a:t>Honor our Time</a:t>
            </a:r>
          </a:p>
          <a:p>
            <a:pPr marL="401638" indent="-401638">
              <a:buClr>
                <a:srgbClr val="5E94CA"/>
              </a:buClr>
            </a:pPr>
            <a:r>
              <a:rPr lang="en-US" sz="3600" dirty="0"/>
              <a:t>Err on the Side of Action/Fully Participate</a:t>
            </a:r>
          </a:p>
          <a:p>
            <a:pPr marL="401638" indent="-401638">
              <a:buClr>
                <a:srgbClr val="5E94CA"/>
              </a:buClr>
            </a:pPr>
            <a:r>
              <a:rPr lang="en-US" sz="3600" dirty="0"/>
              <a:t>Vegas Rules</a:t>
            </a:r>
          </a:p>
          <a:p>
            <a:pPr marL="0" indent="0">
              <a:buNone/>
            </a:pPr>
            <a:endParaRPr lang="en-US" sz="3600" dirty="0"/>
          </a:p>
        </p:txBody>
      </p:sp>
      <p:pic>
        <p:nvPicPr>
          <p:cNvPr id="13" name="Picture 2" descr="C:\Users\lmuskau1\AppData\Local\Microsoft\Windows\Temporary Internet Files\Content.IE5\HBTAOZ4G\dglxasset[1].asp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6905" y="3882390"/>
            <a:ext cx="1816913" cy="15864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Program Files (x86)\Microsoft Office\MEDIA\CAGCAT10\j0234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3216" y="1155192"/>
            <a:ext cx="1662066" cy="17673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5275" y="3882390"/>
            <a:ext cx="4074504" cy="2391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820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1"/>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87701" y="0"/>
            <a:ext cx="5800725" cy="624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
        <p:nvSpPr>
          <p:cNvPr id="84994" name="Freeform 2"/>
          <p:cNvSpPr>
            <a:spLocks/>
          </p:cNvSpPr>
          <p:nvPr/>
        </p:nvSpPr>
        <p:spPr bwMode="auto">
          <a:xfrm>
            <a:off x="3543300" y="1384300"/>
            <a:ext cx="1993900" cy="1714500"/>
          </a:xfrm>
          <a:custGeom>
            <a:avLst/>
            <a:gdLst>
              <a:gd name="T0" fmla="*/ 0 w 21600"/>
              <a:gd name="T1" fmla="*/ 10800 h 21600"/>
              <a:gd name="T2" fmla="*/ 5369 w 21600"/>
              <a:gd name="T3" fmla="*/ 21600 h 21600"/>
              <a:gd name="T4" fmla="*/ 15982 w 21600"/>
              <a:gd name="T5" fmla="*/ 21454 h 21600"/>
              <a:gd name="T6" fmla="*/ 21600 w 21600"/>
              <a:gd name="T7" fmla="*/ 10654 h 21600"/>
              <a:gd name="T8" fmla="*/ 16106 w 21600"/>
              <a:gd name="T9" fmla="*/ 0 h 21600"/>
              <a:gd name="T10" fmla="*/ 5494 w 21600"/>
              <a:gd name="T11" fmla="*/ 0 h 21600"/>
              <a:gd name="T12" fmla="*/ 0 w 21600"/>
              <a:gd name="T13" fmla="*/ 10800 h 21600"/>
              <a:gd name="T14" fmla="*/ 0 w 21600"/>
              <a:gd name="T15" fmla="*/ 1080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0800"/>
                </a:moveTo>
                <a:lnTo>
                  <a:pt x="5369" y="21600"/>
                </a:lnTo>
                <a:lnTo>
                  <a:pt x="15982" y="21454"/>
                </a:lnTo>
                <a:lnTo>
                  <a:pt x="21600" y="10654"/>
                </a:lnTo>
                <a:lnTo>
                  <a:pt x="16106" y="0"/>
                </a:lnTo>
                <a:lnTo>
                  <a:pt x="5494" y="0"/>
                </a:lnTo>
                <a:lnTo>
                  <a:pt x="0" y="10800"/>
                </a:lnTo>
                <a:close/>
                <a:moveTo>
                  <a:pt x="0" y="10800"/>
                </a:moveTo>
              </a:path>
            </a:pathLst>
          </a:custGeom>
          <a:solidFill>
            <a:srgbClr val="FFFFFF">
              <a:alpha val="70979"/>
            </a:srgbClr>
          </a:solidFill>
          <a:ln>
            <a:noFill/>
          </a:ln>
          <a:extLst>
            <a:ext uri="{91240B29-F687-4f45-9708-019B960494DF}">
              <a14:hiddenLine xmlns:a14="http://schemas.microsoft.com/office/drawing/2010/main" xmlns="" w="25400" cap="flat">
                <a:solidFill>
                  <a:schemeClr val="tx1"/>
                </a:solidFill>
                <a:round/>
                <a:headEnd type="none" w="med" len="med"/>
                <a:tailEnd type="none" w="med" len="med"/>
              </a14:hiddenLine>
            </a:ext>
          </a:extLst>
        </p:spPr>
        <p:txBody>
          <a:bodyPr lIns="0" tIns="0" rIns="0" bIns="0"/>
          <a:lstStyle/>
          <a:p>
            <a:endParaRPr lang="en-US" dirty="0">
              <a:latin typeface="Century Gothic"/>
            </a:endParaRPr>
          </a:p>
        </p:txBody>
      </p:sp>
      <p:sp>
        <p:nvSpPr>
          <p:cNvPr id="84995" name="Freeform 3"/>
          <p:cNvSpPr>
            <a:spLocks/>
          </p:cNvSpPr>
          <p:nvPr/>
        </p:nvSpPr>
        <p:spPr bwMode="auto">
          <a:xfrm>
            <a:off x="5092700" y="508000"/>
            <a:ext cx="1993900" cy="1714500"/>
          </a:xfrm>
          <a:custGeom>
            <a:avLst/>
            <a:gdLst>
              <a:gd name="T0" fmla="*/ 0 w 21600"/>
              <a:gd name="T1" fmla="*/ 10800 h 21600"/>
              <a:gd name="T2" fmla="*/ 5369 w 21600"/>
              <a:gd name="T3" fmla="*/ 21600 h 21600"/>
              <a:gd name="T4" fmla="*/ 15982 w 21600"/>
              <a:gd name="T5" fmla="*/ 21454 h 21600"/>
              <a:gd name="T6" fmla="*/ 21600 w 21600"/>
              <a:gd name="T7" fmla="*/ 10654 h 21600"/>
              <a:gd name="T8" fmla="*/ 16106 w 21600"/>
              <a:gd name="T9" fmla="*/ 0 h 21600"/>
              <a:gd name="T10" fmla="*/ 5494 w 21600"/>
              <a:gd name="T11" fmla="*/ 0 h 21600"/>
              <a:gd name="T12" fmla="*/ 0 w 21600"/>
              <a:gd name="T13" fmla="*/ 10800 h 21600"/>
              <a:gd name="T14" fmla="*/ 0 w 21600"/>
              <a:gd name="T15" fmla="*/ 1080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0800"/>
                </a:moveTo>
                <a:lnTo>
                  <a:pt x="5369" y="21600"/>
                </a:lnTo>
                <a:lnTo>
                  <a:pt x="15982" y="21454"/>
                </a:lnTo>
                <a:lnTo>
                  <a:pt x="21600" y="10654"/>
                </a:lnTo>
                <a:lnTo>
                  <a:pt x="16106" y="0"/>
                </a:lnTo>
                <a:lnTo>
                  <a:pt x="5494" y="0"/>
                </a:lnTo>
                <a:lnTo>
                  <a:pt x="0" y="10800"/>
                </a:lnTo>
                <a:close/>
                <a:moveTo>
                  <a:pt x="0" y="10800"/>
                </a:moveTo>
              </a:path>
            </a:pathLst>
          </a:custGeom>
          <a:solidFill>
            <a:srgbClr val="FFFFFF">
              <a:alpha val="70979"/>
            </a:srgbClr>
          </a:solidFill>
          <a:ln>
            <a:noFill/>
          </a:ln>
          <a:extLst>
            <a:ext uri="{91240B29-F687-4f45-9708-019B960494DF}">
              <a14:hiddenLine xmlns:a14="http://schemas.microsoft.com/office/drawing/2010/main" xmlns="" w="25400" cap="flat">
                <a:solidFill>
                  <a:schemeClr val="tx1"/>
                </a:solidFill>
                <a:round/>
                <a:headEnd type="none" w="med" len="med"/>
                <a:tailEnd type="none" w="med" len="med"/>
              </a14:hiddenLine>
            </a:ext>
          </a:extLst>
        </p:spPr>
        <p:txBody>
          <a:bodyPr lIns="0" tIns="0" rIns="0" bIns="0"/>
          <a:lstStyle/>
          <a:p>
            <a:endParaRPr lang="en-US" dirty="0">
              <a:latin typeface="Century Gothic"/>
            </a:endParaRPr>
          </a:p>
        </p:txBody>
      </p:sp>
      <p:sp>
        <p:nvSpPr>
          <p:cNvPr id="84996" name="Freeform 4"/>
          <p:cNvSpPr>
            <a:spLocks/>
          </p:cNvSpPr>
          <p:nvPr/>
        </p:nvSpPr>
        <p:spPr bwMode="auto">
          <a:xfrm>
            <a:off x="6654800" y="1384300"/>
            <a:ext cx="1993900" cy="1714500"/>
          </a:xfrm>
          <a:custGeom>
            <a:avLst/>
            <a:gdLst>
              <a:gd name="T0" fmla="*/ 0 w 21600"/>
              <a:gd name="T1" fmla="*/ 10800 h 21600"/>
              <a:gd name="T2" fmla="*/ 5369 w 21600"/>
              <a:gd name="T3" fmla="*/ 21600 h 21600"/>
              <a:gd name="T4" fmla="*/ 15982 w 21600"/>
              <a:gd name="T5" fmla="*/ 21454 h 21600"/>
              <a:gd name="T6" fmla="*/ 21600 w 21600"/>
              <a:gd name="T7" fmla="*/ 10654 h 21600"/>
              <a:gd name="T8" fmla="*/ 16106 w 21600"/>
              <a:gd name="T9" fmla="*/ 0 h 21600"/>
              <a:gd name="T10" fmla="*/ 5369 w 21600"/>
              <a:gd name="T11" fmla="*/ 0 h 21600"/>
              <a:gd name="T12" fmla="*/ 0 w 21600"/>
              <a:gd name="T13" fmla="*/ 10800 h 21600"/>
              <a:gd name="T14" fmla="*/ 0 w 21600"/>
              <a:gd name="T15" fmla="*/ 1080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0800"/>
                </a:moveTo>
                <a:lnTo>
                  <a:pt x="5369" y="21600"/>
                </a:lnTo>
                <a:lnTo>
                  <a:pt x="15982" y="21454"/>
                </a:lnTo>
                <a:lnTo>
                  <a:pt x="21600" y="10654"/>
                </a:lnTo>
                <a:lnTo>
                  <a:pt x="16106" y="0"/>
                </a:lnTo>
                <a:lnTo>
                  <a:pt x="5369" y="0"/>
                </a:lnTo>
                <a:lnTo>
                  <a:pt x="0" y="10800"/>
                </a:lnTo>
                <a:close/>
                <a:moveTo>
                  <a:pt x="0" y="10800"/>
                </a:moveTo>
              </a:path>
            </a:pathLst>
          </a:custGeom>
          <a:solidFill>
            <a:srgbClr val="FFFFFF">
              <a:alpha val="70979"/>
            </a:srgbClr>
          </a:solidFill>
          <a:ln>
            <a:noFill/>
          </a:ln>
          <a:extLst>
            <a:ext uri="{91240B29-F687-4f45-9708-019B960494DF}">
              <a14:hiddenLine xmlns:a14="http://schemas.microsoft.com/office/drawing/2010/main" xmlns="" w="25400" cap="flat">
                <a:solidFill>
                  <a:schemeClr val="tx1"/>
                </a:solidFill>
                <a:round/>
                <a:headEnd type="none" w="med" len="med"/>
                <a:tailEnd type="none" w="med" len="med"/>
              </a14:hiddenLine>
            </a:ext>
          </a:extLst>
        </p:spPr>
        <p:txBody>
          <a:bodyPr lIns="0" tIns="0" rIns="0" bIns="0"/>
          <a:lstStyle/>
          <a:p>
            <a:endParaRPr lang="en-US" dirty="0">
              <a:latin typeface="Century Gothic"/>
            </a:endParaRPr>
          </a:p>
        </p:txBody>
      </p:sp>
      <p:sp>
        <p:nvSpPr>
          <p:cNvPr id="84997" name="Freeform 5"/>
          <p:cNvSpPr>
            <a:spLocks/>
          </p:cNvSpPr>
          <p:nvPr/>
        </p:nvSpPr>
        <p:spPr bwMode="auto">
          <a:xfrm>
            <a:off x="5092700" y="4038600"/>
            <a:ext cx="1993900" cy="1714500"/>
          </a:xfrm>
          <a:custGeom>
            <a:avLst/>
            <a:gdLst>
              <a:gd name="T0" fmla="*/ 0 w 21600"/>
              <a:gd name="T1" fmla="*/ 10800 h 21600"/>
              <a:gd name="T2" fmla="*/ 5369 w 21600"/>
              <a:gd name="T3" fmla="*/ 21600 h 21600"/>
              <a:gd name="T4" fmla="*/ 15982 w 21600"/>
              <a:gd name="T5" fmla="*/ 21454 h 21600"/>
              <a:gd name="T6" fmla="*/ 21600 w 21600"/>
              <a:gd name="T7" fmla="*/ 10654 h 21600"/>
              <a:gd name="T8" fmla="*/ 16106 w 21600"/>
              <a:gd name="T9" fmla="*/ 0 h 21600"/>
              <a:gd name="T10" fmla="*/ 5369 w 21600"/>
              <a:gd name="T11" fmla="*/ 0 h 21600"/>
              <a:gd name="T12" fmla="*/ 0 w 21600"/>
              <a:gd name="T13" fmla="*/ 10800 h 21600"/>
              <a:gd name="T14" fmla="*/ 0 w 21600"/>
              <a:gd name="T15" fmla="*/ 1080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0800"/>
                </a:moveTo>
                <a:lnTo>
                  <a:pt x="5369" y="21600"/>
                </a:lnTo>
                <a:lnTo>
                  <a:pt x="15982" y="21454"/>
                </a:lnTo>
                <a:lnTo>
                  <a:pt x="21600" y="10654"/>
                </a:lnTo>
                <a:lnTo>
                  <a:pt x="16106" y="0"/>
                </a:lnTo>
                <a:lnTo>
                  <a:pt x="5369" y="0"/>
                </a:lnTo>
                <a:lnTo>
                  <a:pt x="0" y="10800"/>
                </a:lnTo>
                <a:close/>
                <a:moveTo>
                  <a:pt x="0" y="10800"/>
                </a:moveTo>
              </a:path>
            </a:pathLst>
          </a:custGeom>
          <a:solidFill>
            <a:srgbClr val="FFFFFF">
              <a:alpha val="70979"/>
            </a:srgbClr>
          </a:solidFill>
          <a:ln>
            <a:noFill/>
          </a:ln>
          <a:extLst>
            <a:ext uri="{91240B29-F687-4f45-9708-019B960494DF}">
              <a14:hiddenLine xmlns:a14="http://schemas.microsoft.com/office/drawing/2010/main" xmlns="" w="25400" cap="flat">
                <a:solidFill>
                  <a:schemeClr val="tx1"/>
                </a:solidFill>
                <a:round/>
                <a:headEnd type="none" w="med" len="med"/>
                <a:tailEnd type="none" w="med" len="med"/>
              </a14:hiddenLine>
            </a:ext>
          </a:extLst>
        </p:spPr>
        <p:txBody>
          <a:bodyPr lIns="0" tIns="0" rIns="0" bIns="0"/>
          <a:lstStyle/>
          <a:p>
            <a:endParaRPr lang="en-US" dirty="0">
              <a:latin typeface="Century Gothic"/>
            </a:endParaRPr>
          </a:p>
        </p:txBody>
      </p:sp>
      <p:sp>
        <p:nvSpPr>
          <p:cNvPr id="3" name="Slide Number Placeholder 2">
            <a:extLst>
              <a:ext uri="{FF2B5EF4-FFF2-40B4-BE49-F238E27FC236}">
                <a16:creationId xmlns:a16="http://schemas.microsoft.com/office/drawing/2014/main" id="{C614BD63-5953-4D4D-B591-DEC70D0FEB11}"/>
              </a:ext>
            </a:extLst>
          </p:cNvPr>
          <p:cNvSpPr>
            <a:spLocks noGrp="1"/>
          </p:cNvSpPr>
          <p:nvPr>
            <p:ph type="sldNum" sz="quarter" idx="4294967295"/>
          </p:nvPr>
        </p:nvSpPr>
        <p:spPr/>
        <p:txBody>
          <a:bodyPr/>
          <a:lstStyle/>
          <a:p>
            <a:fld id="{BBA5272E-33B6-FF41-B901-4E211F98D9BC}" type="slidenum">
              <a:rPr lang="en-US" smtClean="0"/>
              <a:t>56</a:t>
            </a:fld>
            <a:endParaRPr lang="en-US"/>
          </a:p>
        </p:txBody>
      </p:sp>
    </p:spTree>
    <p:extLst>
      <p:ext uri="{BB962C8B-B14F-4D97-AF65-F5344CB8AC3E}">
        <p14:creationId xmlns:p14="http://schemas.microsoft.com/office/powerpoint/2010/main" val="100218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6793" y="1862513"/>
            <a:ext cx="8312727" cy="1754326"/>
          </a:xfrm>
          <a:prstGeom prst="rect">
            <a:avLst/>
          </a:prstGeom>
          <a:noFill/>
        </p:spPr>
        <p:txBody>
          <a:bodyPr wrap="square" lIns="91440" tIns="45720" rIns="91440" bIns="45720" rtlCol="0">
            <a:spAutoFit/>
          </a:bodyPr>
          <a:lstStyle/>
          <a:p>
            <a:r>
              <a:rPr lang="en-US" sz="5400" dirty="0">
                <a:latin typeface="Calibri" panose="020F0502020204030204" pitchFamily="34" charset="0"/>
                <a:cs typeface="Calibri" panose="020F0502020204030204" pitchFamily="34" charset="0"/>
              </a:rPr>
              <a:t>A tangible, testable representation of your idea</a:t>
            </a:r>
          </a:p>
        </p:txBody>
      </p:sp>
      <p:sp>
        <p:nvSpPr>
          <p:cNvPr id="3" name="Rectangle 11"/>
          <p:cNvSpPr>
            <a:spLocks noChangeArrowheads="1"/>
          </p:cNvSpPr>
          <p:nvPr/>
        </p:nvSpPr>
        <p:spPr bwMode="auto">
          <a:xfrm>
            <a:off x="1816793" y="389094"/>
            <a:ext cx="8618537" cy="677108"/>
          </a:xfrm>
          <a:prstGeom prst="rect">
            <a:avLst/>
          </a:prstGeom>
          <a:noFill/>
          <a:ln w="9525">
            <a:noFill/>
            <a:miter lim="800000"/>
            <a:headEnd/>
            <a:tailEnd/>
          </a:ln>
        </p:spPr>
        <p:txBody>
          <a:bodyPr lIns="0" tIns="0" rIns="0" bIns="0">
            <a:prstTxWarp prst="textNoShape">
              <a:avLst/>
            </a:prstTxWarp>
            <a:spAutoFit/>
          </a:bodyPr>
          <a:lstStyle/>
          <a:p>
            <a:pPr defTabSz="895359"/>
            <a:r>
              <a:rPr lang="en-US" sz="4400" b="1" dirty="0">
                <a:solidFill>
                  <a:srgbClr val="5E94CA"/>
                </a:solidFill>
                <a:latin typeface="Calibri" panose="020F0502020204030204" pitchFamily="34" charset="0"/>
                <a:ea typeface="Helvetica" pitchFamily="-123" charset="0"/>
                <a:cs typeface="Calibri" panose="020F0502020204030204" pitchFamily="34" charset="0"/>
              </a:rPr>
              <a:t>Prototype: </a:t>
            </a:r>
            <a:r>
              <a:rPr lang="en-US" sz="4400" b="1" dirty="0">
                <a:solidFill>
                  <a:srgbClr val="FF4B21"/>
                </a:solidFill>
                <a:latin typeface="Calibri" panose="020F0502020204030204" pitchFamily="34" charset="0"/>
                <a:ea typeface="Helvetica" pitchFamily="-123" charset="0"/>
                <a:cs typeface="Calibri" panose="020F0502020204030204" pitchFamily="34" charset="0"/>
              </a:rPr>
              <a:t>what?</a:t>
            </a:r>
          </a:p>
        </p:txBody>
      </p:sp>
      <p:pic>
        <p:nvPicPr>
          <p:cNvPr id="4" name="Picture 3"/>
          <p:cNvPicPr>
            <a:picLocks noChangeAspect="1"/>
          </p:cNvPicPr>
          <p:nvPr/>
        </p:nvPicPr>
        <p:blipFill>
          <a:blip r:embed="rId3"/>
          <a:stretch>
            <a:fillRect/>
          </a:stretch>
        </p:blipFill>
        <p:spPr>
          <a:xfrm>
            <a:off x="827225" y="5988170"/>
            <a:ext cx="2237426" cy="329213"/>
          </a:xfrm>
          <a:prstGeom prst="rect">
            <a:avLst/>
          </a:prstGeom>
        </p:spPr>
      </p:pic>
      <p:sp>
        <p:nvSpPr>
          <p:cNvPr id="6" name="Slide Number Placeholder 5">
            <a:extLst>
              <a:ext uri="{FF2B5EF4-FFF2-40B4-BE49-F238E27FC236}">
                <a16:creationId xmlns:a16="http://schemas.microsoft.com/office/drawing/2014/main" id="{E7B1DC60-F6A4-1C45-80E5-D3D448C50274}"/>
              </a:ext>
            </a:extLst>
          </p:cNvPr>
          <p:cNvSpPr>
            <a:spLocks noGrp="1"/>
          </p:cNvSpPr>
          <p:nvPr>
            <p:ph type="sldNum" sz="quarter" idx="4294967295"/>
          </p:nvPr>
        </p:nvSpPr>
        <p:spPr/>
        <p:txBody>
          <a:bodyPr/>
          <a:lstStyle/>
          <a:p>
            <a:fld id="{BBA5272E-33B6-FF41-B901-4E211F98D9BC}" type="slidenum">
              <a:rPr lang="en-US" smtClean="0"/>
              <a:t>57</a:t>
            </a:fld>
            <a:endParaRPr lang="en-US"/>
          </a:p>
        </p:txBody>
      </p:sp>
    </p:spTree>
    <p:extLst>
      <p:ext uri="{BB962C8B-B14F-4D97-AF65-F5344CB8AC3E}">
        <p14:creationId xmlns:p14="http://schemas.microsoft.com/office/powerpoint/2010/main" val="387261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2372" y="1504112"/>
            <a:ext cx="4682836" cy="3971509"/>
          </a:xfrm>
          <a:prstGeom prst="rect">
            <a:avLst/>
          </a:prstGeom>
          <a:noFill/>
        </p:spPr>
        <p:txBody>
          <a:bodyPr wrap="square" lIns="92620" tIns="46310" rIns="92620" bIns="46310" rtlCol="0">
            <a:spAutoFit/>
          </a:bodyPr>
          <a:lstStyle/>
          <a:p>
            <a:r>
              <a:rPr lang="en-US" sz="3600" b="1" dirty="0">
                <a:solidFill>
                  <a:srgbClr val="FF451E"/>
                </a:solidFill>
                <a:latin typeface="Calibri" panose="020F0502020204030204" pitchFamily="34" charset="0"/>
                <a:cs typeface="Calibri" panose="020F0502020204030204" pitchFamily="34" charset="0"/>
              </a:rPr>
              <a:t>to gain empathy</a:t>
            </a:r>
          </a:p>
          <a:p>
            <a:endParaRPr lang="en-US" sz="3600" b="1" dirty="0">
              <a:solidFill>
                <a:srgbClr val="FF451E"/>
              </a:solidFill>
              <a:latin typeface="Calibri" panose="020F0502020204030204" pitchFamily="34" charset="0"/>
              <a:cs typeface="Calibri" panose="020F0502020204030204" pitchFamily="34" charset="0"/>
            </a:endParaRPr>
          </a:p>
          <a:p>
            <a:r>
              <a:rPr lang="en-US" sz="3600" b="1" dirty="0">
                <a:solidFill>
                  <a:srgbClr val="FF451E"/>
                </a:solidFill>
                <a:latin typeface="Calibri" panose="020F0502020204030204" pitchFamily="34" charset="0"/>
                <a:cs typeface="Calibri" panose="020F0502020204030204" pitchFamily="34" charset="0"/>
              </a:rPr>
              <a:t>to explore</a:t>
            </a:r>
          </a:p>
          <a:p>
            <a:endParaRPr lang="en-US" sz="3600" b="1" dirty="0">
              <a:solidFill>
                <a:srgbClr val="FF451E"/>
              </a:solidFill>
              <a:latin typeface="Calibri" panose="020F0502020204030204" pitchFamily="34" charset="0"/>
              <a:cs typeface="Calibri" panose="020F0502020204030204" pitchFamily="34" charset="0"/>
            </a:endParaRPr>
          </a:p>
          <a:p>
            <a:r>
              <a:rPr lang="en-US" sz="3600" b="1" dirty="0">
                <a:solidFill>
                  <a:srgbClr val="FF451E"/>
                </a:solidFill>
                <a:latin typeface="Calibri" panose="020F0502020204030204" pitchFamily="34" charset="0"/>
                <a:cs typeface="Calibri" panose="020F0502020204030204" pitchFamily="34" charset="0"/>
              </a:rPr>
              <a:t>to test</a:t>
            </a:r>
          </a:p>
          <a:p>
            <a:endParaRPr lang="en-US" sz="3600" b="1" dirty="0">
              <a:solidFill>
                <a:srgbClr val="FF451E"/>
              </a:solidFill>
              <a:latin typeface="Calibri" panose="020F0502020204030204" pitchFamily="34" charset="0"/>
              <a:cs typeface="Calibri" panose="020F0502020204030204" pitchFamily="34" charset="0"/>
            </a:endParaRPr>
          </a:p>
          <a:p>
            <a:r>
              <a:rPr lang="en-US" sz="3600" b="1" dirty="0">
                <a:solidFill>
                  <a:srgbClr val="FF451E"/>
                </a:solidFill>
                <a:latin typeface="Calibri" panose="020F0502020204030204" pitchFamily="34" charset="0"/>
                <a:cs typeface="Calibri" panose="020F0502020204030204" pitchFamily="34" charset="0"/>
              </a:rPr>
              <a:t>to inspire</a:t>
            </a:r>
          </a:p>
        </p:txBody>
      </p:sp>
      <p:sp>
        <p:nvSpPr>
          <p:cNvPr id="3" name="TextBox 2"/>
          <p:cNvSpPr txBox="1"/>
          <p:nvPr/>
        </p:nvSpPr>
        <p:spPr>
          <a:xfrm>
            <a:off x="6273338" y="1504111"/>
            <a:ext cx="5306291" cy="3971509"/>
          </a:xfrm>
          <a:prstGeom prst="rect">
            <a:avLst/>
          </a:prstGeom>
          <a:noFill/>
        </p:spPr>
        <p:txBody>
          <a:bodyPr wrap="square" lIns="92620" tIns="46310" rIns="92620" bIns="46310" rtlCol="0">
            <a:spAutoFit/>
          </a:bodyPr>
          <a:lstStyle/>
          <a:p>
            <a:pPr algn="r"/>
            <a:r>
              <a:rPr lang="en-US" sz="3600" dirty="0">
                <a:latin typeface="Calibri" panose="020F0502020204030204" pitchFamily="34" charset="0"/>
                <a:cs typeface="Calibri" panose="020F0502020204030204" pitchFamily="34" charset="0"/>
              </a:rPr>
              <a:t>  get deeper understanding</a:t>
            </a:r>
          </a:p>
          <a:p>
            <a:pPr algn="r"/>
            <a:endParaRPr lang="en-US" sz="3600" dirty="0">
              <a:latin typeface="Calibri" panose="020F0502020204030204" pitchFamily="34" charset="0"/>
              <a:cs typeface="Calibri" panose="020F0502020204030204" pitchFamily="34" charset="0"/>
            </a:endParaRPr>
          </a:p>
          <a:p>
            <a:pPr algn="r"/>
            <a:r>
              <a:rPr lang="en-US" sz="3600" dirty="0">
                <a:latin typeface="Calibri" panose="020F0502020204030204" pitchFamily="34" charset="0"/>
                <a:cs typeface="Calibri" panose="020F0502020204030204" pitchFamily="34" charset="0"/>
              </a:rPr>
              <a:t>build to think</a:t>
            </a:r>
          </a:p>
          <a:p>
            <a:pPr algn="r"/>
            <a:endParaRPr lang="en-US" sz="3600" dirty="0">
              <a:latin typeface="Calibri" panose="020F0502020204030204" pitchFamily="34" charset="0"/>
              <a:cs typeface="Calibri" panose="020F0502020204030204" pitchFamily="34" charset="0"/>
            </a:endParaRPr>
          </a:p>
          <a:p>
            <a:pPr algn="r"/>
            <a:r>
              <a:rPr lang="en-US" sz="3600" dirty="0">
                <a:latin typeface="Calibri" panose="020F0502020204030204" pitchFamily="34" charset="0"/>
                <a:cs typeface="Calibri" panose="020F0502020204030204" pitchFamily="34" charset="0"/>
              </a:rPr>
              <a:t>learn and refine solutions</a:t>
            </a:r>
          </a:p>
          <a:p>
            <a:pPr algn="r"/>
            <a:endParaRPr lang="en-US" sz="3600" dirty="0">
              <a:latin typeface="Calibri" panose="020F0502020204030204" pitchFamily="34" charset="0"/>
              <a:cs typeface="Calibri" panose="020F0502020204030204" pitchFamily="34" charset="0"/>
            </a:endParaRPr>
          </a:p>
          <a:p>
            <a:pPr algn="r"/>
            <a:r>
              <a:rPr lang="en-US" sz="3600" dirty="0">
                <a:latin typeface="Calibri" panose="020F0502020204030204" pitchFamily="34" charset="0"/>
                <a:cs typeface="Calibri" panose="020F0502020204030204" pitchFamily="34" charset="0"/>
              </a:rPr>
              <a:t>inspire with your prototype</a:t>
            </a:r>
          </a:p>
        </p:txBody>
      </p:sp>
      <p:sp>
        <p:nvSpPr>
          <p:cNvPr id="4" name="Rectangle 11"/>
          <p:cNvSpPr>
            <a:spLocks noChangeArrowheads="1"/>
          </p:cNvSpPr>
          <p:nvPr/>
        </p:nvSpPr>
        <p:spPr bwMode="auto">
          <a:xfrm>
            <a:off x="1772372" y="449104"/>
            <a:ext cx="8618537" cy="677108"/>
          </a:xfrm>
          <a:prstGeom prst="rect">
            <a:avLst/>
          </a:prstGeom>
          <a:noFill/>
          <a:ln w="9525">
            <a:noFill/>
            <a:miter lim="800000"/>
            <a:headEnd/>
            <a:tailEnd/>
          </a:ln>
        </p:spPr>
        <p:txBody>
          <a:bodyPr lIns="0" tIns="0" rIns="0" bIns="0">
            <a:prstTxWarp prst="textNoShape">
              <a:avLst/>
            </a:prstTxWarp>
            <a:spAutoFit/>
          </a:bodyPr>
          <a:lstStyle/>
          <a:p>
            <a:pPr defTabSz="895359"/>
            <a:r>
              <a:rPr lang="en-US" sz="4400" b="1" dirty="0">
                <a:solidFill>
                  <a:srgbClr val="5E94CA"/>
                </a:solidFill>
                <a:latin typeface="Calibri" panose="020F0502020204030204" pitchFamily="34" charset="0"/>
                <a:ea typeface="Helvetica" pitchFamily="-123" charset="0"/>
                <a:cs typeface="Calibri" panose="020F0502020204030204" pitchFamily="34" charset="0"/>
              </a:rPr>
              <a:t>Prototype:</a:t>
            </a:r>
            <a:r>
              <a:rPr lang="en-US" sz="4400" b="1" dirty="0">
                <a:latin typeface="Calibri" panose="020F0502020204030204" pitchFamily="34" charset="0"/>
                <a:ea typeface="Helvetica" pitchFamily="-123" charset="0"/>
                <a:cs typeface="Calibri" panose="020F0502020204030204" pitchFamily="34" charset="0"/>
              </a:rPr>
              <a:t> </a:t>
            </a:r>
            <a:r>
              <a:rPr lang="en-US" sz="4400" b="1" dirty="0">
                <a:solidFill>
                  <a:srgbClr val="FF4B21"/>
                </a:solidFill>
                <a:latin typeface="Calibri" panose="020F0502020204030204" pitchFamily="34" charset="0"/>
                <a:ea typeface="Helvetica" pitchFamily="-123" charset="0"/>
                <a:cs typeface="Calibri" panose="020F0502020204030204" pitchFamily="34" charset="0"/>
              </a:rPr>
              <a:t>why?</a:t>
            </a:r>
          </a:p>
        </p:txBody>
      </p:sp>
      <p:pic>
        <p:nvPicPr>
          <p:cNvPr id="5" name="Picture 4"/>
          <p:cNvPicPr>
            <a:picLocks noChangeAspect="1"/>
          </p:cNvPicPr>
          <p:nvPr/>
        </p:nvPicPr>
        <p:blipFill>
          <a:blip r:embed="rId3"/>
          <a:stretch>
            <a:fillRect/>
          </a:stretch>
        </p:blipFill>
        <p:spPr>
          <a:xfrm>
            <a:off x="1482520" y="6168958"/>
            <a:ext cx="2237426" cy="329213"/>
          </a:xfrm>
          <a:prstGeom prst="rect">
            <a:avLst/>
          </a:prstGeom>
        </p:spPr>
      </p:pic>
      <p:sp>
        <p:nvSpPr>
          <p:cNvPr id="7" name="Slide Number Placeholder 6">
            <a:extLst>
              <a:ext uri="{FF2B5EF4-FFF2-40B4-BE49-F238E27FC236}">
                <a16:creationId xmlns:a16="http://schemas.microsoft.com/office/drawing/2014/main" id="{79E64807-D23D-5E49-A5F6-B8D88B887394}"/>
              </a:ext>
            </a:extLst>
          </p:cNvPr>
          <p:cNvSpPr>
            <a:spLocks noGrp="1"/>
          </p:cNvSpPr>
          <p:nvPr>
            <p:ph type="sldNum" sz="quarter" idx="4294967295"/>
          </p:nvPr>
        </p:nvSpPr>
        <p:spPr/>
        <p:txBody>
          <a:bodyPr/>
          <a:lstStyle/>
          <a:p>
            <a:fld id="{BBA5272E-33B6-FF41-B901-4E211F98D9BC}" type="slidenum">
              <a:rPr lang="en-US" smtClean="0"/>
              <a:t>58</a:t>
            </a:fld>
            <a:endParaRPr lang="en-US"/>
          </a:p>
        </p:txBody>
      </p:sp>
    </p:spTree>
    <p:extLst>
      <p:ext uri="{BB962C8B-B14F-4D97-AF65-F5344CB8AC3E}">
        <p14:creationId xmlns:p14="http://schemas.microsoft.com/office/powerpoint/2010/main" val="161555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011649358.jpeg"/>
          <p:cNvPicPr>
            <a:picLocks noChangeAspect="1"/>
          </p:cNvPicPr>
          <p:nvPr/>
        </p:nvPicPr>
        <p:blipFill rotWithShape="1">
          <a:blip r:embed="rId3">
            <a:extLst>
              <a:ext uri="{28A0092B-C50C-407E-A947-70E740481C1C}">
                <a14:useLocalDpi xmlns:a14="http://schemas.microsoft.com/office/drawing/2010/main"/>
              </a:ext>
            </a:extLst>
          </a:blip>
          <a:srcRect t="7256" b="8543"/>
          <a:stretch/>
        </p:blipFill>
        <p:spPr>
          <a:xfrm>
            <a:off x="4581236" y="3873674"/>
            <a:ext cx="3069243" cy="2584314"/>
          </a:xfrm>
          <a:prstGeom prst="rect">
            <a:avLst/>
          </a:prstGeom>
        </p:spPr>
      </p:pic>
      <p:sp>
        <p:nvSpPr>
          <p:cNvPr id="6" name="Rectangle 11"/>
          <p:cNvSpPr>
            <a:spLocks noChangeArrowheads="1"/>
          </p:cNvSpPr>
          <p:nvPr/>
        </p:nvSpPr>
        <p:spPr bwMode="auto">
          <a:xfrm>
            <a:off x="1887883" y="417426"/>
            <a:ext cx="8618537" cy="677108"/>
          </a:xfrm>
          <a:prstGeom prst="rect">
            <a:avLst/>
          </a:prstGeom>
          <a:noFill/>
          <a:ln w="9525">
            <a:noFill/>
            <a:miter lim="800000"/>
            <a:headEnd/>
            <a:tailEnd/>
          </a:ln>
        </p:spPr>
        <p:txBody>
          <a:bodyPr lIns="0" tIns="0" rIns="0" bIns="0">
            <a:prstTxWarp prst="textNoShape">
              <a:avLst/>
            </a:prstTxWarp>
            <a:spAutoFit/>
          </a:bodyPr>
          <a:lstStyle/>
          <a:p>
            <a:pPr defTabSz="895359"/>
            <a:r>
              <a:rPr lang="en-US" sz="4400" b="1" dirty="0">
                <a:solidFill>
                  <a:srgbClr val="5E94CA"/>
                </a:solidFill>
                <a:latin typeface="Calibri" panose="020F0502020204030204" pitchFamily="34" charset="0"/>
                <a:ea typeface="Helvetica" pitchFamily="-123" charset="0"/>
                <a:cs typeface="Calibri" panose="020F0502020204030204" pitchFamily="34" charset="0"/>
              </a:rPr>
              <a:t>Prototype: </a:t>
            </a:r>
            <a:r>
              <a:rPr lang="en-US" sz="4400" b="1" dirty="0">
                <a:solidFill>
                  <a:srgbClr val="FF4B21"/>
                </a:solidFill>
                <a:latin typeface="Calibri" panose="020F0502020204030204" pitchFamily="34" charset="0"/>
                <a:ea typeface="Helvetica" pitchFamily="-123" charset="0"/>
                <a:cs typeface="Calibri" panose="020F0502020204030204" pitchFamily="34" charset="0"/>
              </a:rPr>
              <a:t>tools</a:t>
            </a:r>
            <a:endParaRPr lang="en-US" sz="4400" b="1" dirty="0">
              <a:latin typeface="Calibri" panose="020F0502020204030204" pitchFamily="34" charset="0"/>
              <a:ea typeface="Helvetica" pitchFamily="-123" charset="0"/>
              <a:cs typeface="Calibri" panose="020F0502020204030204" pitchFamily="34" charset="0"/>
            </a:endParaRPr>
          </a:p>
        </p:txBody>
      </p:sp>
      <p:pic>
        <p:nvPicPr>
          <p:cNvPr id="4" name="Picture 3" descr="unfinished_wood_popsicle_sticks_1000pcs.jpe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13033" y="1153014"/>
            <a:ext cx="3578799" cy="2662180"/>
          </a:xfrm>
          <a:prstGeom prst="rect">
            <a:avLst/>
          </a:prstGeom>
        </p:spPr>
      </p:pic>
      <p:pic>
        <p:nvPicPr>
          <p:cNvPr id="3" name="Picture 2"/>
          <p:cNvPicPr>
            <a:picLocks noChangeAspect="1"/>
          </p:cNvPicPr>
          <p:nvPr/>
        </p:nvPicPr>
        <p:blipFill>
          <a:blip r:embed="rId5"/>
          <a:stretch>
            <a:fillRect/>
          </a:stretch>
        </p:blipFill>
        <p:spPr>
          <a:xfrm>
            <a:off x="835592" y="6263087"/>
            <a:ext cx="2237426" cy="329213"/>
          </a:xfrm>
          <a:prstGeom prst="rect">
            <a:avLst/>
          </a:prstGeom>
        </p:spPr>
      </p:pic>
      <p:sp>
        <p:nvSpPr>
          <p:cNvPr id="7" name="Slide Number Placeholder 6">
            <a:extLst>
              <a:ext uri="{FF2B5EF4-FFF2-40B4-BE49-F238E27FC236}">
                <a16:creationId xmlns:a16="http://schemas.microsoft.com/office/drawing/2014/main" id="{A3594338-D401-9148-BD4D-36073FC2409A}"/>
              </a:ext>
            </a:extLst>
          </p:cNvPr>
          <p:cNvSpPr>
            <a:spLocks noGrp="1"/>
          </p:cNvSpPr>
          <p:nvPr>
            <p:ph type="sldNum" sz="quarter" idx="4294967295"/>
          </p:nvPr>
        </p:nvSpPr>
        <p:spPr/>
        <p:txBody>
          <a:bodyPr/>
          <a:lstStyle/>
          <a:p>
            <a:fld id="{BBA5272E-33B6-FF41-B901-4E211F98D9BC}" type="slidenum">
              <a:rPr lang="en-US" smtClean="0"/>
              <a:t>59</a:t>
            </a:fld>
            <a:endParaRPr lang="en-US"/>
          </a:p>
        </p:txBody>
      </p:sp>
      <p:pic>
        <p:nvPicPr>
          <p:cNvPr id="2050" name="Picture 2" descr="Image result for tape dispenser"/>
          <p:cNvPicPr>
            <a:picLocks noChangeAspect="1" noChangeArrowheads="1"/>
          </p:cNvPicPr>
          <p:nvPr/>
        </p:nvPicPr>
        <p:blipFill rotWithShape="1">
          <a:blip r:embed="rId6">
            <a:extLst>
              <a:ext uri="{28A0092B-C50C-407E-A947-70E740481C1C}">
                <a14:useLocalDpi xmlns:a14="http://schemas.microsoft.com/office/drawing/2010/main" val="0"/>
              </a:ext>
            </a:extLst>
          </a:blip>
          <a:srcRect t="17143" b="13589"/>
          <a:stretch/>
        </p:blipFill>
        <p:spPr bwMode="auto">
          <a:xfrm>
            <a:off x="6410353" y="1153014"/>
            <a:ext cx="3843301" cy="2662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34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Monitoring Link to HS Redesign</a:t>
            </a:r>
          </a:p>
        </p:txBody>
      </p:sp>
      <p:sp>
        <p:nvSpPr>
          <p:cNvPr id="3" name="Content Placeholder 2"/>
          <p:cNvSpPr>
            <a:spLocks noGrp="1"/>
          </p:cNvSpPr>
          <p:nvPr>
            <p:ph idx="1"/>
          </p:nvPr>
        </p:nvSpPr>
        <p:spPr/>
        <p:txBody>
          <a:bodyPr/>
          <a:lstStyle/>
          <a:p>
            <a:r>
              <a:rPr lang="en-US" dirty="0"/>
              <a:t>Customized set of evidence based practices and process-rooted in needs assessment and local input</a:t>
            </a:r>
          </a:p>
          <a:p>
            <a:r>
              <a:rPr lang="en-US" dirty="0"/>
              <a:t>Built upon existing strengths </a:t>
            </a:r>
          </a:p>
          <a:p>
            <a:r>
              <a:rPr lang="en-US" dirty="0"/>
              <a:t>Implementation requires mindset shifts, as well as skill development</a:t>
            </a:r>
          </a:p>
          <a:p>
            <a:r>
              <a:rPr lang="en-US" dirty="0"/>
              <a:t>Need student, school staff, and community buy in, personal agency, and collective efficacy</a:t>
            </a:r>
          </a:p>
        </p:txBody>
      </p:sp>
    </p:spTree>
    <p:extLst>
      <p:ext uri="{BB962C8B-B14F-4D97-AF65-F5344CB8AC3E}">
        <p14:creationId xmlns:p14="http://schemas.microsoft.com/office/powerpoint/2010/main" val="15314514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8AEF3B3-EFE7-F64F-898D-3AC49EA0703B}"/>
              </a:ext>
            </a:extLst>
          </p:cNvPr>
          <p:cNvSpPr txBox="1">
            <a:spLocks/>
          </p:cNvSpPr>
          <p:nvPr/>
        </p:nvSpPr>
        <p:spPr>
          <a:xfrm>
            <a:off x="1666463" y="527177"/>
            <a:ext cx="4606322" cy="835279"/>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b="1">
                <a:solidFill>
                  <a:srgbClr val="5E94CA"/>
                </a:solidFill>
              </a:rPr>
              <a:t>Time for a Break</a:t>
            </a:r>
            <a:endParaRPr lang="en-US" sz="4400" b="1" dirty="0">
              <a:solidFill>
                <a:srgbClr val="5E94CA"/>
              </a:solidFill>
            </a:endParaRPr>
          </a:p>
        </p:txBody>
      </p:sp>
      <p:pic>
        <p:nvPicPr>
          <p:cNvPr id="6" name="Picture 5">
            <a:extLst>
              <a:ext uri="{FF2B5EF4-FFF2-40B4-BE49-F238E27FC236}">
                <a16:creationId xmlns:a16="http://schemas.microsoft.com/office/drawing/2014/main" id="{0239458D-7316-A042-B3BA-7664DB6FAA89}"/>
              </a:ext>
            </a:extLst>
          </p:cNvPr>
          <p:cNvPicPr>
            <a:picLocks noChangeAspect="1"/>
          </p:cNvPicPr>
          <p:nvPr/>
        </p:nvPicPr>
        <p:blipFill>
          <a:blip r:embed="rId3"/>
          <a:stretch>
            <a:fillRect/>
          </a:stretch>
        </p:blipFill>
        <p:spPr>
          <a:xfrm>
            <a:off x="3730752" y="1837944"/>
            <a:ext cx="4681728" cy="3511296"/>
          </a:xfrm>
          <a:prstGeom prst="rect">
            <a:avLst/>
          </a:prstGeom>
        </p:spPr>
      </p:pic>
    </p:spTree>
    <p:extLst>
      <p:ext uri="{BB962C8B-B14F-4D97-AF65-F5344CB8AC3E}">
        <p14:creationId xmlns:p14="http://schemas.microsoft.com/office/powerpoint/2010/main" val="295473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1"/>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87701" y="0"/>
            <a:ext cx="5800725" cy="624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
        <p:nvSpPr>
          <p:cNvPr id="101378" name="Freeform 2"/>
          <p:cNvSpPr>
            <a:spLocks/>
          </p:cNvSpPr>
          <p:nvPr/>
        </p:nvSpPr>
        <p:spPr bwMode="auto">
          <a:xfrm>
            <a:off x="3543300" y="1384300"/>
            <a:ext cx="1993900" cy="1714500"/>
          </a:xfrm>
          <a:custGeom>
            <a:avLst/>
            <a:gdLst>
              <a:gd name="T0" fmla="*/ 0 w 21600"/>
              <a:gd name="T1" fmla="*/ 10800 h 21600"/>
              <a:gd name="T2" fmla="*/ 5369 w 21600"/>
              <a:gd name="T3" fmla="*/ 21600 h 21600"/>
              <a:gd name="T4" fmla="*/ 15982 w 21600"/>
              <a:gd name="T5" fmla="*/ 21454 h 21600"/>
              <a:gd name="T6" fmla="*/ 21600 w 21600"/>
              <a:gd name="T7" fmla="*/ 10654 h 21600"/>
              <a:gd name="T8" fmla="*/ 16106 w 21600"/>
              <a:gd name="T9" fmla="*/ 0 h 21600"/>
              <a:gd name="T10" fmla="*/ 5494 w 21600"/>
              <a:gd name="T11" fmla="*/ 0 h 21600"/>
              <a:gd name="T12" fmla="*/ 0 w 21600"/>
              <a:gd name="T13" fmla="*/ 10800 h 21600"/>
              <a:gd name="T14" fmla="*/ 0 w 21600"/>
              <a:gd name="T15" fmla="*/ 1080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0800"/>
                </a:moveTo>
                <a:lnTo>
                  <a:pt x="5369" y="21600"/>
                </a:lnTo>
                <a:lnTo>
                  <a:pt x="15982" y="21454"/>
                </a:lnTo>
                <a:lnTo>
                  <a:pt x="21600" y="10654"/>
                </a:lnTo>
                <a:lnTo>
                  <a:pt x="16106" y="0"/>
                </a:lnTo>
                <a:lnTo>
                  <a:pt x="5494" y="0"/>
                </a:lnTo>
                <a:lnTo>
                  <a:pt x="0" y="10800"/>
                </a:lnTo>
                <a:close/>
                <a:moveTo>
                  <a:pt x="0" y="10800"/>
                </a:moveTo>
              </a:path>
            </a:pathLst>
          </a:custGeom>
          <a:solidFill>
            <a:srgbClr val="FFFFFF">
              <a:alpha val="70979"/>
            </a:srgbClr>
          </a:solidFill>
          <a:ln>
            <a:noFill/>
          </a:ln>
          <a:extLst>
            <a:ext uri="{91240B29-F687-4f45-9708-019B960494DF}">
              <a14:hiddenLine xmlns:a14="http://schemas.microsoft.com/office/drawing/2010/main" xmlns="" w="25400" cap="flat">
                <a:solidFill>
                  <a:schemeClr val="tx1"/>
                </a:solidFill>
                <a:round/>
                <a:headEnd type="none" w="med" len="med"/>
                <a:tailEnd type="none" w="med" len="med"/>
              </a14:hiddenLine>
            </a:ext>
          </a:extLst>
        </p:spPr>
        <p:txBody>
          <a:bodyPr lIns="0" tIns="0" rIns="0" bIns="0"/>
          <a:lstStyle/>
          <a:p>
            <a:endParaRPr lang="en-US" dirty="0">
              <a:latin typeface="Century Gothic"/>
            </a:endParaRPr>
          </a:p>
        </p:txBody>
      </p:sp>
      <p:sp>
        <p:nvSpPr>
          <p:cNvPr id="101379" name="Freeform 3"/>
          <p:cNvSpPr>
            <a:spLocks/>
          </p:cNvSpPr>
          <p:nvPr/>
        </p:nvSpPr>
        <p:spPr bwMode="auto">
          <a:xfrm>
            <a:off x="5092700" y="508000"/>
            <a:ext cx="1993900" cy="1714500"/>
          </a:xfrm>
          <a:custGeom>
            <a:avLst/>
            <a:gdLst>
              <a:gd name="T0" fmla="*/ 0 w 21600"/>
              <a:gd name="T1" fmla="*/ 10800 h 21600"/>
              <a:gd name="T2" fmla="*/ 5369 w 21600"/>
              <a:gd name="T3" fmla="*/ 21600 h 21600"/>
              <a:gd name="T4" fmla="*/ 15982 w 21600"/>
              <a:gd name="T5" fmla="*/ 21454 h 21600"/>
              <a:gd name="T6" fmla="*/ 21600 w 21600"/>
              <a:gd name="T7" fmla="*/ 10654 h 21600"/>
              <a:gd name="T8" fmla="*/ 16106 w 21600"/>
              <a:gd name="T9" fmla="*/ 0 h 21600"/>
              <a:gd name="T10" fmla="*/ 5494 w 21600"/>
              <a:gd name="T11" fmla="*/ 0 h 21600"/>
              <a:gd name="T12" fmla="*/ 0 w 21600"/>
              <a:gd name="T13" fmla="*/ 10800 h 21600"/>
              <a:gd name="T14" fmla="*/ 0 w 21600"/>
              <a:gd name="T15" fmla="*/ 1080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0800"/>
                </a:moveTo>
                <a:lnTo>
                  <a:pt x="5369" y="21600"/>
                </a:lnTo>
                <a:lnTo>
                  <a:pt x="15982" y="21454"/>
                </a:lnTo>
                <a:lnTo>
                  <a:pt x="21600" y="10654"/>
                </a:lnTo>
                <a:lnTo>
                  <a:pt x="16106" y="0"/>
                </a:lnTo>
                <a:lnTo>
                  <a:pt x="5494" y="0"/>
                </a:lnTo>
                <a:lnTo>
                  <a:pt x="0" y="10800"/>
                </a:lnTo>
                <a:close/>
                <a:moveTo>
                  <a:pt x="0" y="10800"/>
                </a:moveTo>
              </a:path>
            </a:pathLst>
          </a:custGeom>
          <a:solidFill>
            <a:srgbClr val="FFFFFF">
              <a:alpha val="70979"/>
            </a:srgbClr>
          </a:solidFill>
          <a:ln>
            <a:noFill/>
          </a:ln>
          <a:extLst>
            <a:ext uri="{91240B29-F687-4f45-9708-019B960494DF}">
              <a14:hiddenLine xmlns:a14="http://schemas.microsoft.com/office/drawing/2010/main" xmlns="" w="25400" cap="flat">
                <a:solidFill>
                  <a:schemeClr val="tx1"/>
                </a:solidFill>
                <a:round/>
                <a:headEnd type="none" w="med" len="med"/>
                <a:tailEnd type="none" w="med" len="med"/>
              </a14:hiddenLine>
            </a:ext>
          </a:extLst>
        </p:spPr>
        <p:txBody>
          <a:bodyPr lIns="0" tIns="0" rIns="0" bIns="0"/>
          <a:lstStyle/>
          <a:p>
            <a:endParaRPr lang="en-US" dirty="0">
              <a:latin typeface="Century Gothic"/>
            </a:endParaRPr>
          </a:p>
        </p:txBody>
      </p:sp>
      <p:sp>
        <p:nvSpPr>
          <p:cNvPr id="101380" name="Freeform 4"/>
          <p:cNvSpPr>
            <a:spLocks/>
          </p:cNvSpPr>
          <p:nvPr/>
        </p:nvSpPr>
        <p:spPr bwMode="auto">
          <a:xfrm>
            <a:off x="6654800" y="1384300"/>
            <a:ext cx="1993900" cy="1714500"/>
          </a:xfrm>
          <a:custGeom>
            <a:avLst/>
            <a:gdLst>
              <a:gd name="T0" fmla="*/ 0 w 21600"/>
              <a:gd name="T1" fmla="*/ 10800 h 21600"/>
              <a:gd name="T2" fmla="*/ 5369 w 21600"/>
              <a:gd name="T3" fmla="*/ 21600 h 21600"/>
              <a:gd name="T4" fmla="*/ 15982 w 21600"/>
              <a:gd name="T5" fmla="*/ 21454 h 21600"/>
              <a:gd name="T6" fmla="*/ 21600 w 21600"/>
              <a:gd name="T7" fmla="*/ 10654 h 21600"/>
              <a:gd name="T8" fmla="*/ 16106 w 21600"/>
              <a:gd name="T9" fmla="*/ 0 h 21600"/>
              <a:gd name="T10" fmla="*/ 5369 w 21600"/>
              <a:gd name="T11" fmla="*/ 0 h 21600"/>
              <a:gd name="T12" fmla="*/ 0 w 21600"/>
              <a:gd name="T13" fmla="*/ 10800 h 21600"/>
              <a:gd name="T14" fmla="*/ 0 w 21600"/>
              <a:gd name="T15" fmla="*/ 1080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0800"/>
                </a:moveTo>
                <a:lnTo>
                  <a:pt x="5369" y="21600"/>
                </a:lnTo>
                <a:lnTo>
                  <a:pt x="15982" y="21454"/>
                </a:lnTo>
                <a:lnTo>
                  <a:pt x="21600" y="10654"/>
                </a:lnTo>
                <a:lnTo>
                  <a:pt x="16106" y="0"/>
                </a:lnTo>
                <a:lnTo>
                  <a:pt x="5369" y="0"/>
                </a:lnTo>
                <a:lnTo>
                  <a:pt x="0" y="10800"/>
                </a:lnTo>
                <a:close/>
                <a:moveTo>
                  <a:pt x="0" y="10800"/>
                </a:moveTo>
              </a:path>
            </a:pathLst>
          </a:custGeom>
          <a:solidFill>
            <a:srgbClr val="FFFFFF">
              <a:alpha val="70979"/>
            </a:srgbClr>
          </a:solidFill>
          <a:ln>
            <a:noFill/>
          </a:ln>
          <a:extLst>
            <a:ext uri="{91240B29-F687-4f45-9708-019B960494DF}">
              <a14:hiddenLine xmlns:a14="http://schemas.microsoft.com/office/drawing/2010/main" xmlns="" w="25400" cap="flat">
                <a:solidFill>
                  <a:schemeClr val="tx1"/>
                </a:solidFill>
                <a:round/>
                <a:headEnd type="none" w="med" len="med"/>
                <a:tailEnd type="none" w="med" len="med"/>
              </a14:hiddenLine>
            </a:ext>
          </a:extLst>
        </p:spPr>
        <p:txBody>
          <a:bodyPr lIns="0" tIns="0" rIns="0" bIns="0"/>
          <a:lstStyle/>
          <a:p>
            <a:endParaRPr lang="en-US" dirty="0">
              <a:latin typeface="Century Gothic"/>
            </a:endParaRPr>
          </a:p>
        </p:txBody>
      </p:sp>
      <p:sp>
        <p:nvSpPr>
          <p:cNvPr id="101381" name="Freeform 5"/>
          <p:cNvSpPr>
            <a:spLocks/>
          </p:cNvSpPr>
          <p:nvPr/>
        </p:nvSpPr>
        <p:spPr bwMode="auto">
          <a:xfrm>
            <a:off x="6654800" y="3149600"/>
            <a:ext cx="1993900" cy="1714500"/>
          </a:xfrm>
          <a:custGeom>
            <a:avLst/>
            <a:gdLst>
              <a:gd name="T0" fmla="*/ 0 w 21600"/>
              <a:gd name="T1" fmla="*/ 10800 h 21600"/>
              <a:gd name="T2" fmla="*/ 5369 w 21600"/>
              <a:gd name="T3" fmla="*/ 21600 h 21600"/>
              <a:gd name="T4" fmla="*/ 15982 w 21600"/>
              <a:gd name="T5" fmla="*/ 21454 h 21600"/>
              <a:gd name="T6" fmla="*/ 21600 w 21600"/>
              <a:gd name="T7" fmla="*/ 10654 h 21600"/>
              <a:gd name="T8" fmla="*/ 16106 w 21600"/>
              <a:gd name="T9" fmla="*/ 0 h 21600"/>
              <a:gd name="T10" fmla="*/ 5369 w 21600"/>
              <a:gd name="T11" fmla="*/ 0 h 21600"/>
              <a:gd name="T12" fmla="*/ 0 w 21600"/>
              <a:gd name="T13" fmla="*/ 10800 h 21600"/>
              <a:gd name="T14" fmla="*/ 0 w 21600"/>
              <a:gd name="T15" fmla="*/ 1080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0800"/>
                </a:moveTo>
                <a:lnTo>
                  <a:pt x="5369" y="21600"/>
                </a:lnTo>
                <a:lnTo>
                  <a:pt x="15982" y="21454"/>
                </a:lnTo>
                <a:lnTo>
                  <a:pt x="21600" y="10654"/>
                </a:lnTo>
                <a:lnTo>
                  <a:pt x="16106" y="0"/>
                </a:lnTo>
                <a:lnTo>
                  <a:pt x="5369" y="0"/>
                </a:lnTo>
                <a:lnTo>
                  <a:pt x="0" y="10800"/>
                </a:lnTo>
                <a:close/>
                <a:moveTo>
                  <a:pt x="0" y="10800"/>
                </a:moveTo>
              </a:path>
            </a:pathLst>
          </a:custGeom>
          <a:solidFill>
            <a:srgbClr val="FFFFFF">
              <a:alpha val="70979"/>
            </a:srgbClr>
          </a:solidFill>
          <a:ln>
            <a:noFill/>
          </a:ln>
          <a:extLst>
            <a:ext uri="{91240B29-F687-4f45-9708-019B960494DF}">
              <a14:hiddenLine xmlns:a14="http://schemas.microsoft.com/office/drawing/2010/main" xmlns="" w="25400" cap="flat">
                <a:solidFill>
                  <a:schemeClr val="tx1"/>
                </a:solidFill>
                <a:round/>
                <a:headEnd type="none" w="med" len="med"/>
                <a:tailEnd type="none" w="med" len="med"/>
              </a14:hiddenLine>
            </a:ext>
          </a:extLst>
        </p:spPr>
        <p:txBody>
          <a:bodyPr lIns="0" tIns="0" rIns="0" bIns="0"/>
          <a:lstStyle/>
          <a:p>
            <a:endParaRPr lang="en-US" dirty="0">
              <a:latin typeface="Century Gothic"/>
            </a:endParaRPr>
          </a:p>
        </p:txBody>
      </p:sp>
      <p:sp>
        <p:nvSpPr>
          <p:cNvPr id="3" name="Slide Number Placeholder 2">
            <a:extLst>
              <a:ext uri="{FF2B5EF4-FFF2-40B4-BE49-F238E27FC236}">
                <a16:creationId xmlns:a16="http://schemas.microsoft.com/office/drawing/2014/main" id="{C043E2F5-BFF6-3241-9953-91D846B281C8}"/>
              </a:ext>
            </a:extLst>
          </p:cNvPr>
          <p:cNvSpPr>
            <a:spLocks noGrp="1"/>
          </p:cNvSpPr>
          <p:nvPr>
            <p:ph type="sldNum" sz="quarter" idx="4294967295"/>
          </p:nvPr>
        </p:nvSpPr>
        <p:spPr/>
        <p:txBody>
          <a:bodyPr/>
          <a:lstStyle/>
          <a:p>
            <a:fld id="{BBA5272E-33B6-FF41-B901-4E211F98D9BC}" type="slidenum">
              <a:rPr lang="en-US" smtClean="0"/>
              <a:t>61</a:t>
            </a:fld>
            <a:endParaRPr lang="en-US"/>
          </a:p>
        </p:txBody>
      </p:sp>
    </p:spTree>
    <p:extLst>
      <p:ext uri="{BB962C8B-B14F-4D97-AF65-F5344CB8AC3E}">
        <p14:creationId xmlns:p14="http://schemas.microsoft.com/office/powerpoint/2010/main" val="306524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2732" y="500336"/>
            <a:ext cx="8985268" cy="1261856"/>
          </a:xfrm>
          <a:prstGeom prst="rect">
            <a:avLst/>
          </a:prstGeom>
          <a:noFill/>
        </p:spPr>
        <p:txBody>
          <a:bodyPr wrap="square" lIns="91413" tIns="45706" rIns="91413" bIns="45706" rtlCol="0">
            <a:spAutoFit/>
          </a:bodyPr>
          <a:lstStyle/>
          <a:p>
            <a:r>
              <a:rPr lang="en-US" sz="4400" b="1" dirty="0">
                <a:solidFill>
                  <a:srgbClr val="5E94CA"/>
                </a:solidFill>
                <a:latin typeface="Calibri" panose="020F0502020204030204" pitchFamily="34" charset="0"/>
                <a:cs typeface="Calibri" panose="020F0502020204030204" pitchFamily="34" charset="0"/>
              </a:rPr>
              <a:t>Get Feedback</a:t>
            </a:r>
          </a:p>
          <a:p>
            <a:endParaRPr lang="en-US" sz="3200" dirty="0">
              <a:latin typeface="Century Gothic"/>
              <a:cs typeface="Century Gothic"/>
            </a:endParaRPr>
          </a:p>
        </p:txBody>
      </p:sp>
      <p:pic>
        <p:nvPicPr>
          <p:cNvPr id="5" name="Picture 4" descr="Small d Guy.jpg"/>
          <p:cNvPicPr preferRelativeResize="0">
            <a:picLocks noChangeAspect="1"/>
          </p:cNvPicPr>
          <p:nvPr/>
        </p:nvPicPr>
        <p:blipFill>
          <a:blip r:embed="rId3"/>
          <a:srcRect l="22906" t="15994" r="13194" b="15538"/>
          <a:stretch>
            <a:fillRect/>
          </a:stretch>
        </p:blipFill>
        <p:spPr>
          <a:xfrm>
            <a:off x="1912252" y="1362299"/>
            <a:ext cx="1080108" cy="1497685"/>
          </a:xfrm>
          <a:prstGeom prst="rect">
            <a:avLst/>
          </a:prstGeom>
        </p:spPr>
      </p:pic>
      <p:pic>
        <p:nvPicPr>
          <p:cNvPr id="6" name="Picture 5" descr="Small d Guy.jpg"/>
          <p:cNvPicPr preferRelativeResize="0">
            <a:picLocks noChangeAspect="1"/>
          </p:cNvPicPr>
          <p:nvPr/>
        </p:nvPicPr>
        <p:blipFill>
          <a:blip r:embed="rId3"/>
          <a:srcRect l="22906" t="15994" r="13194" b="15538"/>
          <a:stretch>
            <a:fillRect/>
          </a:stretch>
        </p:blipFill>
        <p:spPr>
          <a:xfrm>
            <a:off x="2869592" y="1362299"/>
            <a:ext cx="1080108" cy="1497685"/>
          </a:xfrm>
          <a:prstGeom prst="rect">
            <a:avLst/>
          </a:prstGeom>
        </p:spPr>
      </p:pic>
      <p:sp>
        <p:nvSpPr>
          <p:cNvPr id="7" name="TextBox 6"/>
          <p:cNvSpPr txBox="1"/>
          <p:nvPr/>
        </p:nvSpPr>
        <p:spPr>
          <a:xfrm>
            <a:off x="1912252" y="3132983"/>
            <a:ext cx="8554648" cy="2523740"/>
          </a:xfrm>
          <a:prstGeom prst="rect">
            <a:avLst/>
          </a:prstGeom>
          <a:noFill/>
        </p:spPr>
        <p:txBody>
          <a:bodyPr wrap="square" lIns="91413" tIns="45706" rIns="91413" bIns="45706" rtlCol="0">
            <a:spAutoFit/>
          </a:bodyPr>
          <a:lstStyle/>
          <a:p>
            <a:pPr>
              <a:spcAft>
                <a:spcPts val="1200"/>
              </a:spcAft>
            </a:pPr>
            <a:r>
              <a:rPr lang="en-US" sz="3200" dirty="0">
                <a:latin typeface="Calibri" panose="020F0502020204030204" pitchFamily="34" charset="0"/>
                <a:cs typeface="Calibri" panose="020F0502020204030204" pitchFamily="34" charset="0"/>
              </a:rPr>
              <a:t>Find a different group </a:t>
            </a:r>
          </a:p>
          <a:p>
            <a:pPr algn="ctr">
              <a:spcAft>
                <a:spcPts val="1200"/>
              </a:spcAft>
            </a:pPr>
            <a:r>
              <a:rPr lang="en-US" sz="3200" b="1" dirty="0">
                <a:latin typeface="Calibri" panose="020F0502020204030204" pitchFamily="34" charset="0"/>
                <a:cs typeface="Calibri" panose="020F0502020204030204" pitchFamily="34" charset="0"/>
              </a:rPr>
              <a:t>Test your idea</a:t>
            </a:r>
          </a:p>
          <a:p>
            <a:pPr algn="ctr">
              <a:spcAft>
                <a:spcPts val="1200"/>
              </a:spcAft>
            </a:pPr>
            <a:r>
              <a:rPr lang="en-US" sz="3200" b="1" dirty="0">
                <a:latin typeface="Calibri" panose="020F0502020204030204" pitchFamily="34" charset="0"/>
                <a:cs typeface="Calibri" panose="020F0502020204030204" pitchFamily="34" charset="0"/>
              </a:rPr>
              <a:t>Play the role of end user and give feedback.</a:t>
            </a:r>
          </a:p>
          <a:p>
            <a:pPr>
              <a:spcAft>
                <a:spcPts val="1200"/>
              </a:spcAft>
            </a:pPr>
            <a:r>
              <a:rPr lang="en-US" sz="3200" dirty="0">
                <a:latin typeface="Calibri" panose="020F0502020204030204" pitchFamily="34" charset="0"/>
                <a:cs typeface="Calibri" panose="020F0502020204030204" pitchFamily="34" charset="0"/>
              </a:rPr>
              <a:t>6 minutes for each share/test, then switch.</a:t>
            </a:r>
          </a:p>
        </p:txBody>
      </p:sp>
      <p:sp>
        <p:nvSpPr>
          <p:cNvPr id="4" name="Slide Number Placeholder 3">
            <a:extLst>
              <a:ext uri="{FF2B5EF4-FFF2-40B4-BE49-F238E27FC236}">
                <a16:creationId xmlns:a16="http://schemas.microsoft.com/office/drawing/2014/main" id="{59D62050-43B2-A340-9549-C7CB9D484108}"/>
              </a:ext>
            </a:extLst>
          </p:cNvPr>
          <p:cNvSpPr>
            <a:spLocks noGrp="1"/>
          </p:cNvSpPr>
          <p:nvPr>
            <p:ph type="sldNum" sz="quarter" idx="4294967295"/>
          </p:nvPr>
        </p:nvSpPr>
        <p:spPr/>
        <p:txBody>
          <a:bodyPr/>
          <a:lstStyle/>
          <a:p>
            <a:fld id="{BBA5272E-33B6-FF41-B901-4E211F98D9BC}" type="slidenum">
              <a:rPr lang="en-US" smtClean="0"/>
              <a:t>62</a:t>
            </a:fld>
            <a:endParaRPr lang="en-US"/>
          </a:p>
        </p:txBody>
      </p:sp>
    </p:spTree>
    <p:extLst>
      <p:ext uri="{BB962C8B-B14F-4D97-AF65-F5344CB8AC3E}">
        <p14:creationId xmlns:p14="http://schemas.microsoft.com/office/powerpoint/2010/main" val="74792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FA5F7F-CC48-DB48-A4B1-E086D1457337}"/>
              </a:ext>
            </a:extLst>
          </p:cNvPr>
          <p:cNvSpPr>
            <a:spLocks noGrp="1"/>
          </p:cNvSpPr>
          <p:nvPr>
            <p:ph type="sldNum" sz="quarter" idx="4294967295"/>
          </p:nvPr>
        </p:nvSpPr>
        <p:spPr/>
        <p:txBody>
          <a:bodyPr/>
          <a:lstStyle/>
          <a:p>
            <a:fld id="{BBA5272E-33B6-FF41-B901-4E211F98D9BC}" type="slidenum">
              <a:rPr lang="en-US" smtClean="0"/>
              <a:t>63</a:t>
            </a:fld>
            <a:endParaRPr lang="en-US"/>
          </a:p>
        </p:txBody>
      </p:sp>
      <p:sp>
        <p:nvSpPr>
          <p:cNvPr id="4" name="Rectangle 3">
            <a:extLst>
              <a:ext uri="{FF2B5EF4-FFF2-40B4-BE49-F238E27FC236}">
                <a16:creationId xmlns:a16="http://schemas.microsoft.com/office/drawing/2014/main" id="{C9FCA194-DD56-2248-82FA-3F45D586D0A6}"/>
              </a:ext>
            </a:extLst>
          </p:cNvPr>
          <p:cNvSpPr/>
          <p:nvPr/>
        </p:nvSpPr>
        <p:spPr>
          <a:xfrm>
            <a:off x="1688123" y="1726417"/>
            <a:ext cx="8989255" cy="2123658"/>
          </a:xfrm>
          <a:prstGeom prst="rect">
            <a:avLst/>
          </a:prstGeom>
        </p:spPr>
        <p:txBody>
          <a:bodyPr wrap="square">
            <a:spAutoFit/>
          </a:bodyPr>
          <a:lstStyle/>
          <a:p>
            <a:r>
              <a:rPr lang="en-US" sz="4400" dirty="0">
                <a:ea typeface="Times New Roman" panose="02020603050405020304" pitchFamily="18" charset="0"/>
                <a:cs typeface="Arial" panose="020B0604020202020204" pitchFamily="34" charset="0"/>
              </a:rPr>
              <a:t>Reflect on convening and identify areas of needed support and generate a plan for next steps.</a:t>
            </a:r>
            <a:r>
              <a:rPr lang="en-US" sz="4400" dirty="0">
                <a:effectLst/>
              </a:rPr>
              <a:t> </a:t>
            </a:r>
          </a:p>
        </p:txBody>
      </p:sp>
      <p:sp>
        <p:nvSpPr>
          <p:cNvPr id="2" name="Rectangle 1"/>
          <p:cNvSpPr/>
          <p:nvPr/>
        </p:nvSpPr>
        <p:spPr>
          <a:xfrm>
            <a:off x="1688123" y="432845"/>
            <a:ext cx="6443815" cy="825291"/>
          </a:xfrm>
          <a:prstGeom prst="rect">
            <a:avLst/>
          </a:prstGeom>
        </p:spPr>
        <p:txBody>
          <a:bodyPr wrap="none">
            <a:spAutoFit/>
          </a:bodyPr>
          <a:lstStyle/>
          <a:p>
            <a:pPr lvl="0">
              <a:lnSpc>
                <a:spcPct val="115000"/>
              </a:lnSpc>
              <a:tabLst>
                <a:tab pos="1352550" algn="l"/>
              </a:tabLst>
            </a:pPr>
            <a:r>
              <a:rPr lang="en-US" sz="4400" b="1" dirty="0">
                <a:solidFill>
                  <a:srgbClr val="5E94CA"/>
                </a:solidFill>
                <a:latin typeface="Calibri" panose="020F0502020204030204" pitchFamily="34" charset="0"/>
                <a:ea typeface="Times New Roman" panose="02020603050405020304" pitchFamily="18" charset="0"/>
                <a:cs typeface="Arial" panose="020B0604020202020204" pitchFamily="34" charset="0"/>
              </a:rPr>
              <a:t>Opportunities and Options</a:t>
            </a:r>
            <a:endParaRPr lang="en-US" sz="4400" dirty="0">
              <a:solidFill>
                <a:srgbClr val="5E94CA"/>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045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HS Redesign Four Levers of Improvement Under the Control of Schools</a:t>
            </a:r>
          </a:p>
        </p:txBody>
      </p:sp>
      <p:sp>
        <p:nvSpPr>
          <p:cNvPr id="3" name="Content Placeholder 2"/>
          <p:cNvSpPr>
            <a:spLocks noGrp="1"/>
          </p:cNvSpPr>
          <p:nvPr>
            <p:ph idx="1"/>
          </p:nvPr>
        </p:nvSpPr>
        <p:spPr/>
        <p:txBody>
          <a:bodyPr/>
          <a:lstStyle/>
          <a:p>
            <a:r>
              <a:rPr lang="en-US" dirty="0"/>
              <a:t>Organizing Adults to Support School and Student Success</a:t>
            </a:r>
          </a:p>
          <a:p>
            <a:r>
              <a:rPr lang="en-US" dirty="0"/>
              <a:t>Teaching and Learning</a:t>
            </a:r>
          </a:p>
          <a:p>
            <a:r>
              <a:rPr lang="en-US" dirty="0"/>
              <a:t>Student Support-Students at the Center</a:t>
            </a:r>
          </a:p>
          <a:p>
            <a:r>
              <a:rPr lang="en-US" dirty="0"/>
              <a:t>Post-Secondary Pathways, Guidance, and Experinces</a:t>
            </a:r>
          </a:p>
        </p:txBody>
      </p:sp>
    </p:spTree>
    <p:extLst>
      <p:ext uri="{BB962C8B-B14F-4D97-AF65-F5344CB8AC3E}">
        <p14:creationId xmlns:p14="http://schemas.microsoft.com/office/powerpoint/2010/main" val="2961656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2309" y="1899727"/>
            <a:ext cx="9907479" cy="1325563"/>
          </a:xfrm>
        </p:spPr>
        <p:txBody>
          <a:bodyPr/>
          <a:lstStyle/>
          <a:p>
            <a:r>
              <a:rPr lang="en-US" dirty="0"/>
              <a:t>Some Challenges </a:t>
            </a:r>
          </a:p>
        </p:txBody>
      </p:sp>
    </p:spTree>
    <p:extLst>
      <p:ext uri="{BB962C8B-B14F-4D97-AF65-F5344CB8AC3E}">
        <p14:creationId xmlns:p14="http://schemas.microsoft.com/office/powerpoint/2010/main" val="4247464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Many Actionable Factors are Interactions-Need to Look at More than One Variable at a Time</a:t>
            </a:r>
          </a:p>
        </p:txBody>
      </p:sp>
      <p:sp>
        <p:nvSpPr>
          <p:cNvPr id="3" name="Content Placeholder 2"/>
          <p:cNvSpPr>
            <a:spLocks noGrp="1"/>
          </p:cNvSpPr>
          <p:nvPr>
            <p:ph idx="1"/>
          </p:nvPr>
        </p:nvSpPr>
        <p:spPr/>
        <p:txBody>
          <a:bodyPr/>
          <a:lstStyle/>
          <a:p>
            <a:r>
              <a:rPr lang="en-US" dirty="0"/>
              <a:t>Principal Instructional leadership can lead to higher levels of teacher collaboration, which in turn can lead to stronger teacher collective efficacy beliefs, which are a significant positive predictor of student achievement</a:t>
            </a:r>
          </a:p>
        </p:txBody>
      </p:sp>
    </p:spTree>
    <p:extLst>
      <p:ext uri="{BB962C8B-B14F-4D97-AF65-F5344CB8AC3E}">
        <p14:creationId xmlns:p14="http://schemas.microsoft.com/office/powerpoint/2010/main" val="2938104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52BDD5D-0ABD-4E18-B064-66BC24C7B9B9}" vid="{78F9AFD0-DB94-488A-A903-04A6DD5E0B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CSHSC Template</Template>
  <TotalTime>186</TotalTime>
  <Words>1729</Words>
  <Application>Microsoft Macintosh PowerPoint</Application>
  <PresentationFormat>Widescreen</PresentationFormat>
  <Paragraphs>269</Paragraphs>
  <Slides>63</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Calibri</vt:lpstr>
      <vt:lpstr>Calibri Light</vt:lpstr>
      <vt:lpstr>Century Gothic</vt:lpstr>
      <vt:lpstr>Roboto</vt:lpstr>
      <vt:lpstr>Tahoma</vt:lpstr>
      <vt:lpstr>Office Theme</vt:lpstr>
      <vt:lpstr>Progress Monitoring and  High School Redesign</vt:lpstr>
      <vt:lpstr>Walk through Today and Tomorrow</vt:lpstr>
      <vt:lpstr>Fundamental Questions of  Progress Monitoring</vt:lpstr>
      <vt:lpstr>Progress Monitoring is Different from Performance/Accountability Measures</vt:lpstr>
      <vt:lpstr>Progress Monitoring Rooted in Improvement Science</vt:lpstr>
      <vt:lpstr>Progress Monitoring Link to HS Redesign</vt:lpstr>
      <vt:lpstr>HS Redesign Four Levers of Improvement Under the Control of Schools</vt:lpstr>
      <vt:lpstr>Some Challenges </vt:lpstr>
      <vt:lpstr>Many Actionable Factors are Interactions-Need to Look at More than One Variable at a Time</vt:lpstr>
      <vt:lpstr>Observer Effect</vt:lpstr>
      <vt:lpstr>Heisenberg Uncertainty Principle</vt:lpstr>
      <vt:lpstr>Variability </vt:lpstr>
      <vt:lpstr> Cobwebs in Our Head-Current views of progress monitoring shaped by how we have experience it </vt:lpstr>
      <vt:lpstr>Some Tools We Might Consider </vt:lpstr>
      <vt:lpstr>Internal Coherence Protocol /Survey-School Readiness for Continuous Improvement</vt:lpstr>
      <vt:lpstr>Predictive indicators-What Tells Us A Student is On-Track to Post-Secondary Success?</vt:lpstr>
      <vt:lpstr>Four-Year Degree Outcomes by Indicator Combination</vt:lpstr>
      <vt:lpstr>Challenge-Outcomes in Two Year Institutions Harder to Predict</vt:lpstr>
      <vt:lpstr>Norms</vt:lpstr>
      <vt:lpstr>While Others Get Furious We Get Curious…</vt:lpstr>
      <vt:lpstr>PowerPoint Presentation</vt:lpstr>
      <vt:lpstr>Connection Circle</vt:lpstr>
      <vt:lpstr>Knowledge Sharing- Round One</vt:lpstr>
      <vt:lpstr>PowerPoint Presentation</vt:lpstr>
      <vt:lpstr>PowerPoint Presentation</vt:lpstr>
      <vt:lpstr>PowerPoint Presentation</vt:lpstr>
      <vt:lpstr>PowerPoint Presentation</vt:lpstr>
      <vt:lpstr>PowerPoint Presentation</vt:lpstr>
      <vt:lpstr>Our Challenge: How might we create indicators that will help us know if our actions in implementing our high school redesign plans are aligning with our intentions? Start by gaining empathy…..  </vt:lpstr>
      <vt:lpstr>Reframe and Define  for Your Partner </vt:lpstr>
      <vt:lpstr>Reframe the Problem</vt:lpstr>
      <vt:lpstr>PowerPoint Presentation</vt:lpstr>
      <vt:lpstr>Knowledge Sharing- Round Two</vt:lpstr>
      <vt:lpstr>Storyboard and Capture Method Cards and Directions</vt:lpstr>
      <vt:lpstr>PowerPoint Presentation</vt:lpstr>
      <vt:lpstr>Knowledge Sharing- Round Three</vt:lpstr>
      <vt:lpstr>Insert Slides Where Bob Frames Why the Four Questions Guide Us as Indicators of What’s Working</vt:lpstr>
      <vt:lpstr>“If you want something new you are going to have to stop doing something old.”  Peter Drucker</vt:lpstr>
      <vt:lpstr>Five Whys</vt:lpstr>
      <vt:lpstr>Why?</vt:lpstr>
      <vt:lpstr>PowerPoint Presentation</vt:lpstr>
      <vt:lpstr>PowerPoint Presentation</vt:lpstr>
      <vt:lpstr>At each station you will use the 5 Whys to brainstorm why the best practice is NOT in place.</vt:lpstr>
      <vt:lpstr>Five Whys When Not Visible  Quality of coursework – how asked to use mind in class and out</vt:lpstr>
      <vt:lpstr>Five Whys When Not Visible   Quality of relationships - expanded so student/adult, student/student,  adult/adult</vt:lpstr>
      <vt:lpstr>PowerPoint Presentation</vt:lpstr>
      <vt:lpstr>Knowledge Sharing- Round Four (If Needed)</vt:lpstr>
      <vt:lpstr>Five Whys When Not Visible  Equity of access to extra-curriculars, guidance, postsecondary explorations, learning opportunities outside of school i.e., shaped experiences that prepare for postsecondary success</vt:lpstr>
      <vt:lpstr>Five Whys When Not Visible  Collective efficacy of adults-relational trust and access to and use of data, communication, teaming, and continuous improvement tools  and structures </vt:lpstr>
      <vt:lpstr>Reflections on Day and Framing for  Design Challenge—Day Two</vt:lpstr>
      <vt:lpstr>Day Two</vt:lpstr>
      <vt:lpstr>Design Challenge</vt:lpstr>
      <vt:lpstr>Connection Circle</vt:lpstr>
      <vt:lpstr>Insert Bob’s Framing Slides for Day Two</vt:lpstr>
      <vt:lpstr>Norms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 State High School Redesign Convening</dc:title>
  <dc:creator>Gregg Howell</dc:creator>
  <cp:lastModifiedBy>Linda Muskauski</cp:lastModifiedBy>
  <cp:revision>114</cp:revision>
  <dcterms:created xsi:type="dcterms:W3CDTF">2019-03-29T14:26:24Z</dcterms:created>
  <dcterms:modified xsi:type="dcterms:W3CDTF">2019-05-07T13:41:09Z</dcterms:modified>
</cp:coreProperties>
</file>