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377" r:id="rId5"/>
    <p:sldId id="367" r:id="rId6"/>
    <p:sldId id="663" r:id="rId7"/>
    <p:sldId id="662" r:id="rId8"/>
    <p:sldId id="368" r:id="rId9"/>
    <p:sldId id="259" r:id="rId10"/>
    <p:sldId id="364" r:id="rId11"/>
    <p:sldId id="365" r:id="rId12"/>
    <p:sldId id="360" r:id="rId13"/>
    <p:sldId id="366" r:id="rId14"/>
    <p:sldId id="612" r:id="rId15"/>
    <p:sldId id="355" r:id="rId16"/>
    <p:sldId id="356" r:id="rId17"/>
    <p:sldId id="357" r:id="rId18"/>
    <p:sldId id="358" r:id="rId19"/>
    <p:sldId id="359" r:id="rId20"/>
    <p:sldId id="363" r:id="rId21"/>
    <p:sldId id="369" r:id="rId22"/>
    <p:sldId id="370" r:id="rId23"/>
    <p:sldId id="664" r:id="rId24"/>
    <p:sldId id="665" r:id="rId25"/>
    <p:sldId id="666" r:id="rId26"/>
    <p:sldId id="6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5332" autoAdjust="0"/>
  </p:normalViewPr>
  <p:slideViewPr>
    <p:cSldViewPr snapToGrid="0" snapToObjects="1">
      <p:cViewPr varScale="1">
        <p:scale>
          <a:sx n="80" d="100"/>
          <a:sy n="80" d="100"/>
        </p:scale>
        <p:origin x="485" y="6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4856A-7953-8849-9A56-96D215DA536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96C21-05DE-2443-BEF6-5177650FE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7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9C0KNtqiHU&amp;app=desktop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https://www.youtube.com/watch?v=K9C0KNtqiHU&amp;app=desktop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216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30CB3A-2D9E-5B42-B1A0-637B26F2A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939F22-802A-0446-A6CF-6E0D2F31488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D389879-82D0-3343-8540-50F21F7119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02C0FBD-2F85-7A4E-8FF1-C23E7453D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Here we will go to work book for this page and look at design questions</a:t>
            </a:r>
          </a:p>
        </p:txBody>
      </p:sp>
    </p:spTree>
    <p:extLst>
      <p:ext uri="{BB962C8B-B14F-4D97-AF65-F5344CB8AC3E}">
        <p14:creationId xmlns:p14="http://schemas.microsoft.com/office/powerpoint/2010/main" val="43088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2015231" y="1825625"/>
            <a:ext cx="9907479" cy="407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25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829E7C-3801-4DD7-B559-4AF6EF822384}" type="datetimeFigureOut">
              <a:rPr lang="en-US" smtClean="0"/>
              <a:pPr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FF1E84-3627-44F6-984D-2F64EC60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404F-1163-47D5-984D-A6AE4D42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781DD-59C1-4023-93EB-B7C2690DF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6FB6F-8F28-49E1-8DDF-9759012FD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96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1988597" y="1122363"/>
            <a:ext cx="99341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1988597" y="3602038"/>
            <a:ext cx="99341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21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988597" y="1709738"/>
            <a:ext cx="993411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988597" y="4589463"/>
            <a:ext cx="99341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62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015230" y="1825625"/>
            <a:ext cx="4785065" cy="423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7140398" y="1825625"/>
            <a:ext cx="4782312" cy="423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82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1997476" y="365125"/>
            <a:ext cx="99252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1997476" y="1681163"/>
            <a:ext cx="478231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1997475" y="2505075"/>
            <a:ext cx="4782312" cy="357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7140399" y="1681163"/>
            <a:ext cx="478231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7140399" y="2505075"/>
            <a:ext cx="4782312" cy="357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06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02051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6363918" y="987425"/>
            <a:ext cx="553216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202051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94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 rot="5400000">
            <a:off x="4929958" y="-1089102"/>
            <a:ext cx="4078025" cy="990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30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 rot="5400000">
            <a:off x="7710479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649836" y="-322747"/>
            <a:ext cx="5811838" cy="718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F2EE-0646-411C-8839-93034F79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4D25D-AC13-418B-BC2E-93BF21337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5DB3F-D706-4F5F-A80A-182BC23C3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13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80000">
              <a:srgbClr val="B3D1EC">
                <a:alpha val="49803"/>
              </a:srgbClr>
            </a:gs>
            <a:gs pos="90000">
              <a:srgbClr val="FBB040">
                <a:alpha val="54901"/>
              </a:srgbClr>
            </a:gs>
            <a:gs pos="100000">
              <a:srgbClr val="FBB04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94CA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5E94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015231" y="1825625"/>
            <a:ext cx="9907479" cy="407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287" y="118585"/>
            <a:ext cx="1303574" cy="129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5287" y="118585"/>
            <a:ext cx="1303574" cy="129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3" y="6566027"/>
            <a:ext cx="1756975" cy="19728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" y="649315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Using ESSA to Redesign</a:t>
            </a:r>
            <a:r>
              <a:rPr lang="en-US" sz="1200" b="0" i="1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 High Schools to Support Their Communities in the 21</a:t>
            </a:r>
            <a:r>
              <a:rPr lang="en-US" sz="1200" b="0" i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sz="1200" b="0" i="1" baseline="0" dirty="0">
                <a:latin typeface="Calibri Light" panose="020F0302020204030204" pitchFamily="34" charset="0"/>
                <a:cs typeface="Calibri Light" panose="020F0302020204030204" pitchFamily="34" charset="0"/>
              </a:rPr>
              <a:t> Century</a:t>
            </a:r>
            <a:r>
              <a:rPr lang="en-US" sz="1200" b="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8ECF0-21C2-DE4C-BFBB-93C51953E5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41105" y="6532330"/>
            <a:ext cx="1376056" cy="2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88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9C0KNtqiHU&amp;app=deskto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470" y="1587876"/>
            <a:ext cx="9934113" cy="238760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Ohio High School Redesign Teams  and 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Cross State </a:t>
            </a:r>
            <a:b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High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School Collaborative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0204" y="4250431"/>
            <a:ext cx="9934113" cy="1655762"/>
          </a:xfrm>
        </p:spPr>
        <p:txBody>
          <a:bodyPr/>
          <a:lstStyle/>
          <a:p>
            <a:r>
              <a:rPr lang="en-US" dirty="0"/>
              <a:t>August 29, 2019</a:t>
            </a:r>
          </a:p>
          <a:p>
            <a:r>
              <a:rPr lang="en-US" dirty="0"/>
              <a:t>Everyone Graduates Center</a:t>
            </a:r>
          </a:p>
          <a:p>
            <a:r>
              <a:rPr lang="en-US" dirty="0"/>
              <a:t>Johns Hopkins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8ECF0-21C2-DE4C-BFBB-93C51953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97" y="304223"/>
            <a:ext cx="3556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121285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Redesign Our High Schools We Need to Examine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Our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Beliefs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We need to understand the our existing high schools in </a:t>
            </a:r>
            <a:r>
              <a:rPr lang="en-US" dirty="0" smtClean="0"/>
              <a:t>both </a:t>
            </a:r>
            <a:r>
              <a:rPr lang="en-US" dirty="0"/>
              <a:t>obvious and subtle ways shape and limit our thinking of what is possible</a:t>
            </a:r>
            <a:r>
              <a:rPr lang="en-US" dirty="0" smtClean="0"/>
              <a:t>. They </a:t>
            </a:r>
            <a:r>
              <a:rPr lang="en-US" dirty="0"/>
              <a:t>provide our mental models of what teaching and learning look like, and how students</a:t>
            </a:r>
            <a:r>
              <a:rPr lang="en-US" dirty="0" smtClean="0"/>
              <a:t>, teachers, </a:t>
            </a:r>
            <a:r>
              <a:rPr lang="en-US" dirty="0"/>
              <a:t>and administrators should </a:t>
            </a:r>
            <a:r>
              <a:rPr lang="en-US" dirty="0" smtClean="0"/>
              <a:t>act.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For example, they lead us to believe that human interactions should be determined by roles, rather than </a:t>
            </a:r>
            <a:r>
              <a:rPr lang="en-US" dirty="0" smtClean="0"/>
              <a:t>relationships.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58CB2-B03F-7247-9B21-08E45D6C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41" y="90996"/>
            <a:ext cx="9494520" cy="63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315649-3B8B-4BC0-907C-4B72A880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1" y="141604"/>
            <a:ext cx="9907479" cy="1793459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 Also Need to Understand that Educational Challenges are Not Equally Distributed Across all High Schools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B8965-CA7B-4931-990B-C2331E08C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0" y="2204720"/>
            <a:ext cx="9907479" cy="44399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</a:rPr>
              <a:t>We have concentrated our neediest high school students in </a:t>
            </a:r>
            <a:r>
              <a:rPr lang="en-US" sz="3600" dirty="0" smtClean="0">
                <a:solidFill>
                  <a:srgbClr val="000000"/>
                </a:solidFill>
              </a:rPr>
              <a:t>subset </a:t>
            </a:r>
            <a:r>
              <a:rPr lang="en-US" sz="3600" dirty="0">
                <a:solidFill>
                  <a:srgbClr val="000000"/>
                </a:solidFill>
              </a:rPr>
              <a:t>of high schools that were not designed for the level and intensity of educational challenge they now </a:t>
            </a:r>
            <a:r>
              <a:rPr lang="en-US" sz="3600" dirty="0" smtClean="0">
                <a:solidFill>
                  <a:srgbClr val="000000"/>
                </a:solidFill>
              </a:rPr>
              <a:t>face.</a:t>
            </a:r>
            <a:endParaRPr lang="en-US" sz="36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</a:rPr>
              <a:t>As a result, many of these high schools are still struggling despite nearly 20 years of high school reform </a:t>
            </a:r>
            <a:r>
              <a:rPr lang="en-US" sz="3600" dirty="0" smtClean="0">
                <a:solidFill>
                  <a:srgbClr val="000000"/>
                </a:solidFill>
              </a:rPr>
              <a:t>efforts.</a:t>
            </a:r>
            <a:endParaRPr lang="en-US" sz="36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It’s </a:t>
            </a:r>
            <a:r>
              <a:rPr lang="en-US" sz="3600" dirty="0">
                <a:solidFill>
                  <a:srgbClr val="000000"/>
                </a:solidFill>
              </a:rPr>
              <a:t>not for a lack of trying or </a:t>
            </a:r>
            <a:r>
              <a:rPr lang="en-US" sz="3600" dirty="0" smtClean="0">
                <a:solidFill>
                  <a:srgbClr val="000000"/>
                </a:solidFill>
              </a:rPr>
              <a:t>caring.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508" y="2946401"/>
            <a:ext cx="4952122" cy="261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231" y="365125"/>
            <a:ext cx="9907479" cy="1325563"/>
          </a:xfrm>
        </p:spPr>
        <p:txBody>
          <a:bodyPr>
            <a:no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Poverty Complicates the Work in These Schools – Like a Hungry Bear That Steals Our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Lunch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BD134-B6C9-E249-8EEE-44DBCDEF6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5231" y="2184400"/>
            <a:ext cx="4954529" cy="44196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dirty="0">
                <a:solidFill>
                  <a:srgbClr val="000000"/>
                </a:solidFill>
              </a:rPr>
              <a:t>Poverty taxes school success by making it hard for students to attend everyday, focus in class and complete their assignments.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0000"/>
                </a:solidFill>
              </a:rPr>
              <a:t>High School Redesign </a:t>
            </a:r>
            <a:r>
              <a:rPr lang="en-US" sz="3200" b="1" dirty="0" smtClean="0">
                <a:solidFill>
                  <a:srgbClr val="000000"/>
                </a:solidFill>
              </a:rPr>
              <a:t>Needs </a:t>
            </a:r>
            <a:r>
              <a:rPr lang="en-US" sz="3200" b="1" dirty="0">
                <a:solidFill>
                  <a:srgbClr val="000000"/>
                </a:solidFill>
              </a:rPr>
              <a:t>to Take </a:t>
            </a:r>
            <a:r>
              <a:rPr lang="en-US" sz="3200" b="1" dirty="0" smtClean="0">
                <a:solidFill>
                  <a:srgbClr val="000000"/>
                </a:solidFill>
              </a:rPr>
              <a:t>This Into </a:t>
            </a:r>
            <a:r>
              <a:rPr lang="en-US" sz="3200" b="1" dirty="0">
                <a:solidFill>
                  <a:srgbClr val="000000"/>
                </a:solidFill>
              </a:rPr>
              <a:t>Account</a:t>
            </a: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5" y="365125"/>
            <a:ext cx="10429875" cy="889517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Redesigning High-Needs High Schools is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Like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22008" r="2667" b="27916"/>
          <a:stretch/>
        </p:blipFill>
        <p:spPr>
          <a:xfrm>
            <a:off x="-9525" y="1399570"/>
            <a:ext cx="12211050" cy="47041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1" y="1896092"/>
            <a:ext cx="2990849" cy="1569660"/>
          </a:xfrm>
          <a:prstGeom prst="rect">
            <a:avLst/>
          </a:prstGeom>
          <a:solidFill>
            <a:srgbClr val="5E94C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CLIMBING A MOUNTAIN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 THE 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4749" y="3751654"/>
            <a:ext cx="4129413" cy="1539647"/>
          </a:xfrm>
          <a:solidFill>
            <a:srgbClr val="5E94CA"/>
          </a:solidFill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</a:rPr>
              <a:t>IT IS DIFFICULT WORK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</a:rPr>
              <a:t>UNDER CHALLENGING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156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656" y="327026"/>
            <a:ext cx="10586344" cy="1308930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Climb a Mountain in the Rain You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Need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47" y="1893904"/>
            <a:ext cx="3354753" cy="33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0" y="1907972"/>
            <a:ext cx="3354753" cy="3354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84" y="1887688"/>
            <a:ext cx="3354753" cy="33547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3727" y="5172198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3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HOPE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8198" y="5158130"/>
            <a:ext cx="1790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73A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PURPOSE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37161" y="5144062"/>
            <a:ext cx="2397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73A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KNOW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3AE"/>
                </a:solidFill>
                <a:effectLst/>
                <a:uLnTx/>
                <a:uFillTx/>
                <a:latin typeface="Myriad Pro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0073A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27335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232" y="170385"/>
            <a:ext cx="9907479" cy="998980"/>
          </a:xfrm>
        </p:spPr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New Approach is Needed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873771" y="1009650"/>
            <a:ext cx="10048940" cy="58483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Hopeful, positive, </a:t>
            </a:r>
            <a:r>
              <a:rPr lang="en-US" dirty="0" smtClean="0">
                <a:solidFill>
                  <a:srgbClr val="000000"/>
                </a:solidFill>
              </a:rPr>
              <a:t>future-orientated frame designing </a:t>
            </a:r>
            <a:r>
              <a:rPr lang="en-US" dirty="0">
                <a:solidFill>
                  <a:srgbClr val="000000"/>
                </a:solidFill>
              </a:rPr>
              <a:t>a school for the 21</a:t>
            </a:r>
            <a:r>
              <a:rPr lang="en-US" baseline="30000" dirty="0">
                <a:solidFill>
                  <a:srgbClr val="000000"/>
                </a:solidFill>
              </a:rPr>
              <a:t>st</a:t>
            </a:r>
            <a:r>
              <a:rPr lang="en-US" dirty="0">
                <a:solidFill>
                  <a:srgbClr val="000000"/>
                </a:solidFill>
              </a:rPr>
              <a:t> century rather than being seen as failed school in need of reform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Goal is not a high school diploma but strong pathways </a:t>
            </a:r>
            <a:r>
              <a:rPr lang="en-US" b="1" u="sng" dirty="0">
                <a:solidFill>
                  <a:srgbClr val="000000"/>
                </a:solidFill>
              </a:rPr>
              <a:t>through</a:t>
            </a:r>
            <a:r>
              <a:rPr lang="en-US" dirty="0">
                <a:solidFill>
                  <a:srgbClr val="000000"/>
                </a:solidFill>
              </a:rPr>
              <a:t> high school </a:t>
            </a:r>
            <a:r>
              <a:rPr lang="en-US" b="1" u="sng" dirty="0">
                <a:solidFill>
                  <a:srgbClr val="000000"/>
                </a:solidFill>
              </a:rPr>
              <a:t>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postsecondary </a:t>
            </a:r>
            <a:r>
              <a:rPr lang="en-US" dirty="0">
                <a:solidFill>
                  <a:srgbClr val="000000"/>
                </a:solidFill>
              </a:rPr>
              <a:t>and adult success for </a:t>
            </a:r>
            <a:r>
              <a:rPr lang="en-US" b="1" dirty="0">
                <a:solidFill>
                  <a:srgbClr val="000000"/>
                </a:solidFill>
              </a:rPr>
              <a:t>all</a:t>
            </a:r>
            <a:r>
              <a:rPr lang="en-US" dirty="0">
                <a:solidFill>
                  <a:srgbClr val="000000"/>
                </a:solidFill>
              </a:rPr>
              <a:t> students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Evidence-based</a:t>
            </a:r>
            <a:r>
              <a:rPr lang="en-US" dirty="0">
                <a:solidFill>
                  <a:srgbClr val="000000"/>
                </a:solidFill>
              </a:rPr>
              <a:t>, but </a:t>
            </a:r>
            <a:r>
              <a:rPr lang="en-US" dirty="0" smtClean="0">
                <a:solidFill>
                  <a:srgbClr val="000000"/>
                </a:solidFill>
              </a:rPr>
              <a:t>locally-customized/orientated—not one </a:t>
            </a:r>
            <a:r>
              <a:rPr lang="en-US" dirty="0">
                <a:solidFill>
                  <a:srgbClr val="000000"/>
                </a:solidFill>
              </a:rPr>
              <a:t>size or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one </a:t>
            </a:r>
            <a:r>
              <a:rPr lang="en-US" dirty="0">
                <a:solidFill>
                  <a:srgbClr val="000000"/>
                </a:solidFill>
              </a:rPr>
              <a:t>way for all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Break social isolation and share know-how via networks of schools facing similar challenges and technical assistance tightly aligned to community redesign vision and goals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Make redesigned high school </a:t>
            </a:r>
            <a:r>
              <a:rPr lang="en-US" b="1" dirty="0">
                <a:solidFill>
                  <a:srgbClr val="000000"/>
                </a:solidFill>
              </a:rPr>
              <a:t>the center of community economic development and social integration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871200" y="6275388"/>
            <a:ext cx="132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16</a:t>
            </a:fld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366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57887" y="438151"/>
            <a:ext cx="9934113" cy="5500588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learned a lot about improving high 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high </a:t>
            </a: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 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b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20 years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Redesign Challenge: </a:t>
            </a:r>
            <a:br>
              <a:rPr lang="en-US" sz="48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n-US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customization built upon an evidence-based </a:t>
            </a:r>
            <a:r>
              <a:rPr lang="en-US" sz="48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:\Users\Laura Weeldryer\AppData\Local\Microsoft\Windows\INetCache\IE\YNM54XD4\Kristys_pic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2240863"/>
            <a:ext cx="2824480" cy="293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33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230" y="253365"/>
            <a:ext cx="10110095" cy="1839595"/>
          </a:xfrm>
        </p:spPr>
        <p:txBody>
          <a:bodyPr>
            <a:no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Exploration of the Evidence Base with focus on Four Levers of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Improvement High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Schools Can Impact/Control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231" y="2200275"/>
            <a:ext cx="9907479" cy="370337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Organizing </a:t>
            </a:r>
            <a:r>
              <a:rPr lang="en-US" dirty="0" smtClean="0">
                <a:solidFill>
                  <a:schemeClr val="tx1"/>
                </a:solidFill>
              </a:rPr>
              <a:t>adults </a:t>
            </a:r>
            <a:r>
              <a:rPr lang="en-US" dirty="0">
                <a:solidFill>
                  <a:schemeClr val="tx1"/>
                </a:solidFill>
              </a:rPr>
              <a:t>and the </a:t>
            </a:r>
            <a:r>
              <a:rPr lang="en-US" dirty="0" smtClean="0">
                <a:solidFill>
                  <a:schemeClr val="tx1"/>
                </a:solidFill>
              </a:rPr>
              <a:t>school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smtClean="0">
                <a:solidFill>
                  <a:schemeClr val="tx1"/>
                </a:solidFill>
              </a:rPr>
              <a:t>success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Putting </a:t>
            </a:r>
            <a:r>
              <a:rPr lang="en-US" dirty="0" smtClean="0">
                <a:solidFill>
                  <a:schemeClr val="tx1"/>
                </a:solidFill>
              </a:rPr>
              <a:t>supporting all students’ success </a:t>
            </a:r>
            <a:r>
              <a:rPr lang="en-US" dirty="0">
                <a:solidFill>
                  <a:schemeClr val="tx1"/>
                </a:solidFill>
              </a:rPr>
              <a:t>at the </a:t>
            </a:r>
            <a:r>
              <a:rPr lang="en-US" dirty="0" smtClean="0">
                <a:solidFill>
                  <a:schemeClr val="tx1"/>
                </a:solidFill>
              </a:rPr>
              <a:t>center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schools mission/actions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Improving </a:t>
            </a:r>
            <a:r>
              <a:rPr lang="en-US" dirty="0" smtClean="0">
                <a:solidFill>
                  <a:schemeClr val="tx1"/>
                </a:solidFill>
              </a:rPr>
              <a:t>teaching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learning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Providing </a:t>
            </a:r>
            <a:r>
              <a:rPr lang="en-US" dirty="0" smtClean="0">
                <a:solidFill>
                  <a:schemeClr val="tx1"/>
                </a:solidFill>
              </a:rPr>
              <a:t>universal access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postsecondary pathways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partners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preparatory experiences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For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Each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These Levers/Drivers Over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Next Year Your School Team Will: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15231" y="1690689"/>
            <a:ext cx="9907479" cy="50758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Examine </a:t>
            </a:r>
            <a:r>
              <a:rPr lang="en-US" dirty="0" smtClean="0">
                <a:solidFill>
                  <a:schemeClr val="tx1"/>
                </a:solidFill>
              </a:rPr>
              <a:t>evidence-based </a:t>
            </a:r>
            <a:r>
              <a:rPr lang="en-US" dirty="0">
                <a:solidFill>
                  <a:schemeClr val="tx1"/>
                </a:solidFill>
              </a:rPr>
              <a:t>practices and </a:t>
            </a:r>
            <a:r>
              <a:rPr lang="en-US" dirty="0" smtClean="0">
                <a:solidFill>
                  <a:schemeClr val="tx1"/>
                </a:solidFill>
              </a:rPr>
              <a:t>structures </a:t>
            </a:r>
            <a:r>
              <a:rPr lang="en-US" dirty="0">
                <a:solidFill>
                  <a:schemeClr val="tx1"/>
                </a:solidFill>
              </a:rPr>
              <a:t>which support their </a:t>
            </a:r>
            <a:r>
              <a:rPr lang="en-US" dirty="0" smtClean="0">
                <a:solidFill>
                  <a:schemeClr val="tx1"/>
                </a:solidFill>
              </a:rPr>
              <a:t>use.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Consider </a:t>
            </a:r>
            <a:r>
              <a:rPr lang="en-US" dirty="0">
                <a:solidFill>
                  <a:schemeClr val="tx1"/>
                </a:solidFill>
              </a:rPr>
              <a:t>influencing </a:t>
            </a:r>
            <a:r>
              <a:rPr lang="en-US" dirty="0" smtClean="0">
                <a:solidFill>
                  <a:schemeClr val="tx1"/>
                </a:solidFill>
              </a:rPr>
              <a:t>factors.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Explore the mindset shifts the evidence suggests need to occur to create high schools that work in the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Century.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Understand the tensions that exist </a:t>
            </a:r>
            <a:r>
              <a:rPr lang="en-US" dirty="0" smtClean="0">
                <a:solidFill>
                  <a:schemeClr val="tx1"/>
                </a:solidFill>
              </a:rPr>
              <a:t>and balances </a:t>
            </a:r>
            <a:r>
              <a:rPr lang="en-US" dirty="0">
                <a:solidFill>
                  <a:schemeClr val="tx1"/>
                </a:solidFill>
              </a:rPr>
              <a:t>that need to be maintained across, </a:t>
            </a:r>
            <a:r>
              <a:rPr lang="en-US" dirty="0" smtClean="0">
                <a:solidFill>
                  <a:schemeClr val="tx1"/>
                </a:solidFill>
              </a:rPr>
              <a:t>between, </a:t>
            </a:r>
            <a:r>
              <a:rPr lang="en-US" dirty="0">
                <a:solidFill>
                  <a:schemeClr val="tx1"/>
                </a:solidFill>
              </a:rPr>
              <a:t>and within the </a:t>
            </a:r>
            <a:r>
              <a:rPr lang="en-US" dirty="0" smtClean="0">
                <a:solidFill>
                  <a:schemeClr val="tx1"/>
                </a:solidFill>
              </a:rPr>
              <a:t>evidence-based practices.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Use them to serve as the foundation of your high school redesign customized to your local </a:t>
            </a:r>
            <a:r>
              <a:rPr lang="en-US" dirty="0" smtClean="0">
                <a:solidFill>
                  <a:schemeClr val="tx1"/>
                </a:solidFill>
              </a:rPr>
              <a:t>circumstances.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597" y="-455388"/>
            <a:ext cx="9934113" cy="160791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Who are </a:t>
            </a:r>
            <a:r>
              <a:rPr lang="en-US" sz="4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We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597" y="1225296"/>
            <a:ext cx="9934113" cy="4937379"/>
          </a:xfrm>
        </p:spPr>
        <p:txBody>
          <a:bodyPr>
            <a:normAutofit fontScale="92500" lnSpcReduction="10000"/>
          </a:bodyPr>
          <a:lstStyle/>
          <a:p>
            <a:pPr marL="55563" indent="0">
              <a:lnSpc>
                <a:spcPct val="130000"/>
              </a:lnSpc>
              <a:spcBef>
                <a:spcPts val="0"/>
              </a:spcBef>
            </a:pPr>
            <a:r>
              <a:rPr lang="en-US" sz="3500" dirty="0">
                <a:solidFill>
                  <a:schemeClr val="tx1"/>
                </a:solidFill>
              </a:rPr>
              <a:t>The Cross State High School Collaborative is a project </a:t>
            </a:r>
            <a:r>
              <a:rPr lang="en-US" sz="3500" dirty="0" smtClean="0">
                <a:solidFill>
                  <a:schemeClr val="tx1"/>
                </a:solidFill>
              </a:rPr>
              <a:t>consisting currently of </a:t>
            </a:r>
            <a:r>
              <a:rPr lang="en-US" sz="3500" dirty="0">
                <a:solidFill>
                  <a:schemeClr val="tx1"/>
                </a:solidFill>
              </a:rPr>
              <a:t>seven participating </a:t>
            </a:r>
            <a:r>
              <a:rPr lang="en-US" sz="3500" dirty="0" smtClean="0">
                <a:solidFill>
                  <a:schemeClr val="tx1"/>
                </a:solidFill>
              </a:rPr>
              <a:t>states:</a:t>
            </a:r>
            <a:r>
              <a:rPr lang="en-US" sz="3500" dirty="0">
                <a:solidFill>
                  <a:schemeClr val="tx1"/>
                </a:solidFill>
              </a:rPr>
              <a:t> </a:t>
            </a:r>
            <a:r>
              <a:rPr lang="en-US" sz="3500" b="1" dirty="0">
                <a:solidFill>
                  <a:schemeClr val="tx1"/>
                </a:solidFill>
              </a:rPr>
              <a:t>Illinois, Louisiana, Massachusetts, Mississippi, New Mexico, New York, </a:t>
            </a:r>
            <a:r>
              <a:rPr lang="en-US" sz="3500" dirty="0">
                <a:solidFill>
                  <a:schemeClr val="tx1"/>
                </a:solidFill>
              </a:rPr>
              <a:t>and</a:t>
            </a:r>
            <a:r>
              <a:rPr lang="en-US" sz="3500" b="1" dirty="0">
                <a:solidFill>
                  <a:schemeClr val="tx1"/>
                </a:solidFill>
              </a:rPr>
              <a:t> Ohio </a:t>
            </a:r>
            <a:r>
              <a:rPr lang="en-US" sz="3500" dirty="0" smtClean="0">
                <a:solidFill>
                  <a:schemeClr val="tx1"/>
                </a:solidFill>
              </a:rPr>
              <a:t>partnering </a:t>
            </a:r>
            <a:r>
              <a:rPr lang="en-US" sz="3500" dirty="0">
                <a:solidFill>
                  <a:schemeClr val="tx1"/>
                </a:solidFill>
              </a:rPr>
              <a:t>with the </a:t>
            </a:r>
            <a:r>
              <a:rPr lang="en-US" sz="3500" b="1" dirty="0">
                <a:solidFill>
                  <a:schemeClr val="tx1"/>
                </a:solidFill>
              </a:rPr>
              <a:t>CCSSO, Everyone Graduates Center at JHU </a:t>
            </a:r>
            <a:r>
              <a:rPr lang="en-US" sz="3500" dirty="0">
                <a:solidFill>
                  <a:schemeClr val="tx1"/>
                </a:solidFill>
              </a:rPr>
              <a:t>and</a:t>
            </a:r>
            <a:r>
              <a:rPr lang="en-US" sz="3500" b="1" dirty="0">
                <a:solidFill>
                  <a:schemeClr val="tx1"/>
                </a:solidFill>
              </a:rPr>
              <a:t> Civic Enterprises. </a:t>
            </a:r>
            <a:r>
              <a:rPr lang="en-US" sz="3500" dirty="0" smtClean="0">
                <a:solidFill>
                  <a:schemeClr val="tx1"/>
                </a:solidFill>
              </a:rPr>
              <a:t>Collectively, </a:t>
            </a:r>
            <a:r>
              <a:rPr lang="en-US" sz="3500" dirty="0">
                <a:solidFill>
                  <a:schemeClr val="tx1"/>
                </a:solidFill>
              </a:rPr>
              <a:t>we are dedicated to using ESSA to redesign high needs high schools to support their communities in the 21</a:t>
            </a:r>
            <a:r>
              <a:rPr lang="en-US" sz="3500" baseline="30000" dirty="0">
                <a:solidFill>
                  <a:schemeClr val="tx1"/>
                </a:solidFill>
              </a:rPr>
              <a:t>st</a:t>
            </a:r>
            <a:r>
              <a:rPr lang="en-US" sz="3500" dirty="0">
                <a:solidFill>
                  <a:schemeClr val="tx1"/>
                </a:solidFill>
              </a:rPr>
              <a:t> Century.</a:t>
            </a:r>
          </a:p>
        </p:txBody>
      </p:sp>
    </p:spTree>
    <p:extLst>
      <p:ext uri="{BB962C8B-B14F-4D97-AF65-F5344CB8AC3E}">
        <p14:creationId xmlns:p14="http://schemas.microsoft.com/office/powerpoint/2010/main" val="42910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1" y="202013"/>
            <a:ext cx="9907479" cy="1325563"/>
          </a:xfrm>
        </p:spPr>
        <p:txBody>
          <a:bodyPr>
            <a:normAutofit/>
          </a:bodyPr>
          <a:lstStyle/>
          <a:p>
            <a:r>
              <a:rPr lang="en-US" dirty="0"/>
              <a:t>Organizing Adults  </a:t>
            </a:r>
            <a:br>
              <a:rPr lang="en-US" dirty="0"/>
            </a:br>
            <a:r>
              <a:rPr lang="en-US" dirty="0"/>
              <a:t>“It’s Teams, Not Individuals”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b="1" u="sng" dirty="0"/>
              <a:t>FROM:</a:t>
            </a:r>
          </a:p>
          <a:p>
            <a:r>
              <a:rPr lang="en-US" dirty="0"/>
              <a:t>Isolated classrooms</a:t>
            </a:r>
          </a:p>
          <a:p>
            <a:r>
              <a:rPr lang="en-US" dirty="0" smtClean="0"/>
              <a:t>Every person </a:t>
            </a:r>
            <a:r>
              <a:rPr lang="en-US" dirty="0"/>
              <a:t>for him/herself</a:t>
            </a:r>
          </a:p>
          <a:p>
            <a:r>
              <a:rPr lang="en-US" dirty="0"/>
              <a:t>Individual perspective</a:t>
            </a:r>
          </a:p>
          <a:p>
            <a:r>
              <a:rPr lang="en-US" dirty="0"/>
              <a:t>Bureaucratic</a:t>
            </a:r>
          </a:p>
          <a:p>
            <a:r>
              <a:rPr lang="en-US" dirty="0"/>
              <a:t>Hierarchical </a:t>
            </a:r>
          </a:p>
          <a:p>
            <a:r>
              <a:rPr lang="en-US" dirty="0"/>
              <a:t>Compliance Driven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>
          <a:xfrm>
            <a:off x="7409688" y="1825625"/>
            <a:ext cx="4782312" cy="4237824"/>
          </a:xfrm>
        </p:spPr>
        <p:txBody>
          <a:bodyPr/>
          <a:lstStyle/>
          <a:p>
            <a:pPr marL="50800" indent="0">
              <a:buNone/>
            </a:pPr>
            <a:r>
              <a:rPr lang="en-US" b="1" u="sng" dirty="0"/>
              <a:t>TO:</a:t>
            </a:r>
          </a:p>
          <a:p>
            <a:r>
              <a:rPr lang="en-US" dirty="0"/>
              <a:t>Integrated teams of adults</a:t>
            </a:r>
          </a:p>
          <a:p>
            <a:r>
              <a:rPr lang="en-US" dirty="0"/>
              <a:t>Relational trust</a:t>
            </a:r>
          </a:p>
          <a:p>
            <a:r>
              <a:rPr lang="en-US" dirty="0"/>
              <a:t>Team perspective</a:t>
            </a:r>
          </a:p>
          <a:p>
            <a:r>
              <a:rPr lang="en-US" dirty="0"/>
              <a:t>Human/End user</a:t>
            </a:r>
          </a:p>
          <a:p>
            <a:r>
              <a:rPr lang="en-US" dirty="0"/>
              <a:t>Distributed leadership</a:t>
            </a:r>
          </a:p>
          <a:p>
            <a:r>
              <a:rPr lang="en-US" dirty="0"/>
              <a:t>Commitment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45260" y="3449237"/>
            <a:ext cx="1059731" cy="9906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4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Rectangle 33">
            <a:extLst>
              <a:ext uri="{FF2B5EF4-FFF2-40B4-BE49-F238E27FC236}">
                <a16:creationId xmlns:a16="http://schemas.microsoft.com/office/drawing/2014/main" id="{234200E1-F2D4-854E-84AF-1DD9CF56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68" y="4318093"/>
            <a:ext cx="9326881" cy="1459992"/>
          </a:xfrm>
          <a:prstGeom prst="rect">
            <a:avLst/>
          </a:prstGeom>
          <a:solidFill>
            <a:srgbClr val="CBE5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2AAEE40F-5373-BF4B-A66E-974852429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957" y="1501278"/>
            <a:ext cx="4265736" cy="2198377"/>
          </a:xfrm>
          <a:prstGeom prst="rect">
            <a:avLst/>
          </a:prstGeom>
          <a:solidFill>
            <a:srgbClr val="CBE5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50AA2B54-84CA-EB44-A37B-E6F606B4C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868" y="1501278"/>
            <a:ext cx="4337489" cy="2198377"/>
          </a:xfrm>
          <a:prstGeom prst="rect">
            <a:avLst/>
          </a:prstGeom>
          <a:solidFill>
            <a:srgbClr val="CBE5FF"/>
          </a:solidFill>
          <a:ln w="12700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4824A032-0926-0B44-B585-224471356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68" y="957019"/>
            <a:ext cx="9326881" cy="461665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Organizing Adults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B4AC505B-C215-9445-939C-E8A82990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02" y="1646778"/>
            <a:ext cx="3359961" cy="369332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Evidence-Based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Practices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F5D4C62A-C708-7A4F-A9B0-45E7A916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2679000"/>
            <a:ext cx="1143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59" name="Text Box 11">
            <a:extLst>
              <a:ext uri="{FF2B5EF4-FFF2-40B4-BE49-F238E27FC236}">
                <a16:creationId xmlns:a16="http://schemas.microsoft.com/office/drawing/2014/main" id="{75A2CEF9-DA20-2D4C-B1ED-1DFC0172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02" y="2016110"/>
            <a:ext cx="3359961" cy="30777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Teacher Teams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18CF4B94-C9A5-5941-96BF-E1A4016FC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999" y="2313358"/>
            <a:ext cx="3359964" cy="33004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Distributed Leadership</a:t>
            </a:r>
          </a:p>
        </p:txBody>
      </p:sp>
      <p:sp>
        <p:nvSpPr>
          <p:cNvPr id="2061" name="Text Box 13">
            <a:extLst>
              <a:ext uri="{FF2B5EF4-FFF2-40B4-BE49-F238E27FC236}">
                <a16:creationId xmlns:a16="http://schemas.microsoft.com/office/drawing/2014/main" id="{B0328FE2-2A83-DE48-80A6-6E37D49E5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999" y="2643404"/>
            <a:ext cx="3359964" cy="30777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Leadership Development</a:t>
            </a:r>
          </a:p>
        </p:txBody>
      </p:sp>
      <p:sp>
        <p:nvSpPr>
          <p:cNvPr id="2063" name="Text Box 15">
            <a:extLst>
              <a:ext uri="{FF2B5EF4-FFF2-40B4-BE49-F238E27FC236}">
                <a16:creationId xmlns:a16="http://schemas.microsoft.com/office/drawing/2014/main" id="{2EDB7F38-3F17-C04B-8786-258D7E66E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6" y="1688985"/>
            <a:ext cx="3476506" cy="369332"/>
          </a:xfrm>
          <a:prstGeom prst="rect">
            <a:avLst/>
          </a:prstGeom>
          <a:solidFill>
            <a:srgbClr val="FFFFFF"/>
          </a:solidFill>
          <a:ln w="1905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Supporting Structures</a:t>
            </a:r>
          </a:p>
        </p:txBody>
      </p:sp>
      <p:sp>
        <p:nvSpPr>
          <p:cNvPr id="2064" name="Text Box 16">
            <a:extLst>
              <a:ext uri="{FF2B5EF4-FFF2-40B4-BE49-F238E27FC236}">
                <a16:creationId xmlns:a16="http://schemas.microsoft.com/office/drawing/2014/main" id="{A867C03B-9CA2-424C-9C9F-039F88B03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258" y="2679000"/>
            <a:ext cx="1143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4D74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65" name="Text Box 17">
            <a:extLst>
              <a:ext uri="{FF2B5EF4-FFF2-40B4-BE49-F238E27FC236}">
                <a16:creationId xmlns:a16="http://schemas.microsoft.com/office/drawing/2014/main" id="{980CBB93-FFB3-C344-8D6A-874E5CBF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55" y="2054592"/>
            <a:ext cx="3479117" cy="33676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Student cohorts</a:t>
            </a:r>
          </a:p>
        </p:txBody>
      </p:sp>
      <p:sp>
        <p:nvSpPr>
          <p:cNvPr id="2066" name="Rectangle 18">
            <a:extLst>
              <a:ext uri="{FF2B5EF4-FFF2-40B4-BE49-F238E27FC236}">
                <a16:creationId xmlns:a16="http://schemas.microsoft.com/office/drawing/2014/main" id="{72A51888-8C0F-F141-84E3-3D491D2C5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9866" y="2385850"/>
            <a:ext cx="3476506" cy="31024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Interdisciplinary Teams</a:t>
            </a: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id="{7F75C261-B08C-9847-B8A4-CA2E550D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3" y="2671305"/>
            <a:ext cx="3476513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Academies</a:t>
            </a:r>
          </a:p>
        </p:txBody>
      </p:sp>
      <p:sp>
        <p:nvSpPr>
          <p:cNvPr id="2082" name="Text Box 34">
            <a:extLst>
              <a:ext uri="{FF2B5EF4-FFF2-40B4-BE49-F238E27FC236}">
                <a16:creationId xmlns:a16="http://schemas.microsoft.com/office/drawing/2014/main" id="{478A0D9F-476C-E840-88FC-1541AAD9D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68" y="3897236"/>
            <a:ext cx="9326881" cy="307777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Influencing Factors</a:t>
            </a:r>
          </a:p>
        </p:txBody>
      </p:sp>
      <p:sp>
        <p:nvSpPr>
          <p:cNvPr id="2083" name="Text Box 35">
            <a:extLst>
              <a:ext uri="{FF2B5EF4-FFF2-40B4-BE49-F238E27FC236}">
                <a16:creationId xmlns:a16="http://schemas.microsoft.com/office/drawing/2014/main" id="{91181058-7E42-6A47-8DCA-649CA699E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400687"/>
            <a:ext cx="8012283" cy="307777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Student data/needs/voice</a:t>
            </a:r>
          </a:p>
        </p:txBody>
      </p:sp>
      <p:sp>
        <p:nvSpPr>
          <p:cNvPr id="2085" name="Text Box 37">
            <a:extLst>
              <a:ext uri="{FF2B5EF4-FFF2-40B4-BE49-F238E27FC236}">
                <a16:creationId xmlns:a16="http://schemas.microsoft.com/office/drawing/2014/main" id="{5D360B58-C6C0-B74F-B809-382967D8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349" y="4872065"/>
            <a:ext cx="8040415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Teacher capacities</a:t>
            </a:r>
          </a:p>
        </p:txBody>
      </p:sp>
      <p:sp>
        <p:nvSpPr>
          <p:cNvPr id="2086" name="Rectangle 38">
            <a:extLst>
              <a:ext uri="{FF2B5EF4-FFF2-40B4-BE49-F238E27FC236}">
                <a16:creationId xmlns:a16="http://schemas.microsoft.com/office/drawing/2014/main" id="{315ED321-8C9F-1143-8425-20DCA5AE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218" y="5337267"/>
            <a:ext cx="8040415" cy="295031"/>
          </a:xfrm>
          <a:prstGeom prst="rect">
            <a:avLst/>
          </a:prstGeom>
          <a:solidFill>
            <a:schemeClr val="bg1"/>
          </a:solidFill>
          <a:ln w="9525">
            <a:solidFill>
              <a:srgbClr val="ED7D3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Community Opportunities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EE3653AC-918C-9F47-B845-FD0B84A5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999" y="2953024"/>
            <a:ext cx="3359964" cy="33004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Relationships and Trust</a:t>
            </a:r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923A5F39-230D-D249-9DAD-FB4C279D9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999" y="3274415"/>
            <a:ext cx="3359964" cy="30557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Data Driven Decision Making</a:t>
            </a: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E570FA84-4D4F-4F49-9B54-351D137D8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3" y="2949005"/>
            <a:ext cx="3476511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Collaborative Planning Time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8AF21BEF-CDC3-2C4C-B9D8-EDC021146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861" y="3259027"/>
            <a:ext cx="3476511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Personalized Learning Lanes</a:t>
            </a:r>
          </a:p>
        </p:txBody>
      </p:sp>
    </p:spTree>
    <p:extLst>
      <p:ext uri="{BB962C8B-B14F-4D97-AF65-F5344CB8AC3E}">
        <p14:creationId xmlns:p14="http://schemas.microsoft.com/office/powerpoint/2010/main" val="25253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E20B-A3F0-CE47-AE4A-E0E6D390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521" y="51173"/>
            <a:ext cx="9907479" cy="1325563"/>
          </a:xfrm>
        </p:spPr>
        <p:txBody>
          <a:bodyPr/>
          <a:lstStyle/>
          <a:p>
            <a:r>
              <a:rPr lang="en-US" dirty="0"/>
              <a:t>Organizing Adults Redesign Questions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AD4A51-55CE-1D44-9F17-54867C135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7674" y="2003829"/>
            <a:ext cx="2374001" cy="3082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2E550-CC17-1A4A-8E57-872989AFDD7F}"/>
              </a:ext>
            </a:extLst>
          </p:cNvPr>
          <p:cNvSpPr txBox="1"/>
          <p:nvPr/>
        </p:nvSpPr>
        <p:spPr>
          <a:xfrm>
            <a:off x="2284522" y="1376736"/>
            <a:ext cx="699282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As a design team read the guiding redesign questions on the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bottom of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page 11 and select two “ how might we…” questions you would like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to explore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as you begin to create your redesign 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Review the mindset shifts for Organizing Adults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What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mindset do you see as a strength for your school community?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What mindset might need to be given additional focus in order to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surface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xisting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assumptions and beliefs?</a:t>
            </a:r>
          </a:p>
        </p:txBody>
      </p:sp>
    </p:spTree>
    <p:extLst>
      <p:ext uri="{BB962C8B-B14F-4D97-AF65-F5344CB8AC3E}">
        <p14:creationId xmlns:p14="http://schemas.microsoft.com/office/powerpoint/2010/main" val="22404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F3B3-EFE7-F64F-898D-3AC49EA070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55889" y="1054481"/>
            <a:ext cx="7612061" cy="4078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70C0"/>
                </a:solidFill>
                <a:latin typeface="+mj-lt"/>
              </a:rPr>
              <a:t>Time for a Break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9458D-7316-A042-B3BA-7664DB6F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367" y="2392680"/>
            <a:ext cx="4681728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7BA3-4072-9F41-8D7C-BCA5ACB1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27381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Who are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Our Teams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F2E22-13AC-494D-A993-4933202DB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31" y="1243585"/>
            <a:ext cx="9907479" cy="4660066"/>
          </a:xfrm>
        </p:spPr>
        <p:txBody>
          <a:bodyPr/>
          <a:lstStyle/>
          <a:p>
            <a:pPr marL="347663" indent="-347663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Your team will decide how you will introduce the members of your high school design team to the cohort.</a:t>
            </a:r>
          </a:p>
          <a:p>
            <a:pPr marL="347663" indent="-347663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Will you  share the name and location of your high school and one of its “signature strengths”?</a:t>
            </a:r>
          </a:p>
          <a:p>
            <a:pPr marL="347663" indent="-347663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Choose one of the “gifts” provided on the table for your team.</a:t>
            </a:r>
          </a:p>
          <a:p>
            <a:pPr marL="347663" indent="-347663"/>
            <a:r>
              <a:rPr lang="en-US" dirty="0"/>
              <a:t>When you introduce your team let us know which gift you chose and why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0A490A-935D-524F-AE94-98C1593129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44257" y="3315191"/>
            <a:ext cx="3059084" cy="3474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3F2E13-CDC2-8E46-859E-83F41FF95A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" y="3640975"/>
            <a:ext cx="3626608" cy="282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544673-5BED-3345-BD51-93659F755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211" y="3640975"/>
            <a:ext cx="3769053" cy="2823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4943" y="318254"/>
            <a:ext cx="6882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Choose a </a:t>
            </a:r>
            <a:r>
              <a:rPr lang="en-US" sz="4800" b="1" dirty="0" smtClean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Gift </a:t>
            </a:r>
            <a:r>
              <a:rPr lang="en-US" sz="4800" b="1" dirty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</a:t>
            </a:r>
            <a:r>
              <a:rPr lang="en-US" sz="4800" b="1" dirty="0" smtClean="0">
                <a:solidFill>
                  <a:srgbClr val="5E94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Your Team</a:t>
            </a:r>
            <a:endParaRPr lang="en-US" sz="4800" b="1" dirty="0">
              <a:solidFill>
                <a:srgbClr val="5E94C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3940" y="1149251"/>
            <a:ext cx="100087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An </a:t>
            </a:r>
            <a:r>
              <a:rPr lang="en-US" sz="2800" dirty="0"/>
              <a:t>apple tree whose fruit has the power to grant a wish to whoever eats </a:t>
            </a:r>
            <a:r>
              <a:rPr lang="en-US" sz="2800" dirty="0" smtClean="0"/>
              <a:t>it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 cloak </a:t>
            </a:r>
            <a:r>
              <a:rPr lang="en-US" sz="2800" dirty="0"/>
              <a:t>that turns the wearer invisible, or design your </a:t>
            </a:r>
            <a:r>
              <a:rPr lang="en-US" sz="2800" dirty="0" smtClean="0"/>
              <a:t>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An </a:t>
            </a:r>
            <a:r>
              <a:rPr lang="en-US" sz="2800" dirty="0"/>
              <a:t>empty train that can travel anywhere in the world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31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E8B2-B35A-D14E-AF65-2B54E722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54813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Purpose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DDA1E-3482-A84F-A039-191CA9113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31" y="1289305"/>
            <a:ext cx="9907479" cy="46143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Introductions across the cohort as we begin to build relationships.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Introduction to the Cross State High School Collaborative and Evidence Based High School Redesign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Overview Four Drivers:  </a:t>
            </a:r>
            <a:r>
              <a:rPr lang="en-US" b="1" dirty="0">
                <a:solidFill>
                  <a:schemeClr val="tx1"/>
                </a:solidFill>
              </a:rPr>
              <a:t>Organizing Adults, Students at the </a:t>
            </a:r>
            <a:r>
              <a:rPr lang="en-US" b="1" dirty="0" smtClean="0">
                <a:solidFill>
                  <a:schemeClr val="tx1"/>
                </a:solidFill>
              </a:rPr>
              <a:t>Center, Teaching &amp; Learning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tx1"/>
                </a:solidFill>
              </a:rPr>
              <a:t>Postsecondary Pathways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Explore how context matters greatly in school redesign –  determine how to develop an accurate and shared understanding with a plan for needs assessment that  includes authentic student voice and community input</a:t>
            </a:r>
          </a:p>
        </p:txBody>
      </p:sp>
    </p:spTree>
    <p:extLst>
      <p:ext uri="{BB962C8B-B14F-4D97-AF65-F5344CB8AC3E}">
        <p14:creationId xmlns:p14="http://schemas.microsoft.com/office/powerpoint/2010/main" val="3232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273B-E111-4E70-B14E-3990C104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230" y="163957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Working Norms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732C8D-BFDD-4885-B3F3-F1E9B9789AB7}"/>
              </a:ext>
            </a:extLst>
          </p:cNvPr>
          <p:cNvSpPr txBox="1">
            <a:spLocks/>
          </p:cNvSpPr>
          <p:nvPr/>
        </p:nvSpPr>
        <p:spPr>
          <a:xfrm>
            <a:off x="1974633" y="1389888"/>
            <a:ext cx="8200563" cy="5312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Fully participate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Ensure all are heard with one voice at a time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Minimize distractions by placing cell phone on mute and stepping out for essential communication 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Recognize / share the wealth of experience, expertise and understanding among the group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Honor time </a:t>
            </a:r>
          </a:p>
          <a:p>
            <a:pPr marL="457200" marR="0" lvl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Have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fun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0" y="-89375"/>
            <a:ext cx="9907479" cy="1690688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Need for High School Redesign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15231" y="1391921"/>
            <a:ext cx="9907479" cy="15544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3959"/>
            </a:pPr>
            <a:r>
              <a:rPr lang="en-US" dirty="0">
                <a:solidFill>
                  <a:schemeClr val="tx1"/>
                </a:solidFill>
              </a:rPr>
              <a:t>Take a few minutes to read the article at your table.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3959"/>
            </a:pPr>
            <a:r>
              <a:rPr lang="en-US" dirty="0">
                <a:solidFill>
                  <a:schemeClr val="tx1"/>
                </a:solidFill>
              </a:rPr>
              <a:t>Then we </a:t>
            </a:r>
            <a:r>
              <a:rPr lang="en-US" dirty="0" smtClean="0">
                <a:solidFill>
                  <a:schemeClr val="tx1"/>
                </a:solidFill>
              </a:rPr>
              <a:t>will watch </a:t>
            </a:r>
            <a:r>
              <a:rPr lang="en-US" dirty="0">
                <a:solidFill>
                  <a:schemeClr val="tx1"/>
                </a:solidFill>
              </a:rPr>
              <a:t>a brief video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5128" t="29148" r="35000" b="10150"/>
          <a:stretch/>
        </p:blipFill>
        <p:spPr>
          <a:xfrm>
            <a:off x="7807182" y="1992729"/>
            <a:ext cx="4027291" cy="21904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" y="3087945"/>
            <a:ext cx="772159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indent="0">
              <a:buSzPts val="3959"/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 we read and watch reflect upon: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3959"/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What were our public schools designed to produce?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3959"/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How are they designed?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SzPts val="3959"/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In what ways do the video clip and article resonate with you and your school community?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5230" y="247769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Great American High School of 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en-US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Century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15231" y="1573967"/>
            <a:ext cx="9907479" cy="48369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Helped our nation progress and was based on the desire to rapidly scale high schooling to all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Staffing, schedules, how adults where organized, and what students studies  where all designed to enable the </a:t>
            </a:r>
            <a:r>
              <a:rPr lang="en-US" dirty="0" smtClean="0"/>
              <a:t>standardization </a:t>
            </a:r>
            <a:r>
              <a:rPr lang="en-US" dirty="0"/>
              <a:t>needed for rapid growth  and based on the premise that for most students, high school would be the end of their formal education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Examples</a:t>
            </a:r>
            <a:r>
              <a:rPr lang="en-US" b="1" dirty="0"/>
              <a:t>:</a:t>
            </a:r>
            <a:r>
              <a:rPr lang="en-US" dirty="0"/>
              <a:t> student—counselor ratios, teachers working </a:t>
            </a:r>
            <a:r>
              <a:rPr lang="en-US" dirty="0" smtClean="0"/>
              <a:t>independently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15231" y="121285"/>
            <a:ext cx="9907479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New Mission for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Our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High Schools in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New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Century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015231" y="1524001"/>
            <a:ext cx="9907479" cy="4379650"/>
          </a:xfrm>
        </p:spPr>
        <p:txBody>
          <a:bodyPr/>
          <a:lstStyle/>
          <a:p>
            <a:r>
              <a:rPr lang="en-US" sz="3200" dirty="0"/>
              <a:t>Today all student’s need to graduate from high school prepared for post-secondary schooling and/or training. </a:t>
            </a:r>
          </a:p>
          <a:p>
            <a:r>
              <a:rPr lang="en-US" sz="3200" dirty="0"/>
              <a:t>This means that regardless of student’s prior schooling, motivation, or current level of need, high schools need to provide them with the supports, experiences, and instruction required for post-secondary educational </a:t>
            </a:r>
            <a:r>
              <a:rPr lang="en-US" sz="3200" dirty="0" smtClean="0"/>
              <a:t>success. </a:t>
            </a:r>
            <a:endParaRPr lang="en-US" sz="3200" dirty="0"/>
          </a:p>
          <a:p>
            <a:r>
              <a:rPr lang="en-US" sz="3200" dirty="0"/>
              <a:t>We will not achieve this mission if we don’t redesign our high </a:t>
            </a:r>
            <a:r>
              <a:rPr lang="en-US" sz="3200" dirty="0" smtClean="0"/>
              <a:t>schools.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8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SHSC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D24056D5EF7449846567EA6E67CD79" ma:contentTypeVersion="11" ma:contentTypeDescription="Create a new document." ma:contentTypeScope="" ma:versionID="0f1d20ac4a2a7db8243f292c8a3917d9">
  <xsd:schema xmlns:xsd="http://www.w3.org/2001/XMLSchema" xmlns:xs="http://www.w3.org/2001/XMLSchema" xmlns:p="http://schemas.microsoft.com/office/2006/metadata/properties" xmlns:ns3="d39049c8-5642-4c67-b9b8-6999510f2293" xmlns:ns4="be940414-f5a2-4509-bc4b-9b97993b9bc1" targetNamespace="http://schemas.microsoft.com/office/2006/metadata/properties" ma:root="true" ma:fieldsID="9fe7e0c6b3cd3877dab3615234804cbd" ns3:_="" ns4:_="">
    <xsd:import namespace="d39049c8-5642-4c67-b9b8-6999510f2293"/>
    <xsd:import namespace="be940414-f5a2-4509-bc4b-9b97993b9bc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049c8-5642-4c67-b9b8-6999510f2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40414-f5a2-4509-bc4b-9b97993b9b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2FBEFC-CBBF-4B92-83A3-E68DD1A624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9049c8-5642-4c67-b9b8-6999510f2293"/>
    <ds:schemaRef ds:uri="be940414-f5a2-4509-bc4b-9b97993b9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E88E3F-C706-4ACE-B172-115B45028579}">
  <ds:schemaRefs>
    <ds:schemaRef ds:uri="d39049c8-5642-4c67-b9b8-6999510f2293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be940414-f5a2-4509-bc4b-9b97993b9bc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2459E55-5803-4A65-87BA-291928E261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1121</Words>
  <Application>Microsoft Office PowerPoint</Application>
  <PresentationFormat>Widescreen</PresentationFormat>
  <Paragraphs>125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Source Sans Pro</vt:lpstr>
      <vt:lpstr>Tahoma</vt:lpstr>
      <vt:lpstr>CSHSC Template</vt:lpstr>
      <vt:lpstr>Ohio High School Redesign Teams  and the Cross State  High School Collaborative</vt:lpstr>
      <vt:lpstr>Who are We?</vt:lpstr>
      <vt:lpstr>Who are Our Teams?</vt:lpstr>
      <vt:lpstr>PowerPoint Presentation</vt:lpstr>
      <vt:lpstr>Purpose for Today</vt:lpstr>
      <vt:lpstr>Working Norms</vt:lpstr>
      <vt:lpstr>The Need for High School Redesign</vt:lpstr>
      <vt:lpstr>The Great American High School of the  20th Century </vt:lpstr>
      <vt:lpstr>New Mission for Our High Schools in the New Century</vt:lpstr>
      <vt:lpstr>To Redesign Our High Schools We Need to Examine Our Current Beliefs</vt:lpstr>
      <vt:lpstr>PowerPoint Presentation</vt:lpstr>
      <vt:lpstr>We Also Need to Understand that Educational Challenges are Not Equally Distributed Across all High Schools</vt:lpstr>
      <vt:lpstr>Poverty Complicates the Work in These Schools – Like a Hungry Bear That Steals Our Lunch</vt:lpstr>
      <vt:lpstr>Redesigning High-Needs High Schools is Like</vt:lpstr>
      <vt:lpstr>To Climb a Mountain in the Rain You Need</vt:lpstr>
      <vt:lpstr>A New Approach is Needed</vt:lpstr>
      <vt:lpstr>We have learned a lot about improving high needs high schools over  the past 20 years.  Redesign Challenge:  Local customization built upon an evidence-based foundation</vt:lpstr>
      <vt:lpstr>Exploration of the Evidence Base with focus on Four Levers of Improvement High Schools Can Impact/Control </vt:lpstr>
      <vt:lpstr>For Each of These Levers/Drivers Over the Next Year Your School Team Will:</vt:lpstr>
      <vt:lpstr>Organizing Adults   “It’s Teams, Not Individuals”</vt:lpstr>
      <vt:lpstr>PowerPoint Presentation</vt:lpstr>
      <vt:lpstr>Organizing Adults Redesign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Ohio High School Redesign Teams  and the Cross-State High School Collaborative</dc:title>
  <dc:creator>Linda Muskauski</dc:creator>
  <cp:lastModifiedBy>Gregg Howell</cp:lastModifiedBy>
  <cp:revision>53</cp:revision>
  <dcterms:created xsi:type="dcterms:W3CDTF">2019-08-12T15:49:01Z</dcterms:created>
  <dcterms:modified xsi:type="dcterms:W3CDTF">2019-08-19T14:15:05Z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0x0101001FD24056D5EF7449846567EA6E67CD79</vt:lpwstr>
  </property>
</Properties>
</file>