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sldIdLst>
    <p:sldId id="302" r:id="rId5"/>
    <p:sldId id="666" r:id="rId6"/>
    <p:sldId id="672" r:id="rId7"/>
    <p:sldId id="673" r:id="rId8"/>
    <p:sldId id="306" r:id="rId9"/>
    <p:sldId id="382" r:id="rId10"/>
    <p:sldId id="674" r:id="rId11"/>
    <p:sldId id="308" r:id="rId12"/>
    <p:sldId id="303" r:id="rId13"/>
    <p:sldId id="675" r:id="rId14"/>
    <p:sldId id="667" r:id="rId15"/>
    <p:sldId id="704" r:id="rId16"/>
    <p:sldId id="305" r:id="rId17"/>
    <p:sldId id="296" r:id="rId18"/>
    <p:sldId id="685" r:id="rId19"/>
    <p:sldId id="705" r:id="rId20"/>
    <p:sldId id="686" r:id="rId21"/>
    <p:sldId id="687" r:id="rId22"/>
    <p:sldId id="688" r:id="rId23"/>
    <p:sldId id="689" r:id="rId24"/>
    <p:sldId id="690" r:id="rId25"/>
    <p:sldId id="691" r:id="rId26"/>
    <p:sldId id="692" r:id="rId27"/>
    <p:sldId id="693" r:id="rId28"/>
    <p:sldId id="694" r:id="rId29"/>
    <p:sldId id="695" r:id="rId30"/>
    <p:sldId id="696" r:id="rId31"/>
    <p:sldId id="697" r:id="rId32"/>
    <p:sldId id="698" r:id="rId33"/>
    <p:sldId id="699" r:id="rId34"/>
    <p:sldId id="700" r:id="rId35"/>
    <p:sldId id="701" r:id="rId36"/>
    <p:sldId id="702" r:id="rId37"/>
    <p:sldId id="7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4CA"/>
    <a:srgbClr val="ED7D31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5332" autoAdjust="0"/>
  </p:normalViewPr>
  <p:slideViewPr>
    <p:cSldViewPr snapToGrid="0" snapToObjects="1">
      <p:cViewPr varScale="1">
        <p:scale>
          <a:sx n="80" d="100"/>
          <a:sy n="80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02ECF5-63A2-4EE5-9DC7-1EF46FDE76D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D7FBD2-7EC6-43C8-B3B1-3347573DD135}">
      <dgm:prSet phldrT="[Text]" custT="1"/>
      <dgm:spPr/>
      <dgm:t>
        <a:bodyPr/>
        <a:lstStyle/>
        <a:p>
          <a:r>
            <a:rPr lang="en-US" sz="1600" dirty="0"/>
            <a:t>                                </a:t>
          </a:r>
          <a:r>
            <a:rPr lang="en-US" sz="1900" b="1" dirty="0">
              <a:effectLst/>
            </a:rPr>
            <a:t>Authoritative</a:t>
          </a:r>
        </a:p>
      </dgm:t>
    </dgm:pt>
    <dgm:pt modelId="{BE26F1AD-2CDF-42EE-8A59-D93E0BD568CD}" type="parTrans" cxnId="{9478D32B-B13E-4849-BAB8-31951BE2437B}">
      <dgm:prSet/>
      <dgm:spPr/>
      <dgm:t>
        <a:bodyPr/>
        <a:lstStyle/>
        <a:p>
          <a:endParaRPr lang="en-US"/>
        </a:p>
      </dgm:t>
    </dgm:pt>
    <dgm:pt modelId="{6C30B83E-1A29-4395-AD8F-8295A7FA0B1C}" type="sibTrans" cxnId="{9478D32B-B13E-4849-BAB8-31951BE2437B}">
      <dgm:prSet/>
      <dgm:spPr/>
      <dgm:t>
        <a:bodyPr/>
        <a:lstStyle/>
        <a:p>
          <a:endParaRPr lang="en-US"/>
        </a:p>
      </dgm:t>
    </dgm:pt>
    <dgm:pt modelId="{5DEE99A9-E0BD-4F20-8AFD-91C4D3D9D075}">
      <dgm:prSet phldrT="[Text]" custT="1"/>
      <dgm:spPr/>
      <dgm:t>
        <a:bodyPr/>
        <a:lstStyle/>
        <a:p>
          <a:r>
            <a:rPr lang="en-US" sz="1900" b="1" dirty="0">
              <a:effectLst/>
            </a:rPr>
            <a:t>Supportive</a:t>
          </a:r>
        </a:p>
      </dgm:t>
    </dgm:pt>
    <dgm:pt modelId="{60648B1F-400D-4899-9CFB-2643C1CEB6DF}" type="parTrans" cxnId="{469A5832-E967-4C56-A55A-B1879EEAD6F1}">
      <dgm:prSet/>
      <dgm:spPr/>
      <dgm:t>
        <a:bodyPr/>
        <a:lstStyle/>
        <a:p>
          <a:endParaRPr lang="en-US"/>
        </a:p>
      </dgm:t>
    </dgm:pt>
    <dgm:pt modelId="{99B8B9FC-1F65-4FDB-B560-F37CD2D52F28}" type="sibTrans" cxnId="{469A5832-E967-4C56-A55A-B1879EEAD6F1}">
      <dgm:prSet/>
      <dgm:spPr/>
      <dgm:t>
        <a:bodyPr/>
        <a:lstStyle/>
        <a:p>
          <a:endParaRPr lang="en-US"/>
        </a:p>
      </dgm:t>
    </dgm:pt>
    <dgm:pt modelId="{A883C51B-96C0-4BD5-9B28-0982B2FBA876}" type="pres">
      <dgm:prSet presAssocID="{B102ECF5-63A2-4EE5-9DC7-1EF46FDE76D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B27466-1D8A-4D9F-A7F4-E0C65B6B2787}" type="pres">
      <dgm:prSet presAssocID="{B102ECF5-63A2-4EE5-9DC7-1EF46FDE76D4}" presName="divider" presStyleLbl="fgShp" presStyleIdx="0" presStyleCnt="1"/>
      <dgm:spPr/>
    </dgm:pt>
    <dgm:pt modelId="{37BCB49A-A87D-4D74-A425-C936274B4B00}" type="pres">
      <dgm:prSet presAssocID="{C7D7FBD2-7EC6-43C8-B3B1-3347573DD135}" presName="downArrow" presStyleLbl="node1" presStyleIdx="0" presStyleCnt="2"/>
      <dgm:spPr/>
    </dgm:pt>
    <dgm:pt modelId="{21322A33-AD72-434D-8133-5063F792BA8A}" type="pres">
      <dgm:prSet presAssocID="{C7D7FBD2-7EC6-43C8-B3B1-3347573DD135}" presName="downArrowText" presStyleLbl="revTx" presStyleIdx="0" presStyleCnt="2" custScaleX="117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B3719-8853-440A-A6E9-FC78DD0E5980}" type="pres">
      <dgm:prSet presAssocID="{5DEE99A9-E0BD-4F20-8AFD-91C4D3D9D075}" presName="upArrow" presStyleLbl="node1" presStyleIdx="1" presStyleCnt="2"/>
      <dgm:spPr/>
    </dgm:pt>
    <dgm:pt modelId="{8C982629-7BD4-44C0-A966-D708240DA595}" type="pres">
      <dgm:prSet presAssocID="{5DEE99A9-E0BD-4F20-8AFD-91C4D3D9D07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78D32B-B13E-4849-BAB8-31951BE2437B}" srcId="{B102ECF5-63A2-4EE5-9DC7-1EF46FDE76D4}" destId="{C7D7FBD2-7EC6-43C8-B3B1-3347573DD135}" srcOrd="0" destOrd="0" parTransId="{BE26F1AD-2CDF-42EE-8A59-D93E0BD568CD}" sibTransId="{6C30B83E-1A29-4395-AD8F-8295A7FA0B1C}"/>
    <dgm:cxn modelId="{469A5832-E967-4C56-A55A-B1879EEAD6F1}" srcId="{B102ECF5-63A2-4EE5-9DC7-1EF46FDE76D4}" destId="{5DEE99A9-E0BD-4F20-8AFD-91C4D3D9D075}" srcOrd="1" destOrd="0" parTransId="{60648B1F-400D-4899-9CFB-2643C1CEB6DF}" sibTransId="{99B8B9FC-1F65-4FDB-B560-F37CD2D52F28}"/>
    <dgm:cxn modelId="{3FE8AD41-3D68-40A1-BEB9-9BB6C231A08A}" type="presOf" srcId="{C7D7FBD2-7EC6-43C8-B3B1-3347573DD135}" destId="{21322A33-AD72-434D-8133-5063F792BA8A}" srcOrd="0" destOrd="0" presId="urn:microsoft.com/office/officeart/2005/8/layout/arrow3"/>
    <dgm:cxn modelId="{DF6E4B9D-3459-4019-943F-C6DD1C8FAC40}" type="presOf" srcId="{B102ECF5-63A2-4EE5-9DC7-1EF46FDE76D4}" destId="{A883C51B-96C0-4BD5-9B28-0982B2FBA876}" srcOrd="0" destOrd="0" presId="urn:microsoft.com/office/officeart/2005/8/layout/arrow3"/>
    <dgm:cxn modelId="{16D2011D-6181-48C7-A7DC-653B675C0513}" type="presOf" srcId="{5DEE99A9-E0BD-4F20-8AFD-91C4D3D9D075}" destId="{8C982629-7BD4-44C0-A966-D708240DA595}" srcOrd="0" destOrd="0" presId="urn:microsoft.com/office/officeart/2005/8/layout/arrow3"/>
    <dgm:cxn modelId="{7802BD17-0622-4C58-94DA-EDE9C38163D7}" type="presParOf" srcId="{A883C51B-96C0-4BD5-9B28-0982B2FBA876}" destId="{0FB27466-1D8A-4D9F-A7F4-E0C65B6B2787}" srcOrd="0" destOrd="0" presId="urn:microsoft.com/office/officeart/2005/8/layout/arrow3"/>
    <dgm:cxn modelId="{3C52F4EA-5A6A-4AE6-8E64-269B25CE8488}" type="presParOf" srcId="{A883C51B-96C0-4BD5-9B28-0982B2FBA876}" destId="{37BCB49A-A87D-4D74-A425-C936274B4B00}" srcOrd="1" destOrd="0" presId="urn:microsoft.com/office/officeart/2005/8/layout/arrow3"/>
    <dgm:cxn modelId="{71F5C6C0-3411-4D6F-A32A-EA89E965F45A}" type="presParOf" srcId="{A883C51B-96C0-4BD5-9B28-0982B2FBA876}" destId="{21322A33-AD72-434D-8133-5063F792BA8A}" srcOrd="2" destOrd="0" presId="urn:microsoft.com/office/officeart/2005/8/layout/arrow3"/>
    <dgm:cxn modelId="{3E0DB726-FC59-4CA7-84EC-686C00D6D6FD}" type="presParOf" srcId="{A883C51B-96C0-4BD5-9B28-0982B2FBA876}" destId="{F98B3719-8853-440A-A6E9-FC78DD0E5980}" srcOrd="3" destOrd="0" presId="urn:microsoft.com/office/officeart/2005/8/layout/arrow3"/>
    <dgm:cxn modelId="{521D2D55-61F1-4467-BCFC-8FEBC589452B}" type="presParOf" srcId="{A883C51B-96C0-4BD5-9B28-0982B2FBA876}" destId="{8C982629-7BD4-44C0-A966-D708240DA59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FAB052-C930-4AA3-BE0E-2B3E901AD61B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A167CB-DCE5-4B79-BB99-573BEFF796C9}">
      <dgm:prSet phldrT="[Text]"/>
      <dgm:spPr/>
      <dgm:t>
        <a:bodyPr/>
        <a:lstStyle/>
        <a:p>
          <a:r>
            <a:rPr lang="en-US" b="1" dirty="0">
              <a:effectLst/>
            </a:rPr>
            <a:t>Choice and Voice</a:t>
          </a:r>
        </a:p>
        <a:p>
          <a:endParaRPr lang="en-US" dirty="0"/>
        </a:p>
      </dgm:t>
    </dgm:pt>
    <dgm:pt modelId="{7E50E151-E9F3-4E58-A07F-E160DCEA99E7}" type="parTrans" cxnId="{D5583F64-B59E-4C63-ACFA-FB1C5B35745A}">
      <dgm:prSet/>
      <dgm:spPr/>
      <dgm:t>
        <a:bodyPr/>
        <a:lstStyle/>
        <a:p>
          <a:endParaRPr lang="en-US"/>
        </a:p>
      </dgm:t>
    </dgm:pt>
    <dgm:pt modelId="{BB9EC6EA-A35F-4A32-8192-27819569FEE9}" type="sibTrans" cxnId="{D5583F64-B59E-4C63-ACFA-FB1C5B35745A}">
      <dgm:prSet/>
      <dgm:spPr/>
      <dgm:t>
        <a:bodyPr/>
        <a:lstStyle/>
        <a:p>
          <a:endParaRPr lang="en-US"/>
        </a:p>
      </dgm:t>
    </dgm:pt>
    <dgm:pt modelId="{18446AB5-1E94-4D61-A5CA-2A714ED8E4D2}">
      <dgm:prSet phldrT="[Text]"/>
      <dgm:spPr/>
      <dgm:t>
        <a:bodyPr/>
        <a:lstStyle/>
        <a:p>
          <a:r>
            <a:rPr lang="en-US" b="1" dirty="0">
              <a:effectLst/>
            </a:rPr>
            <a:t>Structured and Shaped </a:t>
          </a:r>
        </a:p>
      </dgm:t>
    </dgm:pt>
    <dgm:pt modelId="{A4A9E230-EF86-49EE-BF1F-DFC493B768DA}" type="parTrans" cxnId="{ED65C4BB-1072-40A9-9C7B-1CC7FD2CE590}">
      <dgm:prSet/>
      <dgm:spPr/>
      <dgm:t>
        <a:bodyPr/>
        <a:lstStyle/>
        <a:p>
          <a:endParaRPr lang="en-US"/>
        </a:p>
      </dgm:t>
    </dgm:pt>
    <dgm:pt modelId="{4D829B98-513B-4ECB-87C7-8D07C053CBFC}" type="sibTrans" cxnId="{ED65C4BB-1072-40A9-9C7B-1CC7FD2CE590}">
      <dgm:prSet/>
      <dgm:spPr/>
      <dgm:t>
        <a:bodyPr/>
        <a:lstStyle/>
        <a:p>
          <a:endParaRPr lang="en-US"/>
        </a:p>
      </dgm:t>
    </dgm:pt>
    <dgm:pt modelId="{A4103A54-C58C-4EAD-818D-98F6F6069769}" type="pres">
      <dgm:prSet presAssocID="{4DFAB052-C930-4AA3-BE0E-2B3E901AD61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C014A3-E2F7-485A-A4DC-821555D3F0DC}" type="pres">
      <dgm:prSet presAssocID="{4DFAB052-C930-4AA3-BE0E-2B3E901AD61B}" presName="divider" presStyleLbl="fgShp" presStyleIdx="0" presStyleCnt="1"/>
      <dgm:spPr/>
    </dgm:pt>
    <dgm:pt modelId="{C54A8A37-E883-4187-9894-5A0BF54CE604}" type="pres">
      <dgm:prSet presAssocID="{ECA167CB-DCE5-4B79-BB99-573BEFF796C9}" presName="downArrow" presStyleLbl="node1" presStyleIdx="0" presStyleCnt="2"/>
      <dgm:spPr/>
    </dgm:pt>
    <dgm:pt modelId="{2326C623-A4E5-457C-B8CF-A02605E900C4}" type="pres">
      <dgm:prSet presAssocID="{ECA167CB-DCE5-4B79-BB99-573BEFF796C9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B127C-8D3E-4437-AD36-BBF4369B5C48}" type="pres">
      <dgm:prSet presAssocID="{18446AB5-1E94-4D61-A5CA-2A714ED8E4D2}" presName="upArrow" presStyleLbl="node1" presStyleIdx="1" presStyleCnt="2"/>
      <dgm:spPr/>
    </dgm:pt>
    <dgm:pt modelId="{FCAAE326-FBF2-450A-8B0F-ADFB9C57D565}" type="pres">
      <dgm:prSet presAssocID="{18446AB5-1E94-4D61-A5CA-2A714ED8E4D2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3B667D-7720-4924-A313-8702D6822D87}" type="presOf" srcId="{ECA167CB-DCE5-4B79-BB99-573BEFF796C9}" destId="{2326C623-A4E5-457C-B8CF-A02605E900C4}" srcOrd="0" destOrd="0" presId="urn:microsoft.com/office/officeart/2005/8/layout/arrow3"/>
    <dgm:cxn modelId="{ED65C4BB-1072-40A9-9C7B-1CC7FD2CE590}" srcId="{4DFAB052-C930-4AA3-BE0E-2B3E901AD61B}" destId="{18446AB5-1E94-4D61-A5CA-2A714ED8E4D2}" srcOrd="1" destOrd="0" parTransId="{A4A9E230-EF86-49EE-BF1F-DFC493B768DA}" sibTransId="{4D829B98-513B-4ECB-87C7-8D07C053CBFC}"/>
    <dgm:cxn modelId="{D5583F64-B59E-4C63-ACFA-FB1C5B35745A}" srcId="{4DFAB052-C930-4AA3-BE0E-2B3E901AD61B}" destId="{ECA167CB-DCE5-4B79-BB99-573BEFF796C9}" srcOrd="0" destOrd="0" parTransId="{7E50E151-E9F3-4E58-A07F-E160DCEA99E7}" sibTransId="{BB9EC6EA-A35F-4A32-8192-27819569FEE9}"/>
    <dgm:cxn modelId="{D0B47C97-BBCC-4871-B37C-39F12B3BF26E}" type="presOf" srcId="{18446AB5-1E94-4D61-A5CA-2A714ED8E4D2}" destId="{FCAAE326-FBF2-450A-8B0F-ADFB9C57D565}" srcOrd="0" destOrd="0" presId="urn:microsoft.com/office/officeart/2005/8/layout/arrow3"/>
    <dgm:cxn modelId="{ABB3D26C-50EB-42FE-BCB2-917FCA3650A9}" type="presOf" srcId="{4DFAB052-C930-4AA3-BE0E-2B3E901AD61B}" destId="{A4103A54-C58C-4EAD-818D-98F6F6069769}" srcOrd="0" destOrd="0" presId="urn:microsoft.com/office/officeart/2005/8/layout/arrow3"/>
    <dgm:cxn modelId="{470B9688-2A11-4AE9-BD56-F7F910030098}" type="presParOf" srcId="{A4103A54-C58C-4EAD-818D-98F6F6069769}" destId="{4FC014A3-E2F7-485A-A4DC-821555D3F0DC}" srcOrd="0" destOrd="0" presId="urn:microsoft.com/office/officeart/2005/8/layout/arrow3"/>
    <dgm:cxn modelId="{3927017E-7831-4306-8605-E362FF78ABFE}" type="presParOf" srcId="{A4103A54-C58C-4EAD-818D-98F6F6069769}" destId="{C54A8A37-E883-4187-9894-5A0BF54CE604}" srcOrd="1" destOrd="0" presId="urn:microsoft.com/office/officeart/2005/8/layout/arrow3"/>
    <dgm:cxn modelId="{7EC24FA7-9E75-4ABA-A4D9-799198B9302D}" type="presParOf" srcId="{A4103A54-C58C-4EAD-818D-98F6F6069769}" destId="{2326C623-A4E5-457C-B8CF-A02605E900C4}" srcOrd="2" destOrd="0" presId="urn:microsoft.com/office/officeart/2005/8/layout/arrow3"/>
    <dgm:cxn modelId="{3383C2AF-F058-4EF8-895C-BAB0E2255A43}" type="presParOf" srcId="{A4103A54-C58C-4EAD-818D-98F6F6069769}" destId="{C7FB127C-8D3E-4437-AD36-BBF4369B5C48}" srcOrd="3" destOrd="0" presId="urn:microsoft.com/office/officeart/2005/8/layout/arrow3"/>
    <dgm:cxn modelId="{13BE4E62-A401-4E58-B50C-4844A173FB3B}" type="presParOf" srcId="{A4103A54-C58C-4EAD-818D-98F6F6069769}" destId="{FCAAE326-FBF2-450A-8B0F-ADFB9C57D56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27466-1D8A-4D9F-A7F4-E0C65B6B2787}">
      <dsp:nvSpPr>
        <dsp:cNvPr id="0" name=""/>
        <dsp:cNvSpPr/>
      </dsp:nvSpPr>
      <dsp:spPr>
        <a:xfrm rot="21300000">
          <a:off x="14687" y="1846148"/>
          <a:ext cx="4756936" cy="544740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BCB49A-A87D-4D74-A425-C936274B4B00}">
      <dsp:nvSpPr>
        <dsp:cNvPr id="0" name=""/>
        <dsp:cNvSpPr/>
      </dsp:nvSpPr>
      <dsp:spPr>
        <a:xfrm>
          <a:off x="574357" y="211851"/>
          <a:ext cx="1435893" cy="169481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22A33-AD72-434D-8133-5063F792BA8A}">
      <dsp:nvSpPr>
        <dsp:cNvPr id="0" name=""/>
        <dsp:cNvSpPr/>
      </dsp:nvSpPr>
      <dsp:spPr>
        <a:xfrm>
          <a:off x="2399818" y="0"/>
          <a:ext cx="1805473" cy="177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                                </a:t>
          </a:r>
          <a:r>
            <a:rPr lang="en-US" sz="1900" b="1" kern="1200" dirty="0">
              <a:effectLst/>
            </a:rPr>
            <a:t>Authoritative</a:t>
          </a:r>
        </a:p>
      </dsp:txBody>
      <dsp:txXfrm>
        <a:off x="2399818" y="0"/>
        <a:ext cx="1805473" cy="1779555"/>
      </dsp:txXfrm>
    </dsp:sp>
    <dsp:sp modelId="{F98B3719-8853-440A-A6E9-FC78DD0E5980}">
      <dsp:nvSpPr>
        <dsp:cNvPr id="0" name=""/>
        <dsp:cNvSpPr/>
      </dsp:nvSpPr>
      <dsp:spPr>
        <a:xfrm>
          <a:off x="2776060" y="2330370"/>
          <a:ext cx="1435893" cy="169481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82629-7BD4-44C0-A966-D708240DA595}">
      <dsp:nvSpPr>
        <dsp:cNvPr id="0" name=""/>
        <dsp:cNvSpPr/>
      </dsp:nvSpPr>
      <dsp:spPr>
        <a:xfrm>
          <a:off x="717946" y="2457482"/>
          <a:ext cx="1531619" cy="177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effectLst/>
            </a:rPr>
            <a:t>Supportive</a:t>
          </a:r>
        </a:p>
      </dsp:txBody>
      <dsp:txXfrm>
        <a:off x="717946" y="2457482"/>
        <a:ext cx="1531619" cy="1779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014A3-E2F7-485A-A4DC-821555D3F0DC}">
      <dsp:nvSpPr>
        <dsp:cNvPr id="0" name=""/>
        <dsp:cNvSpPr/>
      </dsp:nvSpPr>
      <dsp:spPr>
        <a:xfrm rot="21300000">
          <a:off x="14673" y="1846419"/>
          <a:ext cx="4752203" cy="54419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A8A37-E883-4187-9894-5A0BF54CE604}">
      <dsp:nvSpPr>
        <dsp:cNvPr id="0" name=""/>
        <dsp:cNvSpPr/>
      </dsp:nvSpPr>
      <dsp:spPr>
        <a:xfrm>
          <a:off x="573786" y="211851"/>
          <a:ext cx="1434465" cy="169481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6C623-A4E5-457C-B8CF-A02605E900C4}">
      <dsp:nvSpPr>
        <dsp:cNvPr id="0" name=""/>
        <dsp:cNvSpPr/>
      </dsp:nvSpPr>
      <dsp:spPr>
        <a:xfrm>
          <a:off x="2534221" y="0"/>
          <a:ext cx="1530096" cy="177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effectLst/>
            </a:rPr>
            <a:t>Choice and Voice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2534221" y="0"/>
        <a:ext cx="1530096" cy="1779555"/>
      </dsp:txXfrm>
    </dsp:sp>
    <dsp:sp modelId="{C7FB127C-8D3E-4437-AD36-BBF4369B5C48}">
      <dsp:nvSpPr>
        <dsp:cNvPr id="0" name=""/>
        <dsp:cNvSpPr/>
      </dsp:nvSpPr>
      <dsp:spPr>
        <a:xfrm>
          <a:off x="2773298" y="2330370"/>
          <a:ext cx="1434465" cy="169481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AE326-FBF2-450A-8B0F-ADFB9C57D565}">
      <dsp:nvSpPr>
        <dsp:cNvPr id="0" name=""/>
        <dsp:cNvSpPr/>
      </dsp:nvSpPr>
      <dsp:spPr>
        <a:xfrm>
          <a:off x="717232" y="2457482"/>
          <a:ext cx="1530096" cy="1779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effectLst/>
            </a:rPr>
            <a:t>Structured and Shaped </a:t>
          </a:r>
        </a:p>
      </dsp:txBody>
      <dsp:txXfrm>
        <a:off x="717232" y="2457482"/>
        <a:ext cx="1530096" cy="177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6E502-C2E5-A64D-928F-BF0272D5A4AF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4410-C0E7-9A43-812B-732138C6A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7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QMrqEOJcU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o-tcOZAx_k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fzLNfpUSw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rPr>
              <a:t>Sample Strategies Based on Evidence Base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Beginning in the freshman year, offer a comprehensive college and career planning program to students and families.  (</a:t>
            </a:r>
            <a:r>
              <a:rPr lang="en-US" sz="1200" b="0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More robust with frequent touch points than current IGP</a:t>
            </a: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Provide all students support to complete a comprehensive plan for success after high school.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Offer a dual enrollment program that allows student to take college courses for high school AND college credit.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Integration of academic and technical content.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Career awareness, job shadowing, intern and apprenticeships.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087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We can give examples of the Student Profiles from Louisiana….and or the student totems – can suggest grades 9 and 12 as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299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1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can also give our example of how it might look as a lesson – Student Voice 78 – page 82 might also show video page 82 Student Voice </a:t>
            </a:r>
            <a:endParaRPr lang="en-US" dirty="0" smtClean="0"/>
          </a:p>
          <a:p>
            <a:r>
              <a:rPr lang="en-US" dirty="0" smtClean="0"/>
              <a:t>https://www.youtube.com/watch?v=zwwqxa_dR8E&amp;feature=player_embedded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91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 the how to conversation café </a:t>
            </a:r>
            <a:r>
              <a:rPr lang="en-US" dirty="0" smtClean="0"/>
              <a:t>handout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  <a:hlinkClick r:id="rId3"/>
              </a:rPr>
              <a:t>https://www.youtube.com/watch?v=cgQMrqEOJcU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96044-A5AF-4885-857E-BB360E67A76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54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https://vimeo.com/155339834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4410-C0E7-9A43-812B-732138C6AA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4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4059180" y="8977133"/>
            <a:ext cx="3105348" cy="47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4" tIns="47460" rIns="94944" bIns="47460" anchor="b" anchorCtr="0">
            <a:noAutofit/>
          </a:bodyPr>
          <a:lstStyle/>
          <a:p>
            <a:pPr marL="0" marR="0" lvl="0" indent="0" algn="r" defTabSz="931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31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4" tIns="47460" rIns="94944" bIns="47460" anchor="t" anchorCtr="0">
            <a:noAutofit/>
          </a:bodyPr>
          <a:lstStyle/>
          <a:p>
            <a:pPr marL="232940" indent="-232940">
              <a:lnSpc>
                <a:spcPct val="80000"/>
              </a:lnSpc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b="1" dirty="0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rPr>
              <a:t>Sample Strategies Based on Evidence Base</a:t>
            </a:r>
          </a:p>
          <a:p>
            <a:pPr marL="232940" indent="-232940">
              <a:lnSpc>
                <a:spcPct val="80000"/>
              </a:lnSpc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Beginning in the freshman year, offer a comprehensive college and career planning program to students and families.  (</a:t>
            </a:r>
            <a:r>
              <a:rPr lang="en-US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More robust with frequent touch points than current IGP</a:t>
            </a:r>
            <a:r>
              <a:rPr lang="en-US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232940" indent="-52412">
              <a:lnSpc>
                <a:spcPct val="80000"/>
              </a:lnSpc>
              <a:buClr>
                <a:schemeClr val="dk1"/>
              </a:buClr>
              <a:buSzPts val="2790"/>
            </a:pPr>
            <a:endParaRPr lang="en-US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2940" indent="-232940">
              <a:lnSpc>
                <a:spcPct val="80000"/>
              </a:lnSpc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Provide all students support to complete a comprehensive plan for success after high school.</a:t>
            </a:r>
            <a:endParaRPr lang="en-US" dirty="0"/>
          </a:p>
          <a:p>
            <a:pPr marL="232940" indent="-52412">
              <a:lnSpc>
                <a:spcPct val="80000"/>
              </a:lnSpc>
              <a:buClr>
                <a:schemeClr val="dk1"/>
              </a:buClr>
              <a:buSzPts val="2790"/>
            </a:pPr>
            <a:endParaRPr lang="en-US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2940" indent="-232940">
              <a:lnSpc>
                <a:spcPct val="80000"/>
              </a:lnSpc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Offer a dual enrollment program that allows student to take college courses for high school AND college credit.</a:t>
            </a:r>
            <a:endParaRPr lang="en-US" dirty="0"/>
          </a:p>
          <a:p>
            <a:pPr marL="232940" indent="-52412">
              <a:lnSpc>
                <a:spcPct val="80000"/>
              </a:lnSpc>
              <a:buClr>
                <a:schemeClr val="dk1"/>
              </a:buClr>
              <a:buSzPts val="2790"/>
            </a:pPr>
            <a:endParaRPr lang="en-US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2940" indent="-232940">
              <a:lnSpc>
                <a:spcPct val="80000"/>
              </a:lnSpc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Integration of academic and technical content.</a:t>
            </a:r>
            <a:endParaRPr lang="en-US" dirty="0"/>
          </a:p>
          <a:p>
            <a:pPr marL="232940" indent="-52412">
              <a:lnSpc>
                <a:spcPct val="80000"/>
              </a:lnSpc>
              <a:buClr>
                <a:schemeClr val="dk1"/>
              </a:buClr>
              <a:buSzPts val="2790"/>
            </a:pPr>
            <a:endParaRPr lang="en-US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2940" indent="-232940">
              <a:lnSpc>
                <a:spcPct val="80000"/>
              </a:lnSpc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Career awareness, job shadowing, intern and apprenticeships.</a:t>
            </a:r>
            <a:endParaRPr lang="en-US" dirty="0"/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569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https://www.youtube.com/watch?v=0o-tcOZAx_k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34410-C0E7-9A43-812B-732138C6AA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0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rPr>
              <a:t>Sample Strategies Based on Evidence Base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Beginning in the freshman year, offer a comprehensive college and career planning program to students and families.  (</a:t>
            </a:r>
            <a:r>
              <a:rPr lang="en-US" sz="1200" b="0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More robust with frequent touch points than current IGP</a:t>
            </a: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Provide all students support to complete a comprehensive plan for success after high school.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Offer a dual enrollment program that allows student to take college courses for high school AND college credit.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Integration of academic and technical content.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Career awareness, job shadowing, intern and apprenticeships.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156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rPr>
              <a:t>Sample Strategies Based on Evidence Base</a:t>
            </a: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Beginning in the freshman year, offer a comprehensive college and career planning program to students and families.  (</a:t>
            </a:r>
            <a:r>
              <a:rPr lang="en-US" sz="1200" b="0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More robust with frequent touch points than current IGP</a:t>
            </a: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Provide all students support to complete a comprehensive plan for success after high school.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Offer a dual enrollment program that allows student to take college courses for high school AND college credit.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Integration of academic and technical content.</a:t>
            </a:r>
            <a:endParaRPr lang="en-US" dirty="0"/>
          </a:p>
          <a:p>
            <a:pPr marL="228600" marR="0" lvl="0" indent="-5143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Arial"/>
              <a:buNone/>
            </a:pPr>
            <a:endParaRPr lang="en-US" sz="12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79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Career awareness, job shadowing, intern and apprenticeships.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924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64"/>
                </a:solidFill>
                <a:latin typeface="-webkit-standard"/>
                <a:hlinkClick r:id="rId3"/>
              </a:rPr>
              <a:t>https://youtu.be/yfzLNfpUSw0</a:t>
            </a:r>
            <a:r>
              <a:rPr lang="en-US" dirty="0" smtClean="0">
                <a:solidFill>
                  <a:srgbClr val="000064"/>
                </a:solidFill>
                <a:latin typeface="-webkit-standard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64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4DF9BA5-385D-469C-A171-91BE9006B65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6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bring the block party quotes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C44E64-53A3-8443-A5F3-AC9E416ED81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49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8597" y="1122363"/>
            <a:ext cx="99341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597" y="3602038"/>
            <a:ext cx="99341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629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04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1948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1964" y="365125"/>
            <a:ext cx="718758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69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89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97" y="1709738"/>
            <a:ext cx="993411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597" y="4589463"/>
            <a:ext cx="99341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73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5230" y="1825625"/>
            <a:ext cx="4785065" cy="4237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0398" y="1825625"/>
            <a:ext cx="4782312" cy="4237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06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476" y="365125"/>
            <a:ext cx="99252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7476" y="1681163"/>
            <a:ext cx="4782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7475" y="2505075"/>
            <a:ext cx="4782312" cy="35761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40399" y="1681163"/>
            <a:ext cx="47823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40399" y="2505075"/>
            <a:ext cx="4782312" cy="35761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08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07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4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3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796" y="987425"/>
            <a:ext cx="553215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93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68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51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63918" y="987425"/>
            <a:ext cx="553216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51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43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  <a:alpha val="50000"/>
              </a:schemeClr>
            </a:gs>
            <a:gs pos="90000">
              <a:srgbClr val="FBB040">
                <a:alpha val="55000"/>
              </a:srgbClr>
            </a:gs>
            <a:gs pos="100000">
              <a:srgbClr val="FBB04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" y="649315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latin typeface="+mj-lt"/>
              </a:rPr>
              <a:t>Using ESSA to Redesign</a:t>
            </a:r>
            <a:r>
              <a:rPr lang="en-US" sz="1200" b="0" i="1" baseline="0" dirty="0">
                <a:latin typeface="+mj-lt"/>
              </a:rPr>
              <a:t> High Schools to Support Their Communities in the 21</a:t>
            </a:r>
            <a:r>
              <a:rPr lang="en-US" sz="1200" b="0" i="1" baseline="30000" dirty="0">
                <a:latin typeface="+mj-lt"/>
              </a:rPr>
              <a:t>st</a:t>
            </a:r>
            <a:r>
              <a:rPr lang="en-US" sz="1200" b="0" i="1" baseline="0" dirty="0">
                <a:latin typeface="+mj-lt"/>
              </a:rPr>
              <a:t> Century</a:t>
            </a:r>
            <a:r>
              <a:rPr lang="en-US" sz="1200" b="0" i="1" dirty="0">
                <a:latin typeface="+mj-lt"/>
              </a:rPr>
              <a:t> 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" y="118585"/>
            <a:ext cx="1303574" cy="1292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" y="6566027"/>
            <a:ext cx="1756975" cy="19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8ECF0-21C2-DE4C-BFBB-93C51953E5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41105" y="6532330"/>
            <a:ext cx="1376056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1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E94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o-tcOZAx_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fzLNfpUSw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sredesign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wqxa_dR8E&amp;feature=player_embedde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5533983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hyperlink" Target="http://www.hsredesign.org/getting-started/community-input/#CAF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cgQMrqEOJcU" TargetMode="External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178601"/>
            <a:ext cx="9907479" cy="1325563"/>
          </a:xfrm>
        </p:spPr>
        <p:txBody>
          <a:bodyPr>
            <a:normAutofit/>
          </a:bodyPr>
          <a:lstStyle/>
          <a:p>
            <a:r>
              <a:rPr lang="en-US" dirty="0"/>
              <a:t>Students at the Center </a:t>
            </a:r>
            <a:br>
              <a:rPr lang="en-US" dirty="0"/>
            </a:br>
            <a:r>
              <a:rPr lang="en-US" dirty="0"/>
              <a:t>“Hope, Agency, Trust and Relationships”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0800" indent="0">
              <a:buNone/>
            </a:pPr>
            <a:r>
              <a:rPr lang="en-US" b="1" u="sng" dirty="0"/>
              <a:t>FROM:</a:t>
            </a:r>
          </a:p>
          <a:p>
            <a:r>
              <a:rPr lang="en-US" dirty="0"/>
              <a:t>I am not a social worker</a:t>
            </a:r>
          </a:p>
          <a:p>
            <a:r>
              <a:rPr lang="en-US" dirty="0"/>
              <a:t>Those people</a:t>
            </a:r>
          </a:p>
          <a:p>
            <a:r>
              <a:rPr lang="en-US" dirty="0"/>
              <a:t>Data for accountability</a:t>
            </a:r>
          </a:p>
          <a:p>
            <a:r>
              <a:rPr lang="en-US" dirty="0"/>
              <a:t>Punitive</a:t>
            </a:r>
          </a:p>
          <a:p>
            <a:r>
              <a:rPr lang="en-US" dirty="0"/>
              <a:t>Deficit</a:t>
            </a:r>
          </a:p>
          <a:p>
            <a:r>
              <a:rPr lang="en-US" dirty="0"/>
              <a:t>Fixed mindset</a:t>
            </a:r>
          </a:p>
          <a:p>
            <a:r>
              <a:rPr lang="en-US" dirty="0"/>
              <a:t>Shame</a:t>
            </a:r>
          </a:p>
          <a:p>
            <a:r>
              <a:rPr lang="en-US" dirty="0"/>
              <a:t>Compliance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>
          <a:xfrm>
            <a:off x="7867650" y="1825625"/>
            <a:ext cx="4055060" cy="4237824"/>
          </a:xfrm>
        </p:spPr>
        <p:txBody>
          <a:bodyPr>
            <a:normAutofit lnSpcReduction="10000"/>
          </a:bodyPr>
          <a:lstStyle/>
          <a:p>
            <a:pPr marL="50800" indent="0">
              <a:buNone/>
            </a:pPr>
            <a:r>
              <a:rPr lang="en-US" b="1" u="sng" dirty="0"/>
              <a:t>TO:</a:t>
            </a:r>
          </a:p>
          <a:p>
            <a:r>
              <a:rPr lang="en-US" dirty="0"/>
              <a:t>How can I help?</a:t>
            </a:r>
          </a:p>
          <a:p>
            <a:r>
              <a:rPr lang="en-US" dirty="0"/>
              <a:t>We are the people</a:t>
            </a:r>
          </a:p>
          <a:p>
            <a:r>
              <a:rPr lang="en-US" dirty="0"/>
              <a:t>Data for improvement</a:t>
            </a:r>
          </a:p>
          <a:p>
            <a:r>
              <a:rPr lang="en-US" dirty="0"/>
              <a:t>Restorative</a:t>
            </a:r>
          </a:p>
          <a:p>
            <a:r>
              <a:rPr lang="en-US" dirty="0"/>
              <a:t>Asset-based</a:t>
            </a:r>
          </a:p>
          <a:p>
            <a:r>
              <a:rPr lang="en-US" dirty="0"/>
              <a:t>Growth mindset</a:t>
            </a:r>
          </a:p>
          <a:p>
            <a:r>
              <a:rPr lang="en-US" dirty="0"/>
              <a:t>Resilience</a:t>
            </a:r>
          </a:p>
          <a:p>
            <a:r>
              <a:rPr lang="en-US" dirty="0"/>
              <a:t>Commitment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172199" y="3449237"/>
            <a:ext cx="1059731" cy="9906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7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1971-DE4A-0044-9D88-57D5DC85E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8597" y="0"/>
            <a:ext cx="9934113" cy="125444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Brainstorm at </a:t>
            </a:r>
            <a:r>
              <a:rPr lang="en-US" sz="4400" dirty="0" smtClean="0"/>
              <a:t>Your Table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EBE17-5796-474E-8347-E8F622F2E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596" y="1940878"/>
            <a:ext cx="9934113" cy="30121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What are some of the mindset shifts you expect to see for Teaching and Learning</a:t>
            </a:r>
            <a:r>
              <a:rPr lang="en-US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031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465"/>
          <p:cNvSpPr/>
          <p:nvPr/>
        </p:nvSpPr>
        <p:spPr>
          <a:xfrm>
            <a:off x="6887410" y="581261"/>
            <a:ext cx="4836695" cy="3830793"/>
          </a:xfrm>
          <a:prstGeom prst="rect">
            <a:avLst/>
          </a:prstGeom>
          <a:solidFill>
            <a:srgbClr val="CBE5FF"/>
          </a:solidFill>
          <a:ln w="9525" cap="flat" cmpd="sng">
            <a:solidFill>
              <a:srgbClr val="33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1842868" y="586536"/>
            <a:ext cx="4767482" cy="3828338"/>
          </a:xfrm>
          <a:prstGeom prst="rect">
            <a:avLst/>
          </a:prstGeom>
          <a:solidFill>
            <a:srgbClr val="CBE5FF"/>
          </a:solidFill>
          <a:ln w="9525" cap="flat" cmpd="sng">
            <a:solidFill>
              <a:srgbClr val="33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1842868" y="63004"/>
            <a:ext cx="9881237" cy="461665"/>
          </a:xfrm>
          <a:prstGeom prst="rect">
            <a:avLst/>
          </a:prstGeom>
          <a:solidFill>
            <a:srgbClr val="99CC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Teaching and 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4152900" y="1857027"/>
            <a:ext cx="11430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6610350" y="1724025"/>
            <a:ext cx="11430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58242"/>
              </p:ext>
            </p:extLst>
          </p:nvPr>
        </p:nvGraphicFramePr>
        <p:xfrm>
          <a:off x="1989638" y="677720"/>
          <a:ext cx="4445792" cy="3335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5792">
                  <a:extLst>
                    <a:ext uri="{9D8B030D-6E8A-4147-A177-3AD203B41FA5}">
                      <a16:colId xmlns:a16="http://schemas.microsoft.com/office/drawing/2014/main" val="1951447342"/>
                    </a:ext>
                  </a:extLst>
                </a:gridCol>
              </a:tblGrid>
              <a:tr h="433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Evidence-Based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Practices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932287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Evidence Based Instructional Program aligned with College and Career Readiness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90667"/>
                  </a:ext>
                </a:extLst>
              </a:tr>
              <a:tr h="543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Creating Challenging AND Caring Classrooms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67854"/>
                  </a:ext>
                </a:extLst>
              </a:tr>
              <a:tr h="605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Follow the Evidence – Use the Learning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871056"/>
                  </a:ext>
                </a:extLst>
              </a:tr>
              <a:tr h="605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Formative Assessments to tailor instruction and supports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61992"/>
                  </a:ext>
                </a:extLst>
              </a:tr>
              <a:tr h="605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Integrating Social, Emotional and Academic Development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507399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494119"/>
              </p:ext>
            </p:extLst>
          </p:nvPr>
        </p:nvGraphicFramePr>
        <p:xfrm>
          <a:off x="7103562" y="678853"/>
          <a:ext cx="4443984" cy="2755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3984">
                  <a:extLst>
                    <a:ext uri="{9D8B030D-6E8A-4147-A177-3AD203B41FA5}">
                      <a16:colId xmlns:a16="http://schemas.microsoft.com/office/drawing/2014/main" val="1951447342"/>
                    </a:ext>
                  </a:extLst>
                </a:gridCol>
              </a:tblGrid>
              <a:tr h="3773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Supporting Structures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932287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Professional Learning Communities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90667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Instructional Coaches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871056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Collaborative Planning in School 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61992"/>
                  </a:ext>
                </a:extLst>
              </a:tr>
              <a:tr h="5944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Standards Based Grading/ </a:t>
                      </a: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Competency-Based </a:t>
                      </a:r>
                      <a:r>
                        <a:rPr lang="en-US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507399"/>
                  </a:ext>
                </a:extLst>
              </a:tr>
            </a:tbl>
          </a:graphicData>
        </a:graphic>
      </p:graphicFrame>
      <p:sp>
        <p:nvSpPr>
          <p:cNvPr id="13" name="Rectangle 33">
            <a:extLst>
              <a:ext uri="{FF2B5EF4-FFF2-40B4-BE49-F238E27FC236}">
                <a16:creationId xmlns:a16="http://schemas.microsoft.com/office/drawing/2014/main" id="{234200E1-F2D4-854E-84AF-1DD9CF56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4927703"/>
            <a:ext cx="9881237" cy="1459992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478A0D9F-476C-E840-88FC-1541AAD9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4506846"/>
            <a:ext cx="9881237" cy="307777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Influencing Factors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:a16="http://schemas.microsoft.com/office/drawing/2014/main" id="{91181058-7E42-6A47-8DCA-649CA699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50" y="5010297"/>
            <a:ext cx="8488504" cy="30777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data/needs/voice</a:t>
            </a:r>
          </a:p>
        </p:txBody>
      </p:sp>
      <p:sp>
        <p:nvSpPr>
          <p:cNvPr id="16" name="Text Box 37">
            <a:extLst>
              <a:ext uri="{FF2B5EF4-FFF2-40B4-BE49-F238E27FC236}">
                <a16:creationId xmlns:a16="http://schemas.microsoft.com/office/drawing/2014/main" id="{5D360B58-C6C0-B74F-B809-382967D8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5481675"/>
            <a:ext cx="8518308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capacities</a:t>
            </a:r>
          </a:p>
        </p:txBody>
      </p:sp>
      <p:sp>
        <p:nvSpPr>
          <p:cNvPr id="17" name="Rectangle 38">
            <a:extLst>
              <a:ext uri="{FF2B5EF4-FFF2-40B4-BE49-F238E27FC236}">
                <a16:creationId xmlns:a16="http://schemas.microsoft.com/office/drawing/2014/main" id="{315ED321-8C9F-1143-8425-20DCA5AE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218" y="5946877"/>
            <a:ext cx="8518308" cy="295031"/>
          </a:xfrm>
          <a:prstGeom prst="rect">
            <a:avLst/>
          </a:prstGeom>
          <a:solidFill>
            <a:schemeClr val="bg1"/>
          </a:solidFill>
          <a:ln w="9525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Community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5684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D55D-E48A-924E-BF0C-F7729213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Competency-Based Learning </a:t>
            </a:r>
            <a:br>
              <a:rPr lang="en-US" dirty="0" smtClean="0"/>
            </a:br>
            <a:r>
              <a:rPr lang="en-US" dirty="0" smtClean="0"/>
              <a:t>Sanborn </a:t>
            </a:r>
            <a:r>
              <a:rPr lang="en-US" dirty="0"/>
              <a:t>Regional </a:t>
            </a:r>
            <a:r>
              <a:rPr lang="en-US" dirty="0" smtClean="0"/>
              <a:t>High School</a:t>
            </a:r>
            <a:endParaRPr lang="en-US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6416" t="24990" r="35416" b="16447"/>
          <a:stretch/>
        </p:blipFill>
        <p:spPr>
          <a:xfrm>
            <a:off x="3368040" y="2209800"/>
            <a:ext cx="6433301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121844"/>
            <a:ext cx="9907479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Postsecondary </a:t>
            </a:r>
            <a:r>
              <a:rPr lang="en-US" dirty="0"/>
              <a:t>Pathways </a:t>
            </a:r>
            <a:br>
              <a:rPr lang="en-US" dirty="0"/>
            </a:br>
            <a:r>
              <a:rPr lang="en-US" dirty="0" smtClean="0"/>
              <a:t>“Once </a:t>
            </a:r>
            <a:r>
              <a:rPr lang="en-US" dirty="0"/>
              <a:t>an Endpoint, Now a Stepping </a:t>
            </a:r>
            <a:r>
              <a:rPr lang="en-US" dirty="0" smtClean="0"/>
              <a:t>Stone”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2015230" y="1520825"/>
            <a:ext cx="4785065" cy="4237824"/>
          </a:xfrm>
        </p:spPr>
        <p:txBody>
          <a:bodyPr/>
          <a:lstStyle/>
          <a:p>
            <a:pPr marL="50800" indent="0">
              <a:buNone/>
            </a:pPr>
            <a:r>
              <a:rPr lang="en-US" b="1" u="sng" dirty="0"/>
              <a:t>FROM:</a:t>
            </a:r>
          </a:p>
          <a:p>
            <a:pPr>
              <a:spcAft>
                <a:spcPts val="3300"/>
              </a:spcAft>
            </a:pPr>
            <a:r>
              <a:rPr lang="en-US" dirty="0"/>
              <a:t>Sorting and </a:t>
            </a:r>
            <a:r>
              <a:rPr lang="en-US" dirty="0" smtClean="0"/>
              <a:t>ranking</a:t>
            </a:r>
            <a:endParaRPr lang="en-US" dirty="0"/>
          </a:p>
          <a:p>
            <a:r>
              <a:rPr lang="en-US" dirty="0"/>
              <a:t>Compliance</a:t>
            </a:r>
          </a:p>
          <a:p>
            <a:r>
              <a:rPr lang="en-US" dirty="0"/>
              <a:t>Seat time</a:t>
            </a:r>
          </a:p>
          <a:p>
            <a:r>
              <a:rPr lang="en-US" dirty="0"/>
              <a:t>School as single purveyor of knowledge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>
          <a:xfrm>
            <a:off x="7482840" y="1520825"/>
            <a:ext cx="4561790" cy="4389037"/>
          </a:xfrm>
        </p:spPr>
        <p:txBody>
          <a:bodyPr/>
          <a:lstStyle/>
          <a:p>
            <a:pPr marL="50800" indent="0">
              <a:buNone/>
            </a:pPr>
            <a:r>
              <a:rPr lang="en-US" b="1" u="sng" dirty="0"/>
              <a:t>TO:</a:t>
            </a:r>
          </a:p>
          <a:p>
            <a:r>
              <a:rPr lang="en-US" dirty="0"/>
              <a:t>Universal participation in a post secondary plan </a:t>
            </a:r>
          </a:p>
          <a:p>
            <a:r>
              <a:rPr lang="en-US" dirty="0"/>
              <a:t>Commitment</a:t>
            </a:r>
          </a:p>
          <a:p>
            <a:r>
              <a:rPr lang="en-US" dirty="0"/>
              <a:t>Relevance</a:t>
            </a:r>
          </a:p>
          <a:p>
            <a:r>
              <a:rPr lang="en-US" dirty="0"/>
              <a:t>Learning beyond school walls</a:t>
            </a:r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5991224" y="2800350"/>
            <a:ext cx="1059731" cy="9906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5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6610350" y="784657"/>
            <a:ext cx="4559399" cy="2952558"/>
          </a:xfrm>
          <a:prstGeom prst="rect">
            <a:avLst/>
          </a:prstGeom>
          <a:solidFill>
            <a:srgbClr val="CBE5FF"/>
          </a:solidFill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1842868" y="784656"/>
            <a:ext cx="4472207" cy="2952559"/>
          </a:xfrm>
          <a:prstGeom prst="rect">
            <a:avLst/>
          </a:prstGeom>
          <a:solidFill>
            <a:srgbClr val="CBE5FF"/>
          </a:solidFill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1842868" y="261124"/>
            <a:ext cx="9326881" cy="461665"/>
          </a:xfrm>
          <a:prstGeom prst="rect">
            <a:avLst/>
          </a:prstGeom>
          <a:solidFill>
            <a:srgbClr val="99CCF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Postsecondary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Pathways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019301" y="867471"/>
            <a:ext cx="4057650" cy="369332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Evidence-Based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Practices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4152900" y="1922145"/>
            <a:ext cx="11430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2019300" y="1236803"/>
            <a:ext cx="4057649" cy="54322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Choice of pathway is up to the student and family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2019300" y="1780033"/>
            <a:ext cx="4057649" cy="7704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All students are supported to complete a comprehensive plan for success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/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after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high school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6829063" y="870031"/>
            <a:ext cx="4126224" cy="369332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Supporting Structures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6610350" y="1922145"/>
            <a:ext cx="114300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6838950" y="1239364"/>
            <a:ext cx="4107639" cy="10051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College and career planning programming beginning in 8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grade for students and family including supports for college admission process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6838950" y="2241500"/>
            <a:ext cx="4107639" cy="31398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Academies/Cohorts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2019301" y="2550515"/>
            <a:ext cx="4057649" cy="55397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Integration of technical and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/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academic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content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2019301" y="3093745"/>
            <a:ext cx="4057649" cy="564714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Dual Enrollment – Early College –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/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– IB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6838951" y="2552812"/>
            <a:ext cx="4107638" cy="31398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Competency-Based 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6838949" y="2873365"/>
            <a:ext cx="4107640" cy="29164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Apprentice/Internship/Job Shadow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234200E1-F2D4-854E-84AF-1DD9CF56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4382722"/>
            <a:ext cx="9326881" cy="1459992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5" name="Text Box 34">
            <a:extLst>
              <a:ext uri="{FF2B5EF4-FFF2-40B4-BE49-F238E27FC236}">
                <a16:creationId xmlns:a16="http://schemas.microsoft.com/office/drawing/2014/main" id="{478A0D9F-476C-E840-88FC-1541AAD9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3961865"/>
            <a:ext cx="9326881" cy="307777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Influencing Factors</a:t>
            </a:r>
          </a:p>
        </p:txBody>
      </p:sp>
      <p:sp>
        <p:nvSpPr>
          <p:cNvPr id="26" name="Text Box 35">
            <a:extLst>
              <a:ext uri="{FF2B5EF4-FFF2-40B4-BE49-F238E27FC236}">
                <a16:creationId xmlns:a16="http://schemas.microsoft.com/office/drawing/2014/main" id="{91181058-7E42-6A47-8DCA-649CA699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465316"/>
            <a:ext cx="8012283" cy="30777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data/needs/voice</a:t>
            </a: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5D360B58-C6C0-B74F-B809-382967D8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936694"/>
            <a:ext cx="804041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capacities</a:t>
            </a: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315ED321-8C9F-1143-8425-20DCA5AE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218" y="5401896"/>
            <a:ext cx="8040415" cy="295031"/>
          </a:xfrm>
          <a:prstGeom prst="rect">
            <a:avLst/>
          </a:prstGeom>
          <a:solidFill>
            <a:schemeClr val="bg1"/>
          </a:solidFill>
          <a:ln w="9525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Community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0240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B9C093B-5F82-3843-A642-E590638D2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0"/>
            <a:ext cx="55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6834" t="24680" r="35334" b="16757"/>
          <a:stretch/>
        </p:blipFill>
        <p:spPr>
          <a:xfrm>
            <a:off x="2514600" y="1295400"/>
            <a:ext cx="7995543" cy="4343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2680" y="168890"/>
            <a:ext cx="9357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5E94CA"/>
                </a:solidFill>
                <a:latin typeface="+mj-lt"/>
              </a:rPr>
              <a:t>Tiger </a:t>
            </a:r>
            <a:r>
              <a:rPr lang="en-US" sz="4400" b="1" dirty="0" smtClean="0">
                <a:solidFill>
                  <a:srgbClr val="5E94CA"/>
                </a:solidFill>
                <a:latin typeface="+mj-lt"/>
              </a:rPr>
              <a:t>Ventures: Incubator </a:t>
            </a:r>
            <a:r>
              <a:rPr lang="en-US" sz="4400" b="1" dirty="0">
                <a:solidFill>
                  <a:srgbClr val="5E94CA"/>
                </a:solidFill>
                <a:latin typeface="+mj-lt"/>
              </a:rPr>
              <a:t>for Start Ups</a:t>
            </a:r>
          </a:p>
        </p:txBody>
      </p:sp>
    </p:spTree>
    <p:extLst>
      <p:ext uri="{BB962C8B-B14F-4D97-AF65-F5344CB8AC3E}">
        <p14:creationId xmlns:p14="http://schemas.microsoft.com/office/powerpoint/2010/main" val="11520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25F73D-6C25-4E39-A35F-B5BEBFA7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8" y="0"/>
            <a:ext cx="9907587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Key Tensions to Balance: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Student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Supports 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F0E5068-DD8B-4481-B171-7D2A481CF0E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14538" y="1825625"/>
          <a:ext cx="4786312" cy="423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E5FA7DDF-243A-42E5-BC5C-1914F221774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140575" y="1825625"/>
          <a:ext cx="4781550" cy="423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066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127000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Getting Started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200151"/>
            <a:ext cx="9907479" cy="47035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Have a Deep Understanding of Your Context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Know the Educational Challenges that Walks in Your Door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Seek Community Input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Tools and strategies to help are available on the </a:t>
            </a:r>
            <a:r>
              <a:rPr lang="en-US" dirty="0" smtClean="0"/>
              <a:t>Cross State </a:t>
            </a:r>
            <a:r>
              <a:rPr lang="en-US" dirty="0"/>
              <a:t>High School Collaborative website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://www.hsredesign.org/</a:t>
            </a:r>
            <a:endParaRPr lang="en-US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Use Guiding Questions to Help Shape Your Redesign Plan</a:t>
            </a:r>
          </a:p>
        </p:txBody>
      </p:sp>
    </p:spTree>
    <p:extLst>
      <p:ext uri="{BB962C8B-B14F-4D97-AF65-F5344CB8AC3E}">
        <p14:creationId xmlns:p14="http://schemas.microsoft.com/office/powerpoint/2010/main" val="21215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6374" y="2768601"/>
            <a:ext cx="9820275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 will reconvene after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lunch Thanks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</p:txBody>
      </p:sp>
      <p:sp>
        <p:nvSpPr>
          <p:cNvPr id="6" name="AutoShape 2" descr="data:image/jpeg;base64,/9j/4AAQSkZJRgABAQAAAQABAAD/2wCEAAkGBhQSERQUEhQWFRUVGBUYFRYVGBcXFxgXGRUXFxsYFxwXHSYeHRwjIBcXHy8gJCcpLCwsFx4xNTAqNSYrLCkBCQoKDgwOGg8PGiwkHyQsLC8uNCwsKiosLDIqKiw0LCwwLCwsLCksLiksLCwsLC8sLCwsLCwsLCwsLCwsLCwsLP/AABEIAOEA4QMBIgACEQEDEQH/xAAcAAEAAwADAQEAAAAAAAAAAAAABQYHAgQIAQP/xABPEAABAwIDBAUGCQkFBgcAAAABAAIDBBEFEiEGBzFBEyJRYXEygZGhscEUI0JSU2JyosIIFTNjgpKTstFzs8PS4RckRFSj8RY0Q1WDpNP/xAAaAQEAAwEBAQAAAAAAAAAAAAAAAgMEAQUG/8QAMxEAAgECAwUGBQQDAQAAAAAAAAECAxESITEEE0FRYSIyQnGRsVKBodHwBSPB4UNiohT/2gAMAwEAAhEDEQA/ANxREQBERAERYvv82zq6WWngppnQsfG57jGcr3HPlAzDrAADgLcdb6WA2i6LylgOJYxVNc6CuqDkIDg6qkB1FwbOdwOvoKm4MV2ji8meR32pIJP5yVB1IJ2bRNQk1dI9JIsBpNvdoo/KjZL9tkP+G5qk4d7WMt/SYdG77Akb+NybyHNeowS5M2tFjn+3KtZ+kwiTxa+Qf4RRv5RsbTaahmZ+20n7zWqSknoRaa1NjRZVB+UZQHyoapv7Ebh6pPcpOm374U7ypZGfahkP8gcunDQkVQpt7mFP4VkY+0JGfztCk6fbnD3+TW0p7univ6C66AnEXVp8Uik8iWN32Xtd7CuyXgcSgPqKPqdoKaP9JUQs+1IxvtK7sMzXtDmkOaRcFpBBHaCNCgOaIiAIiIAiIgCIiAIiIAiIgCIiALDN+Tb4tho7QwemoC3NYfvfGbHsMb2NiP8A9h5/Coy7rOx1RFVewk1HKajDXZuOenk4Obe+Vp59wNiORPBSeAbWRVV2axzNuHwyaPBHG1+NvSOYCtiqe3GxQqm9NB1KpmrXN6pfbg0kfK7HcuHDh5CkqmU/X7npuLhnD0JtFWNhdpXVUTmS/poTZ99C4cnEcjcEHvHerOqZxcHhZZGSkroL49ocLOAI7DqPWvqKJIjZNm6VxuaeEn+zZ/RdeXYyidxpo/Ndv8pCmkU8clxZHDHkVibdxRO4Rub9mR/4iVHz7p6c+TLK3xyOH8oV3RTVeovEyDpQfAzmTdEfk1It3xf0evrN0h+VVad0f9XrRUUv/TV5+xHcU+RmWI7DUdPJBHNPMXTOytytYLcBmN76XIHn7lo35PdS9rK6mLi5kEzcl+WbpGut2A9GDbtJ7VRSPheOgHVlNb/p6/3jldPyd52u/OBuM7pWOLeeX4yx8LkhehRcn3nwX1MdVLguJsiIi0lAREQBERAEREAREQBERAEREAWI7xevtNRj5kDT6PhD/wCi25Ybjp6TaqT9TA31wN//AFVdV2g/InTV5rzLYonarHxRUzpi3OQWta29rlxtqezifMpdULfBL/usMY4vmGnblY4e14XkUoqU0menUlhi2iKxSf4LW0lflyR1sbenaODXOa0u/mY/xaVoCrW9LDh+bW/qXxW8LGP3j0KU2dqjJSQPJuXRMue8NAPrBU6vagpfL7EIdmTj8yRREWYvCIiAIiIAvhdbU8Bx8F9XQx+oyUs7vmxSEeOQ29a6ld2ON2VzOdn8YdTwVlcADJJK2OPNwzOLpHX9IPmCkqbZGphcytw6YxyOa2QR+SRnaHFgJ6rm62s4AWGt1D10GXBKftkqHO8dJG/hC1iCLK1rRwaA0eYW9y31KjpvFHm/oZKdNTVpcvc57Jb8WFwp8UYaWcadJYiJ3e4HVl+3VvO4WpwVDXtDmODmuF2uaQQR2gjQhY/ieDw1Dcs0bXjlfiPskajzFQNJg1dhzi/C6k5L3NPKQWHwv1b9/VPerae1xllLIqns8o6ZnoJFlODb9WscIsUppKWT6Roc+I9pt5QHhn8Vo2B7QU9ZH0tNK2Vly0ubycACQQdQbEGx7Qtad9DNaxIIiLoCIiAIiIAiIgCIiALCcOf0u0OKS/M+L84cxn+EVuywLd1J0s+JVH0tQbH9qR/4wqNodqbLqCvUReFQd4rOkrMMi+dKSR3F8Q9gKvyo2PjPjlA35kbn+jpT+ELzaOUr9H7G+r3bdV7nPe5VltCGDjLKweYBz/aGqH/8P4nhwy0pFTDrZuUEtJ49UnMP2SQu5vUdmkoIvnSuP3o2j2laE7irMeCnFWve5DDjm+ljM3bTYsBrh5v2iOX3OXUk2qxb/kyPCnlPtJWrWRQVWPwIlu5fEzJxthio40ZPjTze4r9G7a4lzoT/AAZ/6rVUXd7D4Ec3cviZlw23xH/kHfw519/8bYj/AO3u/hzrUEXN5D4Ed3cviMtdtjiZ4UBH/wAM5966WJ4vitRE+J1I9rXizssEoNr3sC4nsWvIuqtFZqKOOlJ6yZhlTg+JSwwwmllDIM2S0bgSXG93X4kcArOzGsZ/5MeeNw/xAtMsi7Kvi1ijio20kzORimMn/g4/OCPbKuEs+OOGlPGzw6L8chWkr6ob1fCiW7fxMw/avCMS6IS1tyxpAF3xkBzuxrD3di3bcbh3RYPCbWMrpZD53lg+6xqzvfFU2pImc3y38zGO97gtv2Wwz4PRU0POKGJh+01gB9d16VCTlC9vQw1o4ZWJRERXlIREQBERAEREAREQHRxyu6Gmnl+jikf+4wu9yxXdNS5cPDvpJJHejKz8BWk726/ocHrHfOjEf8R7Yz6nFU7Yqk6PD6Zv6trj4vvJ+JY9rdoW6mrZl2rk2qYW58f/ALOk9pt/iK5qoYMM2M1zvmRQM9LWO/CVhp+LyNk+HmRG3Bz4xh8fYYnHzzkn1MWirOsS+M2igb9GxvqifJ7StFUquSiuhGnrJ9T6i6FPjkD53wMkBljF3s1uOHaLG1xexNr6rvqlprUtTvoERFw6EREAREQBFE7R7SxUUbZJsxDnBoDAC4mxJOpGgA9ilI3ggEcCARy0Iuu2drnLq9jkiIuHTP8Aa2D4XjOHUlrgOY547nSXf9yO69CrCN2sPwvaOpqOLadsgaeVxaBvpGcrd17VKOGCR5NWWKbYREVpWEREAREQBERAEREBl35QdWfzfDC3yp6iNtu0Na4/zZF2IIQxrWDg0Bo8Giw9iid7cvTYvhVN9HnncO7MCL/wHelTS87bHmkbtlWTZ8VS2P61bicn69jP4YeP6K3BU3dk/PBUy/S1UrvUw+8rNHuSfkaJd6PzI/CGdJtDVO+jjP8AJFH7yrlj+LClppZnf+m0kDtcdGjzuICqmwjc+IYpL+tyDw6ST/I1N7c7jBBA3jNMB45RYD0vB8ytlHFUjHovYqi8NNy8zjutwFwY+tm1lqC7KTxyZrud4ucPQ0dqvq/GkpWxMZG3RrGtY3waA0exfKyujhYXyvaxgtdzjYa6BUzk5yuXQioRsfui4RShwDmkFrgCCDcEHUEEcQvrXA8CD4aqsmckUfV4/TxPEck8THm1mue0HXhe/C/eu+u2aOXR9RdWqxOKItbJLGwu8kPe1pd4AnVdpcsDNd4H+84nRUvFoLS4fbf1vuMHpWlLM+lacfnmkdaOmjL3E8AGwsZ7X8O1TOx+8IVtTLEYwwAF0RvdxaCAQ7lmsb6dh8VqqQbiraJe5nhJKTvxfsXNdLGsQ6Cnmm+jY5w8QOqPObDzruqk72sR6OhEY4zSNb+y3rn1hnpVFOOKSRdOWGLZO/k5YTlpKmodxmlDATzbG29/O6R37q15Vjdng/wbCqSMix6IPd25pLyEHwL7eZWde4eQEREAREQBERAEREARF8cUBi1dL8I2kq38W0sLImnscQ249LpVZVT93r+mNbWH/iamRw+yCXD+8I8yuC8jaZXqM9OgrQR0MfrOipZ5PmRSEeOQ29dlCbrocuHQ/WdI7/qFv4Vz3k1GTDZ/rdG30yNv6gV2tjo+jw6m7oQ/94F/vUbfteb/AIJf5PkQu63rR1cn0lS/1AH8ZX5b0xkNDOfIin63nyO/w3Lt7qIrYeD86WV38rfwqz4lhsdRE6KVocxw1HrBBHAjjdTlPDWbIRjipWOxDIHtDmEOa4Xa5uoIPAghUHe/cxUsd7NfMbk8AQ0AE/vOXCbdEBcQ1crGH5Jbm9bXNB9CmYd38XwEUksj5AHl7ZPJc1x+aDcAWvpre58yG7hJSUr/ACOyxzi4tW+Z+G2W1MVBS9BC4GXII4mtIJY0Ny53W4WHDtNu9cdnKU4ZhL5JB8ZlfM5p5PcAGMPoYD3krngG7GmppBIS6Z7Tdmewa08jlHEjvPmVhxzB2VUD4JC4NeBctNiLODgRfvAXHKCSitL5sKMneT14GdbO7ENrKCapmu+on6R0byToWk2NuBzOBBvytays267FzPQta8kuhcY7njlsC30A5f2VYsIwxtPBHCwktjbYE2udb3Nu8lfnhGAw0oeIGZA92Z2pOvdcmwHYEnVxJp88hCnhaa5ZmebO7PMxZ9XUVL3XL8kYabdGOINuYAs0Dh5XPVaXQUYiiZGCXCNrWguN3ENFrk9uipmIbvp2Tvmw+p6DpTd7DmAuSToW3uLk2BGl+KsWy+F1EETm1NQZ3lxcHG5yiw6oLtSL6+ddqyUldPLkcpJxdms+Zk+MQS1GK1NPGbdPOWO+y199e4WzW+qOxWDEadlHjVCyIZWZIo7doeZIiT2k3ue9WXAdijDX1NXI9rukdIYgL3aHuuS64426ul+JUniOycE9TFUyB3SRZctnWacri5uYc7Ek8R3qyVaN7cLEI0na/G5MLN9vKf4ZitDRDgSwOty6WTrHzMaCtIVM3b03wvaOpqOLaYSZTyuAKdvpGc+ZR2SN535EtpdoWN4a2wsOHJfUReoecEREAREQBERAEREAVf2/xT4NhtXLexbDIGn67hkb95wVgWc78Zy6ihpWnrVdTDHb6oOcnzEMTQEHsPQdDQU7OZYHnxkJf+IDzKdXFrAAAOA0HgOC5LwZPE2z2YqysUje9NagaPnTMHobI73BWKZnQ0Dh9HTEfuw29yq+9QdIaGD6Sf8AyN/GrNtfJahqj+plHpaR71f4ILqynxSfQjt2kdsMg7+kPplerQoLYaPLh1KP1YP7xLvep1VVM5vzZZT7q8giIoEwiIgCIorHtp6ejbmnfYnyWDV7vBvZ3mw711Jt2RxtLNkqizSTeFW1b+jw+mIvoHEdI894Hkj0OXOYbQU/Xkjc9o1IMTSPOWtBHpV62eXGxVvlwTNIRZ/he9pl8lZC6F3NzQXN87T1h5syumG4xDUC8ErJB9VwJHiOI84VcqcoaonGcZaM54jWCGKSU8I2Pf8AutLvcun+TrhRbR1FS7yp5ctzzbGOP7z3+hRW82v6LDpRexkLIx5zmP3WuWmbucH+C4XSRWsRE1zh9eT4xw9LyPMt2xxtFsx7U+0kWNERbTIEREAREQBERAEREAWTbxK4SY7h8HKGKaY/ae1wF+8dGD51rKwHHaojaqcvvZkZsOJyija6wHPmbKur3H5E6ffXmXlcXOABJNgNSToAO0qjSb0ek6tJSTzO5XFh6GZj7F137OYliP8A52UU0PHoY+J8QCfvuNuxeUqLXfdvzkejvU+7mfhPijcRxmmEPWipruLuRLTmLh3ZsjQefnVo3hS5cNqT2taPTIwe9RWK08WFR0zaVuTpaiJsrzZz3xi+YOJHeOFrcrLs71JLYc8fOfE372b8Ksyc4W0/shpGV9Sb2Ziy0dM3shh/u2qTX5UsWVjG/Na1voAHuX6LM3d3NCVkfURFw6EXGSQNF3EAdpIA9JXThxyne8MbPC554NbIwuPgAbrtmzl0dqoeQxxFiQ1xAPAkAkXWJ7L4hRz1hlxaSUh5vma3M2/IOsbho4Wa02FtOY2LHKjo6ad/zYpT6GOKp+5fYunrIXuqgHRh9hGTbO9wPZroGE6anzFbNl0Zmra66K5tey8dH0AdQ9EYj8qIh1/tHiSOw6hTCxjaDdFUUMpqMFmlj+dEHEkW5WPlt7nZj3HlCzb18biaYnNpy8aGQsyyA97S5rQfFi34oxyeRk3c5ZrP6l+3svwqGnL66Jr5XA9EyOzZnu7QeTRzc4EDvNgcQ2V2Hnr8zoI3sc3rNyHQN5G7yNeQ111sNFZdnd2ddic/wmtc45iC6SW5FuwDTMBya2ze8cFoG0G2FFgsBpaZ7DUfKuQ4tNvLkt8rsb4cBxrk75otjG2Us3y5efIyY7GYnVxWY6WpiY64Ds5Ada2ma+tjwvzVsO120sHlxZgPnU7QPuhqkcA36U1PBHCYgejaG5mucM3a4gs4k3J14kqfpN/VA7yg9n7hHrcCkXZa/QTgnJ2X/SKazfbizDaSlp3doDXh3qkPsUrRflF5SBV0MkY5ujff0Ne1v8yurd4eF1DetIxw7HxOd+EhVjb7GsK+A1AgiifM6J4Z0ceTKS09cuyi1uNufBd3nVEd1fwv3+xoGym1kGI0/T0xcWZi0hzS1zXAAlpHg4HQkaqZWfbiYQ3BoSOLnzF3j0jm+xoWgq4zhERAEREAREQBY1vu2KlbI3FaS+eIN6YN4gM8mUdoAs1w7ADwBWyrjJGHAtcAQQQQRcEHQgg8QgMm2Y2hbWUzJW6E6SMv5LxxHhzHcQpZZrXR/mLGZIdRST5XNvwDHeS4f2bszTzsD2hWjbTawUUILbOmk0iZx1+cbfJFx4mw7beTVoOM8K46Hp06qlC74FZ3wVzW/BG5hma97y0EZgOpY25XsbeBULtBtfUYm1scVOGxtkDwbl1y3MAHONm26x0svuH7Ol7jPVkyzPOYh2oB7+093AcLKeAtoOA4K5OMEks2j1Nn/SalXt1XhT4cf6Oga7FH6vq2svyYxunoaPajarE26trQ7uexpHraVIKF/PLxW9A8AMc0ZO0m1737yHC3cuJ30S9EbquwbLSUcWLNpXu9WTMO3FdF+mpo5x86Fxa70G9/M0Lq4zvhBjy00TmSnQmXKQzwAPWPjYDsKjtpMUc3LDD+ll0FvktJtfuJ115WK/Sl2WgbEGPYHni55uCT3Eagdy6o00lKSMNXYHOq6ezy01b58k0r+fIkcN3eSVgbPXVbpc4DmtjdmFj2OPVHg1tu9WbDN31FA9kkcRzsN2uc95sRwNr5b+ZUusqa6BzHUknxUbGtbDoW2HHqnR1+3ytVb9j9uWVoMb29FUN8qM8DbiWX18WnUd/FV1N5a6eXTgefPZ9xPBUjnz4PyZ096uMGKjETTZ87smnHINX+nqt8HFUWkxEUhjhdmFgHdJwAcSTpbXQ876KXx+R2IYuIoxmbARGwcjJm1++beDFadrd0kzIQ4gTtAu4xg54zzIB1Le8ecBWRjaCTXV/wVxl2nJOz0V+NtfUseze9uzGsq2l1gLSx2JI7XN9449isFTvHw6wfmzuHACJ+YeBc0AeledBHPScPjYezmB7vWFL0GKMmF2HXm0+UPN71J1JxWWaOqjSnKzTi+Redvd7k76eUUgMAsB0l7y2LgDYjRmh5XPYQs62V2P8AhoBax8srg97hmto0m51tc+e5JXdxSLNDIPqu9Qv7lI7pccZSyQyyXyAytfYXIDgdbc7GxRVHKOb4nZUYxnaK8P1Px/2ZPtGRSyO6VpezLmcS0W1s06cRxtxC7WJ7oXxSwxGK75xdmR54gXc0l9gC0anl3rVJN6keSZ8cMsjGPY1rg0tZlIbcvdqGm+awPHq99uth29KN/SGohLXsJfAA0vOUstYm2h49bQWd3ay7Pxshabz3aMcO7KQ1Bp4xKJ2k3Z1XEWF730FrWN78x2r86TZmdolzPkewNcx4LXWY46dYkkNPHsWxVe3MEUIq42D4bPHGxzXNeGgNPWOthl7CDrZnZpHYtvRa+nkjhpxG+YO6VxykXc3K4iw6xI0u63AcVGUsrORKEHe6h9befyPv5O2LZ6GanJ68ExNuxkguPvNkWsLzbu9xv834ywuNoav4t/YC4jKfM8N15B5XpJbIyxJM86cHCTiwiIpEAiIgCIiAIiICk72tjWV9BITlbLA10sTzYAZRdzXE8GuAsewhp5LA9l4n1DxPM4v6JrYos3LKNLfZB9Lrr0fvHa44VXZePweX0BhLvVdYFsiB8FZbtffxzH/RUV3aJ6/6PRjV2lYuCv6ae5MoiLCfcBRuN4MJ2ixyyM1Y/sPYbcvYpJF1Np3RXVpRqwcJq6ZUosZbFMDVwkTNGUSN1BHC9r2849Sl6XaiCR7WNLruNhdpAv2KTlha4Wc0OHY4Aj1r8YcMiYczY2NI4ENaD6bKblF6ow09n2ik7QmnG+d1n6rV9TsqJxnDHEieAllRFZzHN4m3I9p7PRwKlkUE7O6NlejCvBwno/y5B7CwTRRfDImuJbJd0uUua1w0AcSLX1vr84La9lt58U9o6m0MvDNwjce4nyT3HTvVN3G4zGyevo3uAa6UPiYeBJzte0X0vYM052Vg2y3YA5pqIWPF0HI98fYfq8Oy3A6mpxeOOfQ+G/bf7VRWtkmWHaPd7TVd3gdFKdekYBZx7Xt4O8dD3rE9td189I7pAMuvVljv0bj2Hmx3j6+Kn9ntuKmiOQHPGDYxSXsLcQ08WHu4dy1PAdq6bEY3M0zEdeGS17c7cnN7x57LkZRm7xyYnCpSVpdqPt9jzbhGNOc/oZxZ/AHhfuPf38/b3dg6xtPPlkbmEMzXFp1zMuAdD4esKc3x7B/AXNniPxZd1D8puvkO7bEgg9l78FWa7DTKGTROySlrTxsDcDTx5KMkl0v7oshKUtM7erT/AJRu9Vt7h/SCnytdBKCZZA2zA42sHNy3N7anlp327LdsqBxkrA/4yJjosuge9nSAtyNdYkEi47Lm9rLzqMQrW6GLN35Sf5DZfRiVYeENv2T7ypYp9CvBS/2N2qd41BIMz4HOMB+IY5osQWhpI+S2wuLHkBbujZdqcHe3K6hc2+t2sjab9xY8FY6HVzuTW/w/9VyFNW/SM8+X/KoNy4uJYoxWkZna2ppg+JzmgjIczeZDb8L+FjfuXo3YDaD4bh1NUE3c9gEn9owljz53NJ8686QiXopBUZfJdYt5jKb3totc/J5kccKcDwbUShvhkiPtLlbs+jRRtiTkpczT0RFpMQREQBERAEREB1MXpOlp5oz8uORn7zC33rzDsRPeBzebXn0OAPtBXqleXsbws4Vi00DxlhlJdE7l0bnEsP7OrD3gqqrHFE9L9LrqjtMXLR5ev9k0iIvPPvQiIgCIiALi94AJOgAJPgNSuSrm2OLZI+hb5cnG3Jn+vDwupRjidjPtO0R2ek6kuHvwOnsvIXPml4FzwR3G5d6rhbjsLvHEmWCrdZ+gZKeD+xr+x3fwPjxxLZaRvQ5R5QJLweOvA+FgAplSlUcKjaPkYUo1aSxflzbNsN30dZeSO0c/zrdV/c8D+Ya+PBZJW4fUUUwDw6KRpuxw7vlMcNCP+x7Fadjt5b6fLFU3kiGjX8XsHZ9ZvdxHK/BfvvT2vp5oY44XteGkyveODQGEZdeZzEkfVClPBNYlkyFLe05buWaKDt5tTU4m+mpnWLnOADWC3EgZiLnUkeHV0AutRjbRYNHDFNGJZZR8a4NDi1liODvkX6obzsTxCzDdQ6M4jHU1BDQ57gwu4Ns1wZry62UX7lpW1uy8BmmqK2rDOkIELGC5DAABcaki3GwFrk3U80stV+f0Vdlys8k+X0+59buzgfUQOb0vQyNlkeDoGjqGNgIGnl8CSSGHvXSbstQU1MKir6V4me4RBpsQwlxYeqRc5AHEnTW1u22UO2kEk07Y5mdFFCwtJIaC68mbKTa4AEYVew6CDE8PpY3ztidS5RKDa+RrcvMiwLbHNqAbo4w8NrhTqeNtLL+Tm/dnTireSXClbEJLZjcOJcLZtTlAaXduqbO0tHSUj60x9I18zmwl4BeIzL0TbZhpoHOPMjRStJtJDXPrYGStYDGIonHg4ZHhz23IuA53oseahW49Q0jDQyl1VFGWva9oaQH5s5YbOF7OF9CR1i08DftoLNW4+ovUksMr8MuhSd9OHso5ntiAa2ZjXNaODS4ua4Ach1Ce7Mta3Y7PmiwymicLPLekkHMPkOcg97bhv7KyZ9R+fNooQWkQQgOcw2PxcfXs7l1nFrT9peglfTikrriZK03JpPhkERFYUhERAEREAREQBVPeLsBFilNkdZkzLmGW3kuPFruZY6wuO4HkrYiA8qw181DMaSvaWOZoHHWw5a/KYeTh/wBrE11xcag8CFsO3O7+nxSHJMMsjb9FM0ddh/E082n1HVYHi+AV2CvyVEZkpyerI25j1+a75B+o63d2rNUo3zifQ/p/6u6dqdfNcHxX3ROIoyj2jgkGkgaex/VPr09BUg2Vp4OB8CCsji1qfU061Oorwkn5M5oupVYtDH5cjR3XufQNVBVO1j5XCKkjc97jZvVLnE/UYL3Pj6FKNOUtEZ9o26hQXblnyWbJTHMdZTt7XnyWe89g9vssW5vdu+pmGJVoOQHNAxw/SOHCQj5jfkjmQDwGvd3fbjXF4qsV6zr5m05Oa55GY8D9gadp4tW1taAAALAaADgttOmoI+O2/b57XLPKK0X5xMa3r7qnh7sQw5vxmrp4Wjy+bnsA4k8XN58Rrxz7CsVbO240cPKb2d47QvU6xne5uuLS7EcPbZ7buqImjRw4mRoHP5zefHje/KtJTXUz0K7pPoUxQu1VXliDBxebeYan12XewvEmzMzDQjym9h/p2FRdQzp65jBqI7X8ePtLQsVONp58D0608VPs+LI0DdpscKhzRIPiIGgyngHG18l+83J7h3haIzYOiZVCoIYYpOjEMIF2GQg6gfKBAuBwHWPDhBbXvGHYfFRRn4yUF0zhxI0zeZxs0fVaQondxUSS10DXvc5kLZXMa5xIb1C3qg8PKHDsVqwxkotXZRJSlFzi7JLLyX3LHFstTPxDEOkiaYoo4iGjqta58eZxAFrHqk91yobGsMijwOlf0bOkkcw58oz9YPfx48AAputrwykxaYOGaSd8Q1F7BrIQB6XFfriezjq+goo4JYgI2MLrknXomtHk3ta7uKk4pp2Wef1ZCM2mnJ5XX0RW90tM19XJna11oXWzAHi9g591x51z28oaKjp2U8bWuqAQ98g0c1vE5rdvJnIa9l5DY3C/zbiEkdTLEM1Pma7NlaQZBp1ra9U6dipe9fEKNzDPSPcXz5ukYQQGudbXUcT1iQCRpyUVHsYeNycp/uuedrX6Ez+Tthec1ta4avcImH/qPHri9C2pVDdPgXwXCaZhFnvb0r+28pzgHvDS1v7Kt63Hlt3CIiHAiIgCIiAIiIAiIgC4Swtc0tcA5pFiCAQR2EHiFzRAUDHtx+G1JLmxup3Hiad2UfuOBYPMAqnP+TTGT1K57R2Oha4+kSN9i2tEBj2H/k20zT8dVTSDsY1kd/TnWi7NbE0dA21LA1hIsX6ukd4vdd1u69u5TiIAiIgCIiAxXePuglZK6twtupuZaYczxJiHAg8SzjfyewZTRYi2nkl6ZkjZXHrNc2xbqTazrHieY5BewF+M9Gx/lsa77TQ72qEoKWpbCrKDyPKUu2LCeEjjw1t5hqSu1R1tZKQaaiqH9jmMkPrY33r1FDRRs8hjW/ZaB7Av3VaoQ5Fr2uq+J5ng2TxqTVtAW/bysP33hdun3dY6T+gji7zJD+F5K9Gop7qHIre0VH4mYI3cxjEmslVTtJ+s9zvVF71+lNuDrXTQ/CamGSBr2mQAyZy0HrBoLLXI0uTpdbuikoxWiIOpJ5Ns+NFtAvqIpEAiIgCIiAIiIAiIgCIiAIiIAiIgCIiAIiIAiIgCIiAIiIAiIgCIiAIiIAiIgCIiA//Z"/>
          <p:cNvSpPr>
            <a:spLocks noChangeAspect="1" noChangeArrowheads="1"/>
          </p:cNvSpPr>
          <p:nvPr/>
        </p:nvSpPr>
        <p:spPr bwMode="auto">
          <a:xfrm>
            <a:off x="1587501" y="-10414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51" y="38735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lmuskau1\AppData\Local\Microsoft\Windows\Temporary Internet Files\Content.IE5\FVB3DXS6\MC900084154[1].wmf">
            <a:extLst>
              <a:ext uri="{FF2B5EF4-FFF2-40B4-BE49-F238E27FC236}">
                <a16:creationId xmlns:a16="http://schemas.microsoft.com/office/drawing/2014/main" id="{9DE71D3C-6264-CF4F-8D3D-56C646FC5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4" y="3913188"/>
            <a:ext cx="3733651" cy="264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6482080" y="753672"/>
            <a:ext cx="4687668" cy="2741370"/>
          </a:xfrm>
          <a:prstGeom prst="rect">
            <a:avLst/>
          </a:prstGeom>
          <a:solidFill>
            <a:srgbClr val="CBE5FF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1842868" y="753671"/>
            <a:ext cx="4555301" cy="2741370"/>
          </a:xfrm>
          <a:prstGeom prst="rect">
            <a:avLst/>
          </a:prstGeom>
          <a:solidFill>
            <a:srgbClr val="CBE5FF"/>
          </a:solidFill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1842868" y="230138"/>
            <a:ext cx="9326881" cy="461665"/>
          </a:xfrm>
          <a:prstGeom prst="rect">
            <a:avLst/>
          </a:prstGeom>
          <a:solidFill>
            <a:srgbClr val="99CCF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Students at the Center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063024" y="877082"/>
            <a:ext cx="4116508" cy="369332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Evidence-Based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Practices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4244094" y="1891159"/>
            <a:ext cx="1250069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2063023" y="1245775"/>
            <a:ext cx="4116507" cy="585464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Positive Developmental Relationships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/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with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Adults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2063023" y="1831239"/>
            <a:ext cx="4116507" cy="74254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Early Warning and Multi-Tiered Student Response Systems and Community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6730090" y="876443"/>
            <a:ext cx="4224556" cy="369332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Supporting Structures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6701544" y="1891159"/>
            <a:ext cx="1250069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6730088" y="1219343"/>
            <a:ext cx="4224558" cy="73511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Ongoing structures/rituals that promote and celebrate student voice, engagement,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/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and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performance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6730087" y="1958180"/>
            <a:ext cx="4224558" cy="3803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Academies/Student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Cohorts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2063025" y="2579107"/>
            <a:ext cx="4116507" cy="33412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Building Hope, Purpose, and Agency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2063025" y="2910000"/>
            <a:ext cx="4116507" cy="37285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Restorative Practices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6730086" y="2341679"/>
            <a:ext cx="4224558" cy="34248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Interdisciplinary teams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6730084" y="2683970"/>
            <a:ext cx="4224559" cy="3226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Common Planning Time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234200E1-F2D4-854E-84AF-1DD9CF56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4318093"/>
            <a:ext cx="9326881" cy="1459992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5" name="Text Box 34">
            <a:extLst>
              <a:ext uri="{FF2B5EF4-FFF2-40B4-BE49-F238E27FC236}">
                <a16:creationId xmlns:a16="http://schemas.microsoft.com/office/drawing/2014/main" id="{478A0D9F-476C-E840-88FC-1541AAD9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3897236"/>
            <a:ext cx="9326881" cy="307777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Influencing Factors</a:t>
            </a:r>
          </a:p>
        </p:txBody>
      </p:sp>
      <p:sp>
        <p:nvSpPr>
          <p:cNvPr id="26" name="Text Box 35">
            <a:extLst>
              <a:ext uri="{FF2B5EF4-FFF2-40B4-BE49-F238E27FC236}">
                <a16:creationId xmlns:a16="http://schemas.microsoft.com/office/drawing/2014/main" id="{91181058-7E42-6A47-8DCA-649CA699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400687"/>
            <a:ext cx="8012283" cy="30777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data/needs/voice</a:t>
            </a: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5D360B58-C6C0-B74F-B809-382967D8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872065"/>
            <a:ext cx="804041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capacities</a:t>
            </a: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315ED321-8C9F-1143-8425-20DCA5AE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218" y="5337267"/>
            <a:ext cx="8040415" cy="295031"/>
          </a:xfrm>
          <a:prstGeom prst="rect">
            <a:avLst/>
          </a:prstGeom>
          <a:solidFill>
            <a:schemeClr val="bg1"/>
          </a:solidFill>
          <a:ln w="9525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Community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9940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A5065-EE80-F040-8018-5F663DDD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43" y="1129422"/>
            <a:ext cx="10554118" cy="44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8E2545-7695-B740-AA09-ACD06B076E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FFF1E84-3627-44F6-984D-2F64EC6067DA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17010-77CB-1B46-971B-C2AFC40A9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29" y="0"/>
            <a:ext cx="8224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4A0F-B13A-9E4F-8E62-3A04BD4A8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8598" y="1122363"/>
            <a:ext cx="9698578" cy="23876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Voice &amp; Input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7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363B-CABE-4B48-A815-6C0DFFBA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5557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Block Party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529E7-45AD-0043-ABBB-57DB5D953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381125"/>
            <a:ext cx="9907479" cy="452252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Read your passage.  Reflect on its meaning.</a:t>
            </a:r>
          </a:p>
          <a:p>
            <a:pPr>
              <a:spcAft>
                <a:spcPts val="1200"/>
              </a:spcAft>
            </a:pPr>
            <a:r>
              <a:rPr lang="en-US" dirty="0"/>
              <a:t>Stand up.  </a:t>
            </a:r>
          </a:p>
          <a:p>
            <a:pPr>
              <a:spcAft>
                <a:spcPts val="1200"/>
              </a:spcAft>
            </a:pPr>
            <a:r>
              <a:rPr lang="en-US" dirty="0"/>
              <a:t>Find someone with another color passage that you have not yet talked with.</a:t>
            </a:r>
          </a:p>
          <a:p>
            <a:pPr>
              <a:spcAft>
                <a:spcPts val="1200"/>
              </a:spcAft>
            </a:pPr>
            <a:r>
              <a:rPr lang="en-US" dirty="0"/>
              <a:t>Introduce yourself.  Share what you read and your response.</a:t>
            </a:r>
          </a:p>
          <a:p>
            <a:pPr>
              <a:spcAft>
                <a:spcPts val="1200"/>
              </a:spcAft>
            </a:pPr>
            <a:r>
              <a:rPr lang="en-US" dirty="0"/>
              <a:t>Switch roles.</a:t>
            </a:r>
          </a:p>
          <a:p>
            <a:pPr>
              <a:spcAft>
                <a:spcPts val="1200"/>
              </a:spcAft>
            </a:pPr>
            <a:r>
              <a:rPr lang="en-US" dirty="0"/>
              <a:t>When you hear the chime find a new partner.</a:t>
            </a:r>
          </a:p>
        </p:txBody>
      </p:sp>
      <p:pic>
        <p:nvPicPr>
          <p:cNvPr id="4" name="Picture 3" descr="C:\Users\lmuskau1\AppData\Local\Microsoft\Windows\Temporary Internet Files\Content.Outlook\3V00GYF9\HiRes.jpg">
            <a:extLst>
              <a:ext uri="{FF2B5EF4-FFF2-40B4-BE49-F238E27FC236}">
                <a16:creationId xmlns:a16="http://schemas.microsoft.com/office/drawing/2014/main" id="{F2161E32-63F1-AF4E-9B4F-84FC7D6D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241299"/>
            <a:ext cx="2928244" cy="247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5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94AA-A141-A343-9104-61BA5B2F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831" y="241300"/>
            <a:ext cx="9907479" cy="796925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Profiles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79F23-C1FD-7142-99A6-AC854488B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C7032-0795-894D-9B21-082863D0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40" y="1665539"/>
            <a:ext cx="10659059" cy="43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1D9B-7F26-0247-B3C3-57A6EBA5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231775"/>
            <a:ext cx="9907479" cy="892175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Surveys –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Comparing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44375-4E1D-6940-A29F-574DB008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123951"/>
            <a:ext cx="9907479" cy="4779700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Survey respondents (students, teachers, community, others) considering the same phenomenon from their own point of view.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/>
              <a:t>Example: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sz="3600" b="1" dirty="0"/>
              <a:t>I am proud of our high school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sz="1200" i="1" dirty="0" smtClean="0"/>
          </a:p>
          <a:p>
            <a:pPr marL="50800" indent="0">
              <a:buNone/>
            </a:pPr>
            <a:endParaRPr lang="en-US" sz="1200" i="1" dirty="0"/>
          </a:p>
          <a:p>
            <a:pPr marL="50800" indent="0">
              <a:buNone/>
            </a:pPr>
            <a:endParaRPr lang="en-US" sz="1200" i="1" dirty="0" smtClean="0"/>
          </a:p>
          <a:p>
            <a:pPr marL="50800" indent="0">
              <a:buNone/>
            </a:pPr>
            <a:r>
              <a:rPr lang="en-US" sz="1200" i="1" dirty="0" smtClean="0"/>
              <a:t>Corwin/</a:t>
            </a:r>
            <a:r>
              <a:rPr lang="en-US" sz="1200" i="1" dirty="0" err="1" smtClean="0"/>
              <a:t>Quaglia</a:t>
            </a:r>
            <a:r>
              <a:rPr lang="en-US" sz="1200" i="1" dirty="0" smtClean="0"/>
              <a:t> </a:t>
            </a:r>
            <a:r>
              <a:rPr lang="en-US" sz="1200" i="1" dirty="0"/>
              <a:t>School Voice and Aspirations 2016</a:t>
            </a: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8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1D9B-7F26-0247-B3C3-57A6EBA5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107950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Surveys –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Comparing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44375-4E1D-6940-A29F-574DB008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219201"/>
            <a:ext cx="9907479" cy="4684450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Survey respondents (teachers/students) considering the same phenomenon from opposite points of view.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/>
              <a:t>Example:  </a:t>
            </a:r>
            <a:endParaRPr lang="en-US" dirty="0" smtClean="0"/>
          </a:p>
          <a:p>
            <a:pPr marL="508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 smtClean="0"/>
              <a:t>Teachers </a:t>
            </a:r>
            <a:r>
              <a:rPr lang="en-US" sz="3600" b="1" dirty="0"/>
              <a:t>respond to:  “I respect students”</a:t>
            </a:r>
          </a:p>
          <a:p>
            <a:pPr marL="508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 smtClean="0"/>
              <a:t>Students </a:t>
            </a:r>
            <a:r>
              <a:rPr lang="en-US" sz="3600" b="1" dirty="0"/>
              <a:t>respond to:  “Teachers respect students”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sz="1200" i="1" dirty="0"/>
              <a:t>Corwin/</a:t>
            </a:r>
            <a:r>
              <a:rPr lang="en-US" sz="1200" i="1" dirty="0" err="1"/>
              <a:t>Quaglia</a:t>
            </a:r>
            <a:r>
              <a:rPr lang="en-US" sz="1200" i="1" dirty="0"/>
              <a:t> School Voice and Aspirations 2016</a:t>
            </a: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1D9B-7F26-0247-B3C3-57A6EBA5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9842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Surveys –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Comparing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44375-4E1D-6940-A29F-574DB008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266825"/>
            <a:ext cx="9907479" cy="5219700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Survey respondents (teachers/students) considering the same phenomenon from different roles.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/>
              <a:t>Example:  </a:t>
            </a:r>
            <a:endParaRPr lang="en-US" dirty="0" smtClean="0"/>
          </a:p>
          <a:p>
            <a:pPr marL="508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 smtClean="0"/>
              <a:t>Teachers </a:t>
            </a:r>
            <a:r>
              <a:rPr lang="en-US" sz="3600" b="1" dirty="0"/>
              <a:t>respond to:  “I feel comfortable asking </a:t>
            </a:r>
            <a:r>
              <a:rPr lang="en-US" sz="3600" b="1" dirty="0" smtClean="0"/>
              <a:t>questions </a:t>
            </a:r>
            <a:r>
              <a:rPr lang="en-US" sz="3600" b="1" dirty="0"/>
              <a:t>during staff meetings.”</a:t>
            </a:r>
          </a:p>
          <a:p>
            <a:pPr marL="508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 smtClean="0"/>
              <a:t>Students </a:t>
            </a:r>
            <a:r>
              <a:rPr lang="en-US" sz="3600" b="1" dirty="0"/>
              <a:t>respond to:  “I feel comfortable asking </a:t>
            </a:r>
            <a:r>
              <a:rPr lang="en-US" sz="3600" b="1" dirty="0" smtClean="0"/>
              <a:t>questions </a:t>
            </a:r>
            <a:r>
              <a:rPr lang="en-US" sz="3600" b="1" dirty="0"/>
              <a:t>during class</a:t>
            </a:r>
            <a:r>
              <a:rPr lang="en-US" sz="3600" b="1" dirty="0" smtClean="0"/>
              <a:t>.”</a:t>
            </a:r>
            <a:endParaRPr lang="en-US" dirty="0"/>
          </a:p>
          <a:p>
            <a:pPr marL="50800" indent="0">
              <a:buNone/>
            </a:pPr>
            <a:r>
              <a:rPr lang="en-US" sz="1200" i="1" dirty="0"/>
              <a:t>Corwin/</a:t>
            </a:r>
            <a:r>
              <a:rPr lang="en-US" sz="1200" i="1" dirty="0" err="1"/>
              <a:t>Quaglia</a:t>
            </a:r>
            <a:r>
              <a:rPr lang="en-US" sz="1200" i="1" dirty="0"/>
              <a:t> School Voice and Aspirations 2016</a:t>
            </a:r>
          </a:p>
        </p:txBody>
      </p:sp>
    </p:spTree>
    <p:extLst>
      <p:ext uri="{BB962C8B-B14F-4D97-AF65-F5344CB8AC3E}">
        <p14:creationId xmlns:p14="http://schemas.microsoft.com/office/powerpoint/2010/main" val="29893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A018-7F24-714C-965D-F435DF3C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23813"/>
            <a:ext cx="9907479" cy="1325563"/>
          </a:xfrm>
        </p:spPr>
        <p:txBody>
          <a:bodyPr/>
          <a:lstStyle/>
          <a:p>
            <a:r>
              <a:rPr lang="en-US" dirty="0" smtClean="0"/>
              <a:t>Ask ’</a:t>
            </a:r>
            <a:r>
              <a:rPr lang="en-US" dirty="0" err="1" smtClean="0"/>
              <a:t>Em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61BA9-82F7-ED4C-9D65-D5FC48749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2" y="1104901"/>
            <a:ext cx="9190324" cy="499664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When might we ask students what is important and meaningful in their world?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Whom might they like to help?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How might areas of our curriculum allow for connections with our community?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Opportunities </a:t>
            </a:r>
            <a:r>
              <a:rPr lang="en-US" dirty="0"/>
              <a:t>exist in great abundance – time is the perceived barrier.</a:t>
            </a:r>
          </a:p>
          <a:p>
            <a:pPr marL="50800" indent="0">
              <a:buNone/>
            </a:pPr>
            <a:endParaRPr lang="en-US" sz="2000" dirty="0"/>
          </a:p>
          <a:p>
            <a:pPr marL="50800" indent="0">
              <a:buNone/>
            </a:pPr>
            <a:r>
              <a:rPr lang="en-US" sz="1200" i="1" dirty="0" smtClean="0"/>
              <a:t>Student </a:t>
            </a:r>
            <a:r>
              <a:rPr lang="en-US" sz="1200" i="1" dirty="0"/>
              <a:t>Voice From Invisible to Invaluable</a:t>
            </a:r>
          </a:p>
        </p:txBody>
      </p:sp>
    </p:spTree>
    <p:extLst>
      <p:ext uri="{BB962C8B-B14F-4D97-AF65-F5344CB8AC3E}">
        <p14:creationId xmlns:p14="http://schemas.microsoft.com/office/powerpoint/2010/main" val="18213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504A-3A43-3C47-B532-7C1292C095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647700"/>
            <a:ext cx="7834893" cy="52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E6374-331C-FB46-9AD6-9CCF48211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4770120"/>
            <a:ext cx="11750039" cy="1116112"/>
          </a:xfrm>
        </p:spPr>
        <p:txBody>
          <a:bodyPr/>
          <a:lstStyle/>
          <a:p>
            <a:r>
              <a:rPr lang="en-US" dirty="0">
                <a:hlinkClick r:id="rId3"/>
              </a:rPr>
              <a:t>Student </a:t>
            </a:r>
            <a:r>
              <a:rPr lang="en-US" dirty="0" smtClean="0">
                <a:hlinkClick r:id="rId3"/>
              </a:rPr>
              <a:t>Voices: The Future of School</a:t>
            </a:r>
            <a:endParaRPr lang="en-US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9" y="417022"/>
            <a:ext cx="7064352" cy="39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850" y="1925054"/>
            <a:ext cx="9810750" cy="3513722"/>
          </a:xfrm>
        </p:spPr>
        <p:txBody>
          <a:bodyPr anchor="t" anchorCtr="0"/>
          <a:lstStyle/>
          <a:p>
            <a:pPr algn="l">
              <a:lnSpc>
                <a:spcPct val="100000"/>
              </a:lnSpc>
            </a:pPr>
            <a:r>
              <a:rPr lang="en-US" sz="3600" b="0" dirty="0" smtClean="0">
                <a:solidFill>
                  <a:schemeClr val="tx1"/>
                </a:solidFill>
              </a:rPr>
              <a:t>How </a:t>
            </a:r>
            <a:r>
              <a:rPr lang="en-US" sz="3600" b="0" dirty="0">
                <a:solidFill>
                  <a:schemeClr val="tx1"/>
                </a:solidFill>
              </a:rPr>
              <a:t>can we access the mutual intelligence and wisdom we need to create innovative paths forward for our high schools and the communities they serve?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7850" y="236167"/>
            <a:ext cx="9563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Redesigning, Reimagining </a:t>
            </a:r>
            <a:r>
              <a:rPr lang="en-US" sz="4400" b="1" dirty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School with Community Members’ </a:t>
            </a:r>
            <a:r>
              <a:rPr lang="en-US" sz="4400" b="1" dirty="0" smtClean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Contributions</a:t>
            </a:r>
            <a:endParaRPr lang="en-US" sz="4400" b="1" dirty="0">
              <a:solidFill>
                <a:srgbClr val="5E94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C3261F-1BAF-459D-9162-B287FDE36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4702" r="6140" b="8464"/>
          <a:stretch/>
        </p:blipFill>
        <p:spPr>
          <a:xfrm>
            <a:off x="2926682" y="1316810"/>
            <a:ext cx="8817643" cy="5076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2A3CC-B800-4DFC-9FA2-BE9A49EA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82" y="85725"/>
            <a:ext cx="3333749" cy="1231085"/>
          </a:xfrm>
          <a:prstGeom prst="rect">
            <a:avLst/>
          </a:prstGeom>
        </p:spPr>
      </p:pic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355057"/>
            <a:ext cx="2226440" cy="2243138"/>
          </a:xfrm>
          <a:prstGeom prst="rect">
            <a:avLst/>
          </a:prstGeom>
        </p:spPr>
      </p:pic>
      <p:sp>
        <p:nvSpPr>
          <p:cNvPr id="3" name="TextBox 2">
            <a:hlinkClick r:id="rId7"/>
          </p:cNvPr>
          <p:cNvSpPr txBox="1"/>
          <p:nvPr/>
        </p:nvSpPr>
        <p:spPr>
          <a:xfrm>
            <a:off x="190548" y="4962525"/>
            <a:ext cx="2505075" cy="1077218"/>
          </a:xfrm>
          <a:prstGeom prst="rect">
            <a:avLst/>
          </a:prstGeom>
          <a:solidFill>
            <a:srgbClr val="5E94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CSHSC website features a section on Conversation Cafes with a seven-video series.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40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D287-48F3-8A48-B031-DAB1C553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27000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Round 1 – Articulate the Big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AC393-A973-BD4F-B4A7-B69EFDB12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587500"/>
            <a:ext cx="9907479" cy="2212975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Why are we bringing people together?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What need or needs might this conversation fulfill</a:t>
            </a:r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9CD5-5315-F142-9F0F-F9BE2203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65100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Round 2 – Clarify Possible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AF206-2657-7447-AD7A-CC469AE97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What do we believe is possible from this community conversation?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What might we consider successful?</a:t>
            </a:r>
          </a:p>
        </p:txBody>
      </p:sp>
    </p:spTree>
    <p:extLst>
      <p:ext uri="{BB962C8B-B14F-4D97-AF65-F5344CB8AC3E}">
        <p14:creationId xmlns:p14="http://schemas.microsoft.com/office/powerpoint/2010/main" val="38380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658C-19FA-0141-92F4-286BF77B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9842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Design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E8B30-F6AE-664C-9C48-DF1DD71CC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162050"/>
            <a:ext cx="9907479" cy="550544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With your team – determine how you will gain student, staff and community input in your design plan.</a:t>
            </a:r>
          </a:p>
          <a:p>
            <a:pPr indent="-45720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Who else might you want to join to help achieve our purpose?</a:t>
            </a:r>
          </a:p>
          <a:p>
            <a:pPr indent="-45720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What additional perspectives might contribute valuable insights?</a:t>
            </a:r>
          </a:p>
          <a:p>
            <a:pPr indent="-45720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Who might receive real benefit from being a part of the designing process?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Consider what might be  the right questions to ask?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How might you create spaces to think and explore together?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F4B0-AA89-794D-AF5E-187764A0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227965"/>
            <a:ext cx="9907479" cy="1325563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Research Tells 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0249-1030-5E44-A7D6-A5B43873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1" y="1295400"/>
            <a:ext cx="9907479" cy="52577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Young people need caring, trusting, and supportive relationships with adults and with other young people.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Young people respond to high expectations.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 Young people need opportunities to contribute (often referred to as “choice and voice”).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Young people need learning experiences that intentionally engage their interests, offer opportunities to succeed, and provide feedback to enable them to reflect on their accomplishments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7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E28-AC60-584F-B477-20CC7C63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97485"/>
            <a:ext cx="9907479" cy="1325563"/>
          </a:xfrm>
        </p:spPr>
        <p:txBody>
          <a:bodyPr/>
          <a:lstStyle/>
          <a:p>
            <a:r>
              <a:rPr lang="en-US" dirty="0"/>
              <a:t>Review of Research Pieces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F8641-7FE1-5845-993E-35B6544F0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1" y="1402081"/>
            <a:ext cx="9907479" cy="5455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Each person will need a copy: </a:t>
            </a:r>
            <a:r>
              <a:rPr lang="en-US" i="1" dirty="0"/>
              <a:t>How Students Thrive – Positive Youth Development in Practice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Self select one of the following topics: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800" dirty="0"/>
              <a:t>High Expectations 14 - 18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800" dirty="0"/>
              <a:t>Student, Voice, Choice and Contributions   19-22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800" dirty="0"/>
              <a:t>Caring, Trusting and Supportive Relationships 8 – 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*Please be sure at least one member of your table selects each of the topics – then move to expert </a:t>
            </a:r>
            <a:r>
              <a:rPr lang="en-US" dirty="0" smtClean="0"/>
              <a:t>groups.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7B7C5-883F-434D-92EC-A4B92E8CC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528392"/>
            <a:ext cx="6568440" cy="507306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b="1" dirty="0" smtClean="0"/>
              <a:t>Move </a:t>
            </a:r>
            <a:r>
              <a:rPr lang="en-US" b="1" dirty="0"/>
              <a:t>to the area of the meeting room reading your </a:t>
            </a:r>
            <a:r>
              <a:rPr lang="en-US" b="1" dirty="0" smtClean="0"/>
              <a:t>selection.</a:t>
            </a:r>
            <a:endParaRPr lang="en-US" b="1" dirty="0"/>
          </a:p>
          <a:p>
            <a:r>
              <a:rPr lang="en-US" dirty="0"/>
              <a:t>High Expectations 14 - 18</a:t>
            </a:r>
          </a:p>
          <a:p>
            <a:r>
              <a:rPr lang="en-US" dirty="0"/>
              <a:t>Student, Voice, Choice and Contributions   19-22</a:t>
            </a:r>
          </a:p>
          <a:p>
            <a:pPr>
              <a:spcAft>
                <a:spcPts val="600"/>
              </a:spcAft>
            </a:pPr>
            <a:r>
              <a:rPr lang="en-US" dirty="0"/>
              <a:t>Caring, Trusting and Supportive Relationships 8 – 13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/>
              <a:t>Be sure to have one member of your design team at each selection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78" y="571500"/>
            <a:ext cx="4994871" cy="49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8D92-F562-5143-B7DE-E4975C55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151765"/>
            <a:ext cx="9907479" cy="1325563"/>
          </a:xfrm>
        </p:spPr>
        <p:txBody>
          <a:bodyPr/>
          <a:lstStyle/>
          <a:p>
            <a:r>
              <a:rPr lang="en-US" dirty="0"/>
              <a:t>In Expert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07B8-67E5-194C-9C65-2DC2295F9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1" y="1825625"/>
            <a:ext cx="9986269" cy="4078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Have </a:t>
            </a:r>
            <a:r>
              <a:rPr lang="en-US" sz="3600" dirty="0"/>
              <a:t>a dialogue about two or three big ideas from your </a:t>
            </a:r>
            <a:r>
              <a:rPr lang="en-US" sz="3600" dirty="0" smtClean="0"/>
              <a:t>selection, </a:t>
            </a:r>
            <a:r>
              <a:rPr lang="en-US" sz="3600" dirty="0"/>
              <a:t>and how it might appear in practice.</a:t>
            </a:r>
          </a:p>
          <a:p>
            <a:endParaRPr lang="en-US" sz="3600" dirty="0"/>
          </a:p>
          <a:p>
            <a:r>
              <a:rPr lang="en-US" sz="3600" dirty="0"/>
              <a:t>What do you believe might benefit others from your team as you design?</a:t>
            </a:r>
          </a:p>
        </p:txBody>
      </p:sp>
    </p:spTree>
    <p:extLst>
      <p:ext uri="{BB962C8B-B14F-4D97-AF65-F5344CB8AC3E}">
        <p14:creationId xmlns:p14="http://schemas.microsoft.com/office/powerpoint/2010/main" val="41585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FAE48-AB12-3A40-A9C6-F95F8F81A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51765"/>
            <a:ext cx="9907479" cy="1325563"/>
          </a:xfrm>
        </p:spPr>
        <p:txBody>
          <a:bodyPr/>
          <a:lstStyle/>
          <a:p>
            <a:r>
              <a:rPr lang="en-US" dirty="0"/>
              <a:t>Reconvene as Table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67513-5CC6-1A4E-8D8D-46C8B963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29" y="1612265"/>
            <a:ext cx="9907479" cy="4078025"/>
          </a:xfrm>
        </p:spPr>
        <p:txBody>
          <a:bodyPr>
            <a:normAutofit/>
          </a:bodyPr>
          <a:lstStyle/>
          <a:p>
            <a:r>
              <a:rPr lang="en-US" sz="3200" dirty="0"/>
              <a:t>Individuals share </a:t>
            </a:r>
            <a:r>
              <a:rPr lang="en-US" sz="3200" dirty="0" smtClean="0"/>
              <a:t>thoughts, insights, questions </a:t>
            </a:r>
            <a:r>
              <a:rPr lang="en-US" sz="3200" dirty="0"/>
              <a:t>regarding their text piece.</a:t>
            </a:r>
          </a:p>
          <a:p>
            <a:endParaRPr lang="en-US" sz="3200" dirty="0"/>
          </a:p>
          <a:p>
            <a:r>
              <a:rPr lang="en-US" sz="3200" dirty="0"/>
              <a:t>Brainstorm available programs, approaches, </a:t>
            </a:r>
            <a:r>
              <a:rPr lang="en-US" sz="3200" dirty="0" smtClean="0"/>
              <a:t>work, </a:t>
            </a:r>
            <a:r>
              <a:rPr lang="en-US" sz="3200" dirty="0"/>
              <a:t>and/or  strategies that are currently supported on your campus.</a:t>
            </a:r>
          </a:p>
          <a:p>
            <a:endParaRPr lang="en-US" sz="3200" dirty="0"/>
          </a:p>
          <a:p>
            <a:r>
              <a:rPr lang="en-US" sz="3200" dirty="0"/>
              <a:t>Capture highlights on page 18 of </a:t>
            </a:r>
            <a:r>
              <a:rPr lang="en-US" sz="3200" dirty="0" smtClean="0"/>
              <a:t>the workbook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6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161456"/>
            <a:ext cx="9907479" cy="1325563"/>
          </a:xfrm>
        </p:spPr>
        <p:txBody>
          <a:bodyPr>
            <a:normAutofit/>
          </a:bodyPr>
          <a:lstStyle/>
          <a:p>
            <a:r>
              <a:rPr lang="en-US" dirty="0"/>
              <a:t>Teaching &amp; Learning </a:t>
            </a:r>
            <a:br>
              <a:rPr lang="en-US" dirty="0"/>
            </a:br>
            <a:r>
              <a:rPr lang="en-US" dirty="0" smtClean="0"/>
              <a:t>“Supported</a:t>
            </a:r>
            <a:r>
              <a:rPr lang="en-US" dirty="0"/>
              <a:t>, </a:t>
            </a:r>
            <a:r>
              <a:rPr lang="en-US" dirty="0" smtClean="0"/>
              <a:t>Engaged, </a:t>
            </a:r>
            <a:r>
              <a:rPr lang="en-US" dirty="0"/>
              <a:t>and </a:t>
            </a:r>
            <a:r>
              <a:rPr lang="en-US" dirty="0" smtClean="0"/>
              <a:t>Challenged”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b="1" u="sng" dirty="0"/>
              <a:t>FROM:</a:t>
            </a:r>
          </a:p>
          <a:p>
            <a:r>
              <a:rPr lang="en-US" dirty="0"/>
              <a:t>Individual orientation</a:t>
            </a:r>
          </a:p>
          <a:p>
            <a:r>
              <a:rPr lang="en-US" dirty="0"/>
              <a:t>Assessment of learning</a:t>
            </a:r>
          </a:p>
          <a:p>
            <a:pPr>
              <a:spcAft>
                <a:spcPts val="1000"/>
              </a:spcAft>
            </a:pPr>
            <a:r>
              <a:rPr lang="en-US" dirty="0"/>
              <a:t>Stand and </a:t>
            </a:r>
            <a:r>
              <a:rPr lang="en-US" dirty="0" smtClean="0"/>
              <a:t>deliver</a:t>
            </a:r>
            <a:endParaRPr lang="en-US" dirty="0"/>
          </a:p>
          <a:p>
            <a:r>
              <a:rPr lang="en-US" dirty="0"/>
              <a:t>Extrinsic</a:t>
            </a:r>
          </a:p>
          <a:p>
            <a:pPr>
              <a:spcAft>
                <a:spcPts val="2400"/>
              </a:spcAft>
            </a:pPr>
            <a:r>
              <a:rPr lang="en-US" dirty="0"/>
              <a:t>Ritualized </a:t>
            </a:r>
            <a:r>
              <a:rPr lang="en-US" dirty="0" smtClean="0"/>
              <a:t>practice</a:t>
            </a:r>
            <a:endParaRPr lang="en-US" dirty="0"/>
          </a:p>
          <a:p>
            <a:r>
              <a:rPr lang="en-US" dirty="0"/>
              <a:t>Mistake = Bad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>
          <a:xfrm>
            <a:off x="7787640" y="1672038"/>
            <a:ext cx="4256990" cy="4237824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b="1" u="sng" dirty="0"/>
              <a:t>TO:</a:t>
            </a:r>
          </a:p>
          <a:p>
            <a:r>
              <a:rPr lang="en-US" dirty="0"/>
              <a:t>Collective efficacy</a:t>
            </a:r>
          </a:p>
          <a:p>
            <a:r>
              <a:rPr lang="en-US" dirty="0"/>
              <a:t>Assessment for learning</a:t>
            </a:r>
          </a:p>
          <a:p>
            <a:r>
              <a:rPr lang="en-US" dirty="0"/>
              <a:t>Learning scientists and activators</a:t>
            </a:r>
          </a:p>
          <a:p>
            <a:r>
              <a:rPr lang="en-US" dirty="0"/>
              <a:t>Intrinsic, Choice, Autonomy</a:t>
            </a:r>
          </a:p>
          <a:p>
            <a:r>
              <a:rPr lang="en-US" dirty="0"/>
              <a:t>Competency attainment of something </a:t>
            </a:r>
            <a:r>
              <a:rPr lang="en-US" dirty="0" smtClean="0"/>
              <a:t>worthwhile</a:t>
            </a:r>
            <a:endParaRPr lang="en-US" dirty="0"/>
          </a:p>
          <a:p>
            <a:r>
              <a:rPr lang="en-US" dirty="0"/>
              <a:t>Mistake = Learning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991224" y="3295650"/>
            <a:ext cx="1059731" cy="9906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1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2BDD5D-0ABD-4E18-B064-66BC24C7B9B9}" vid="{78F9AFD0-DB94-488A-A903-04A6DD5E0B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D24056D5EF7449846567EA6E67CD79" ma:contentTypeVersion="13" ma:contentTypeDescription="Create a new document." ma:contentTypeScope="" ma:versionID="2ad2d11d764e40d12260a5889be96692">
  <xsd:schema xmlns:xsd="http://www.w3.org/2001/XMLSchema" xmlns:xs="http://www.w3.org/2001/XMLSchema" xmlns:p="http://schemas.microsoft.com/office/2006/metadata/properties" xmlns:ns3="d39049c8-5642-4c67-b9b8-6999510f2293" xmlns:ns4="be940414-f5a2-4509-bc4b-9b97993b9bc1" targetNamespace="http://schemas.microsoft.com/office/2006/metadata/properties" ma:root="true" ma:fieldsID="7e8cfd12e634cd6fae54e14e2f78c98a" ns3:_="" ns4:_="">
    <xsd:import namespace="d39049c8-5642-4c67-b9b8-6999510f2293"/>
    <xsd:import namespace="be940414-f5a2-4509-bc4b-9b97993b9b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049c8-5642-4c67-b9b8-6999510f2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40414-f5a2-4509-bc4b-9b97993b9b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FEB2CB-A34A-44A9-985F-5F07467830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E4C0DC-94F5-47ED-B364-05A3B70428F6}">
  <ds:schemaRefs>
    <ds:schemaRef ds:uri="http://schemas.microsoft.com/office/infopath/2007/PartnerControls"/>
    <ds:schemaRef ds:uri="http://purl.org/dc/dcmitype/"/>
    <ds:schemaRef ds:uri="d39049c8-5642-4c67-b9b8-6999510f2293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be940414-f5a2-4509-bc4b-9b97993b9bc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9DF499-0383-4944-899C-C33566B5F5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9049c8-5642-4c67-b9b8-6999510f2293"/>
    <ds:schemaRef ds:uri="be940414-f5a2-4509-bc4b-9b97993b9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1565</Words>
  <Application>Microsoft Office PowerPoint</Application>
  <PresentationFormat>Widescreen</PresentationFormat>
  <Paragraphs>259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-webkit-standard</vt:lpstr>
      <vt:lpstr>1_Office Theme</vt:lpstr>
      <vt:lpstr>Students at the Center  “Hope, Agency, Trust and Relationships”</vt:lpstr>
      <vt:lpstr>PowerPoint Presentation</vt:lpstr>
      <vt:lpstr>Student Voices: The Future of School</vt:lpstr>
      <vt:lpstr>What Research Tells Us</vt:lpstr>
      <vt:lpstr>Review of Research Pieces</vt:lpstr>
      <vt:lpstr>PowerPoint Presentation</vt:lpstr>
      <vt:lpstr>In Expert Groups</vt:lpstr>
      <vt:lpstr>Reconvene as Table Group Discussion</vt:lpstr>
      <vt:lpstr>Teaching &amp; Learning  “Supported, Engaged, and Challenged”</vt:lpstr>
      <vt:lpstr>Brainstorm at Your Table</vt:lpstr>
      <vt:lpstr>PowerPoint Presentation</vt:lpstr>
      <vt:lpstr>Competency-Based Learning  Sanborn Regional High School</vt:lpstr>
      <vt:lpstr>Postsecondary Pathways  “Once an Endpoint, Now a Stepping Stone”</vt:lpstr>
      <vt:lpstr>PowerPoint Presentation</vt:lpstr>
      <vt:lpstr>PowerPoint Presentation</vt:lpstr>
      <vt:lpstr>PowerPoint Presentation</vt:lpstr>
      <vt:lpstr>Key Tensions to Balance: Student Supports  </vt:lpstr>
      <vt:lpstr>Getting Started</vt:lpstr>
      <vt:lpstr>We will reconvene after lunch Thanks!</vt:lpstr>
      <vt:lpstr>PowerPoint Presentation</vt:lpstr>
      <vt:lpstr>PowerPoint Presentation</vt:lpstr>
      <vt:lpstr>Student Voice &amp; Input</vt:lpstr>
      <vt:lpstr>Block Party</vt:lpstr>
      <vt:lpstr>Student Profiles</vt:lpstr>
      <vt:lpstr>Student Surveys – Comparing Indicators</vt:lpstr>
      <vt:lpstr>Student Surveys – Comparing Indicators</vt:lpstr>
      <vt:lpstr>Student Surveys – Comparing Indicators</vt:lpstr>
      <vt:lpstr>Ask ’Em</vt:lpstr>
      <vt:lpstr>PowerPoint Presentation</vt:lpstr>
      <vt:lpstr>How can we access the mutual intelligence and wisdom we need to create innovative paths forward for our high schools and the communities they serve?</vt:lpstr>
      <vt:lpstr>PowerPoint Presentation</vt:lpstr>
      <vt:lpstr>Round 1 – Articulate the Big Why</vt:lpstr>
      <vt:lpstr>Round 2 – Clarify Possible Outcomes</vt:lpstr>
      <vt:lpstr>Design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Organizing Adults   “It’s Teams, Not Individuals”</dc:title>
  <dc:creator>Linda Muskauski</dc:creator>
  <cp:lastModifiedBy>Gregg Howell</cp:lastModifiedBy>
  <cp:revision>62</cp:revision>
  <dcterms:created xsi:type="dcterms:W3CDTF">2019-08-12T15:51:12Z</dcterms:created>
  <dcterms:modified xsi:type="dcterms:W3CDTF">2019-08-23T14:53:55Z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0x0101001FD24056D5EF7449846567EA6E67CD79</vt:lpwstr>
  </property>
</Properties>
</file>