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63"/>
  </p:notesMasterIdLst>
  <p:sldIdLst>
    <p:sldId id="377" r:id="rId5"/>
    <p:sldId id="716" r:id="rId6"/>
    <p:sldId id="367" r:id="rId7"/>
    <p:sldId id="714" r:id="rId8"/>
    <p:sldId id="663" r:id="rId9"/>
    <p:sldId id="662" r:id="rId10"/>
    <p:sldId id="669" r:id="rId11"/>
    <p:sldId id="368" r:id="rId12"/>
    <p:sldId id="259" r:id="rId13"/>
    <p:sldId id="364" r:id="rId14"/>
    <p:sldId id="365" r:id="rId15"/>
    <p:sldId id="360" r:id="rId16"/>
    <p:sldId id="366" r:id="rId17"/>
    <p:sldId id="612" r:id="rId18"/>
    <p:sldId id="356" r:id="rId19"/>
    <p:sldId id="357" r:id="rId20"/>
    <p:sldId id="358" r:id="rId21"/>
    <p:sldId id="359" r:id="rId22"/>
    <p:sldId id="363" r:id="rId23"/>
    <p:sldId id="369" r:id="rId24"/>
    <p:sldId id="370" r:id="rId25"/>
    <p:sldId id="664" r:id="rId26"/>
    <p:sldId id="665" r:id="rId27"/>
    <p:sldId id="715" r:id="rId28"/>
    <p:sldId id="666" r:id="rId29"/>
    <p:sldId id="667" r:id="rId30"/>
    <p:sldId id="711" r:id="rId31"/>
    <p:sldId id="303" r:id="rId32"/>
    <p:sldId id="675" r:id="rId33"/>
    <p:sldId id="712" r:id="rId34"/>
    <p:sldId id="704" r:id="rId35"/>
    <p:sldId id="305" r:id="rId36"/>
    <p:sldId id="296" r:id="rId37"/>
    <p:sldId id="713" r:id="rId38"/>
    <p:sldId id="705" r:id="rId39"/>
    <p:sldId id="686" r:id="rId40"/>
    <p:sldId id="687" r:id="rId41"/>
    <p:sldId id="688" r:id="rId42"/>
    <p:sldId id="710" r:id="rId43"/>
    <p:sldId id="689" r:id="rId44"/>
    <p:sldId id="690" r:id="rId45"/>
    <p:sldId id="691" r:id="rId46"/>
    <p:sldId id="706" r:id="rId47"/>
    <p:sldId id="707" r:id="rId48"/>
    <p:sldId id="708" r:id="rId49"/>
    <p:sldId id="709" r:id="rId50"/>
    <p:sldId id="692" r:id="rId51"/>
    <p:sldId id="693" r:id="rId52"/>
    <p:sldId id="694" r:id="rId53"/>
    <p:sldId id="695" r:id="rId54"/>
    <p:sldId id="696" r:id="rId55"/>
    <p:sldId id="697" r:id="rId56"/>
    <p:sldId id="698" r:id="rId57"/>
    <p:sldId id="699" r:id="rId58"/>
    <p:sldId id="700" r:id="rId59"/>
    <p:sldId id="701" r:id="rId60"/>
    <p:sldId id="702" r:id="rId61"/>
    <p:sldId id="703"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E94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12" autoAdjust="0"/>
    <p:restoredTop sz="95332" autoAdjust="0"/>
  </p:normalViewPr>
  <p:slideViewPr>
    <p:cSldViewPr snapToGrid="0" snapToObjects="1">
      <p:cViewPr varScale="1">
        <p:scale>
          <a:sx n="91" d="100"/>
          <a:sy n="91" d="100"/>
        </p:scale>
        <p:origin x="896" y="176"/>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102ECF5-63A2-4EE5-9DC7-1EF46FDE76D4}"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C7D7FBD2-7EC6-43C8-B3B1-3347573DD135}">
      <dgm:prSet phldrT="[Text]" custT="1"/>
      <dgm:spPr/>
      <dgm:t>
        <a:bodyPr/>
        <a:lstStyle/>
        <a:p>
          <a:r>
            <a:rPr lang="en-US" sz="1600" dirty="0"/>
            <a:t>                                </a:t>
          </a:r>
          <a:r>
            <a:rPr lang="en-US" sz="1900" b="1" dirty="0">
              <a:effectLst/>
            </a:rPr>
            <a:t>Authoritative</a:t>
          </a:r>
        </a:p>
      </dgm:t>
    </dgm:pt>
    <dgm:pt modelId="{BE26F1AD-2CDF-42EE-8A59-D93E0BD568CD}" type="parTrans" cxnId="{9478D32B-B13E-4849-BAB8-31951BE2437B}">
      <dgm:prSet/>
      <dgm:spPr/>
      <dgm:t>
        <a:bodyPr/>
        <a:lstStyle/>
        <a:p>
          <a:endParaRPr lang="en-US"/>
        </a:p>
      </dgm:t>
    </dgm:pt>
    <dgm:pt modelId="{6C30B83E-1A29-4395-AD8F-8295A7FA0B1C}" type="sibTrans" cxnId="{9478D32B-B13E-4849-BAB8-31951BE2437B}">
      <dgm:prSet/>
      <dgm:spPr/>
      <dgm:t>
        <a:bodyPr/>
        <a:lstStyle/>
        <a:p>
          <a:endParaRPr lang="en-US"/>
        </a:p>
      </dgm:t>
    </dgm:pt>
    <dgm:pt modelId="{5DEE99A9-E0BD-4F20-8AFD-91C4D3D9D075}">
      <dgm:prSet phldrT="[Text]" custT="1"/>
      <dgm:spPr/>
      <dgm:t>
        <a:bodyPr/>
        <a:lstStyle/>
        <a:p>
          <a:r>
            <a:rPr lang="en-US" sz="1900" b="1" dirty="0">
              <a:effectLst/>
            </a:rPr>
            <a:t>Supportive</a:t>
          </a:r>
        </a:p>
      </dgm:t>
    </dgm:pt>
    <dgm:pt modelId="{60648B1F-400D-4899-9CFB-2643C1CEB6DF}" type="parTrans" cxnId="{469A5832-E967-4C56-A55A-B1879EEAD6F1}">
      <dgm:prSet/>
      <dgm:spPr/>
      <dgm:t>
        <a:bodyPr/>
        <a:lstStyle/>
        <a:p>
          <a:endParaRPr lang="en-US"/>
        </a:p>
      </dgm:t>
    </dgm:pt>
    <dgm:pt modelId="{99B8B9FC-1F65-4FDB-B560-F37CD2D52F28}" type="sibTrans" cxnId="{469A5832-E967-4C56-A55A-B1879EEAD6F1}">
      <dgm:prSet/>
      <dgm:spPr/>
      <dgm:t>
        <a:bodyPr/>
        <a:lstStyle/>
        <a:p>
          <a:endParaRPr lang="en-US"/>
        </a:p>
      </dgm:t>
    </dgm:pt>
    <dgm:pt modelId="{A883C51B-96C0-4BD5-9B28-0982B2FBA876}" type="pres">
      <dgm:prSet presAssocID="{B102ECF5-63A2-4EE5-9DC7-1EF46FDE76D4}" presName="compositeShape" presStyleCnt="0">
        <dgm:presLayoutVars>
          <dgm:chMax val="2"/>
          <dgm:dir/>
          <dgm:resizeHandles val="exact"/>
        </dgm:presLayoutVars>
      </dgm:prSet>
      <dgm:spPr/>
    </dgm:pt>
    <dgm:pt modelId="{0FB27466-1D8A-4D9F-A7F4-E0C65B6B2787}" type="pres">
      <dgm:prSet presAssocID="{B102ECF5-63A2-4EE5-9DC7-1EF46FDE76D4}" presName="divider" presStyleLbl="fgShp" presStyleIdx="0" presStyleCnt="1"/>
      <dgm:spPr/>
    </dgm:pt>
    <dgm:pt modelId="{37BCB49A-A87D-4D74-A425-C936274B4B00}" type="pres">
      <dgm:prSet presAssocID="{C7D7FBD2-7EC6-43C8-B3B1-3347573DD135}" presName="downArrow" presStyleLbl="node1" presStyleIdx="0" presStyleCnt="2"/>
      <dgm:spPr/>
    </dgm:pt>
    <dgm:pt modelId="{21322A33-AD72-434D-8133-5063F792BA8A}" type="pres">
      <dgm:prSet presAssocID="{C7D7FBD2-7EC6-43C8-B3B1-3347573DD135}" presName="downArrowText" presStyleLbl="revTx" presStyleIdx="0" presStyleCnt="2" custScaleX="117880">
        <dgm:presLayoutVars>
          <dgm:bulletEnabled val="1"/>
        </dgm:presLayoutVars>
      </dgm:prSet>
      <dgm:spPr/>
    </dgm:pt>
    <dgm:pt modelId="{F98B3719-8853-440A-A6E9-FC78DD0E5980}" type="pres">
      <dgm:prSet presAssocID="{5DEE99A9-E0BD-4F20-8AFD-91C4D3D9D075}" presName="upArrow" presStyleLbl="node1" presStyleIdx="1" presStyleCnt="2"/>
      <dgm:spPr/>
    </dgm:pt>
    <dgm:pt modelId="{8C982629-7BD4-44C0-A966-D708240DA595}" type="pres">
      <dgm:prSet presAssocID="{5DEE99A9-E0BD-4F20-8AFD-91C4D3D9D075}" presName="upArrowText" presStyleLbl="revTx" presStyleIdx="1" presStyleCnt="2">
        <dgm:presLayoutVars>
          <dgm:bulletEnabled val="1"/>
        </dgm:presLayoutVars>
      </dgm:prSet>
      <dgm:spPr/>
    </dgm:pt>
  </dgm:ptLst>
  <dgm:cxnLst>
    <dgm:cxn modelId="{16D2011D-6181-48C7-A7DC-653B675C0513}" type="presOf" srcId="{5DEE99A9-E0BD-4F20-8AFD-91C4D3D9D075}" destId="{8C982629-7BD4-44C0-A966-D708240DA595}" srcOrd="0" destOrd="0" presId="urn:microsoft.com/office/officeart/2005/8/layout/arrow3"/>
    <dgm:cxn modelId="{9478D32B-B13E-4849-BAB8-31951BE2437B}" srcId="{B102ECF5-63A2-4EE5-9DC7-1EF46FDE76D4}" destId="{C7D7FBD2-7EC6-43C8-B3B1-3347573DD135}" srcOrd="0" destOrd="0" parTransId="{BE26F1AD-2CDF-42EE-8A59-D93E0BD568CD}" sibTransId="{6C30B83E-1A29-4395-AD8F-8295A7FA0B1C}"/>
    <dgm:cxn modelId="{469A5832-E967-4C56-A55A-B1879EEAD6F1}" srcId="{B102ECF5-63A2-4EE5-9DC7-1EF46FDE76D4}" destId="{5DEE99A9-E0BD-4F20-8AFD-91C4D3D9D075}" srcOrd="1" destOrd="0" parTransId="{60648B1F-400D-4899-9CFB-2643C1CEB6DF}" sibTransId="{99B8B9FC-1F65-4FDB-B560-F37CD2D52F28}"/>
    <dgm:cxn modelId="{3FE8AD41-3D68-40A1-BEB9-9BB6C231A08A}" type="presOf" srcId="{C7D7FBD2-7EC6-43C8-B3B1-3347573DD135}" destId="{21322A33-AD72-434D-8133-5063F792BA8A}" srcOrd="0" destOrd="0" presId="urn:microsoft.com/office/officeart/2005/8/layout/arrow3"/>
    <dgm:cxn modelId="{DF6E4B9D-3459-4019-943F-C6DD1C8FAC40}" type="presOf" srcId="{B102ECF5-63A2-4EE5-9DC7-1EF46FDE76D4}" destId="{A883C51B-96C0-4BD5-9B28-0982B2FBA876}" srcOrd="0" destOrd="0" presId="urn:microsoft.com/office/officeart/2005/8/layout/arrow3"/>
    <dgm:cxn modelId="{7802BD17-0622-4C58-94DA-EDE9C38163D7}" type="presParOf" srcId="{A883C51B-96C0-4BD5-9B28-0982B2FBA876}" destId="{0FB27466-1D8A-4D9F-A7F4-E0C65B6B2787}" srcOrd="0" destOrd="0" presId="urn:microsoft.com/office/officeart/2005/8/layout/arrow3"/>
    <dgm:cxn modelId="{3C52F4EA-5A6A-4AE6-8E64-269B25CE8488}" type="presParOf" srcId="{A883C51B-96C0-4BD5-9B28-0982B2FBA876}" destId="{37BCB49A-A87D-4D74-A425-C936274B4B00}" srcOrd="1" destOrd="0" presId="urn:microsoft.com/office/officeart/2005/8/layout/arrow3"/>
    <dgm:cxn modelId="{71F5C6C0-3411-4D6F-A32A-EA89E965F45A}" type="presParOf" srcId="{A883C51B-96C0-4BD5-9B28-0982B2FBA876}" destId="{21322A33-AD72-434D-8133-5063F792BA8A}" srcOrd="2" destOrd="0" presId="urn:microsoft.com/office/officeart/2005/8/layout/arrow3"/>
    <dgm:cxn modelId="{3E0DB726-FC59-4CA7-84EC-686C00D6D6FD}" type="presParOf" srcId="{A883C51B-96C0-4BD5-9B28-0982B2FBA876}" destId="{F98B3719-8853-440A-A6E9-FC78DD0E5980}" srcOrd="3" destOrd="0" presId="urn:microsoft.com/office/officeart/2005/8/layout/arrow3"/>
    <dgm:cxn modelId="{521D2D55-61F1-4467-BCFC-8FEBC589452B}" type="presParOf" srcId="{A883C51B-96C0-4BD5-9B28-0982B2FBA876}" destId="{8C982629-7BD4-44C0-A966-D708240DA595}"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FAB052-C930-4AA3-BE0E-2B3E901AD61B}"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en-US"/>
        </a:p>
      </dgm:t>
    </dgm:pt>
    <dgm:pt modelId="{ECA167CB-DCE5-4B79-BB99-573BEFF796C9}">
      <dgm:prSet phldrT="[Text]"/>
      <dgm:spPr/>
      <dgm:t>
        <a:bodyPr/>
        <a:lstStyle/>
        <a:p>
          <a:r>
            <a:rPr lang="en-US" b="1" dirty="0">
              <a:effectLst/>
            </a:rPr>
            <a:t>Choice and Voice</a:t>
          </a:r>
        </a:p>
        <a:p>
          <a:endParaRPr lang="en-US" dirty="0"/>
        </a:p>
      </dgm:t>
    </dgm:pt>
    <dgm:pt modelId="{7E50E151-E9F3-4E58-A07F-E160DCEA99E7}" type="parTrans" cxnId="{D5583F64-B59E-4C63-ACFA-FB1C5B35745A}">
      <dgm:prSet/>
      <dgm:spPr/>
      <dgm:t>
        <a:bodyPr/>
        <a:lstStyle/>
        <a:p>
          <a:endParaRPr lang="en-US"/>
        </a:p>
      </dgm:t>
    </dgm:pt>
    <dgm:pt modelId="{BB9EC6EA-A35F-4A32-8192-27819569FEE9}" type="sibTrans" cxnId="{D5583F64-B59E-4C63-ACFA-FB1C5B35745A}">
      <dgm:prSet/>
      <dgm:spPr/>
      <dgm:t>
        <a:bodyPr/>
        <a:lstStyle/>
        <a:p>
          <a:endParaRPr lang="en-US"/>
        </a:p>
      </dgm:t>
    </dgm:pt>
    <dgm:pt modelId="{18446AB5-1E94-4D61-A5CA-2A714ED8E4D2}">
      <dgm:prSet phldrT="[Text]"/>
      <dgm:spPr/>
      <dgm:t>
        <a:bodyPr/>
        <a:lstStyle/>
        <a:p>
          <a:r>
            <a:rPr lang="en-US" b="1" dirty="0">
              <a:effectLst/>
            </a:rPr>
            <a:t>Structured and Shaped </a:t>
          </a:r>
        </a:p>
      </dgm:t>
    </dgm:pt>
    <dgm:pt modelId="{A4A9E230-EF86-49EE-BF1F-DFC493B768DA}" type="parTrans" cxnId="{ED65C4BB-1072-40A9-9C7B-1CC7FD2CE590}">
      <dgm:prSet/>
      <dgm:spPr/>
      <dgm:t>
        <a:bodyPr/>
        <a:lstStyle/>
        <a:p>
          <a:endParaRPr lang="en-US"/>
        </a:p>
      </dgm:t>
    </dgm:pt>
    <dgm:pt modelId="{4D829B98-513B-4ECB-87C7-8D07C053CBFC}" type="sibTrans" cxnId="{ED65C4BB-1072-40A9-9C7B-1CC7FD2CE590}">
      <dgm:prSet/>
      <dgm:spPr/>
      <dgm:t>
        <a:bodyPr/>
        <a:lstStyle/>
        <a:p>
          <a:endParaRPr lang="en-US"/>
        </a:p>
      </dgm:t>
    </dgm:pt>
    <dgm:pt modelId="{A4103A54-C58C-4EAD-818D-98F6F6069769}" type="pres">
      <dgm:prSet presAssocID="{4DFAB052-C930-4AA3-BE0E-2B3E901AD61B}" presName="compositeShape" presStyleCnt="0">
        <dgm:presLayoutVars>
          <dgm:chMax val="2"/>
          <dgm:dir/>
          <dgm:resizeHandles val="exact"/>
        </dgm:presLayoutVars>
      </dgm:prSet>
      <dgm:spPr/>
    </dgm:pt>
    <dgm:pt modelId="{4FC014A3-E2F7-485A-A4DC-821555D3F0DC}" type="pres">
      <dgm:prSet presAssocID="{4DFAB052-C930-4AA3-BE0E-2B3E901AD61B}" presName="divider" presStyleLbl="fgShp" presStyleIdx="0" presStyleCnt="1"/>
      <dgm:spPr/>
    </dgm:pt>
    <dgm:pt modelId="{C54A8A37-E883-4187-9894-5A0BF54CE604}" type="pres">
      <dgm:prSet presAssocID="{ECA167CB-DCE5-4B79-BB99-573BEFF796C9}" presName="downArrow" presStyleLbl="node1" presStyleIdx="0" presStyleCnt="2"/>
      <dgm:spPr/>
    </dgm:pt>
    <dgm:pt modelId="{2326C623-A4E5-457C-B8CF-A02605E900C4}" type="pres">
      <dgm:prSet presAssocID="{ECA167CB-DCE5-4B79-BB99-573BEFF796C9}" presName="downArrowText" presStyleLbl="revTx" presStyleIdx="0" presStyleCnt="2">
        <dgm:presLayoutVars>
          <dgm:bulletEnabled val="1"/>
        </dgm:presLayoutVars>
      </dgm:prSet>
      <dgm:spPr/>
    </dgm:pt>
    <dgm:pt modelId="{C7FB127C-8D3E-4437-AD36-BBF4369B5C48}" type="pres">
      <dgm:prSet presAssocID="{18446AB5-1E94-4D61-A5CA-2A714ED8E4D2}" presName="upArrow" presStyleLbl="node1" presStyleIdx="1" presStyleCnt="2"/>
      <dgm:spPr/>
    </dgm:pt>
    <dgm:pt modelId="{FCAAE326-FBF2-450A-8B0F-ADFB9C57D565}" type="pres">
      <dgm:prSet presAssocID="{18446AB5-1E94-4D61-A5CA-2A714ED8E4D2}" presName="upArrowText" presStyleLbl="revTx" presStyleIdx="1" presStyleCnt="2">
        <dgm:presLayoutVars>
          <dgm:bulletEnabled val="1"/>
        </dgm:presLayoutVars>
      </dgm:prSet>
      <dgm:spPr/>
    </dgm:pt>
  </dgm:ptLst>
  <dgm:cxnLst>
    <dgm:cxn modelId="{D5583F64-B59E-4C63-ACFA-FB1C5B35745A}" srcId="{4DFAB052-C930-4AA3-BE0E-2B3E901AD61B}" destId="{ECA167CB-DCE5-4B79-BB99-573BEFF796C9}" srcOrd="0" destOrd="0" parTransId="{7E50E151-E9F3-4E58-A07F-E160DCEA99E7}" sibTransId="{BB9EC6EA-A35F-4A32-8192-27819569FEE9}"/>
    <dgm:cxn modelId="{ABB3D26C-50EB-42FE-BCB2-917FCA3650A9}" type="presOf" srcId="{4DFAB052-C930-4AA3-BE0E-2B3E901AD61B}" destId="{A4103A54-C58C-4EAD-818D-98F6F6069769}" srcOrd="0" destOrd="0" presId="urn:microsoft.com/office/officeart/2005/8/layout/arrow3"/>
    <dgm:cxn modelId="{423B667D-7720-4924-A313-8702D6822D87}" type="presOf" srcId="{ECA167CB-DCE5-4B79-BB99-573BEFF796C9}" destId="{2326C623-A4E5-457C-B8CF-A02605E900C4}" srcOrd="0" destOrd="0" presId="urn:microsoft.com/office/officeart/2005/8/layout/arrow3"/>
    <dgm:cxn modelId="{D0B47C97-BBCC-4871-B37C-39F12B3BF26E}" type="presOf" srcId="{18446AB5-1E94-4D61-A5CA-2A714ED8E4D2}" destId="{FCAAE326-FBF2-450A-8B0F-ADFB9C57D565}" srcOrd="0" destOrd="0" presId="urn:microsoft.com/office/officeart/2005/8/layout/arrow3"/>
    <dgm:cxn modelId="{ED65C4BB-1072-40A9-9C7B-1CC7FD2CE590}" srcId="{4DFAB052-C930-4AA3-BE0E-2B3E901AD61B}" destId="{18446AB5-1E94-4D61-A5CA-2A714ED8E4D2}" srcOrd="1" destOrd="0" parTransId="{A4A9E230-EF86-49EE-BF1F-DFC493B768DA}" sibTransId="{4D829B98-513B-4ECB-87C7-8D07C053CBFC}"/>
    <dgm:cxn modelId="{470B9688-2A11-4AE9-BD56-F7F910030098}" type="presParOf" srcId="{A4103A54-C58C-4EAD-818D-98F6F6069769}" destId="{4FC014A3-E2F7-485A-A4DC-821555D3F0DC}" srcOrd="0" destOrd="0" presId="urn:microsoft.com/office/officeart/2005/8/layout/arrow3"/>
    <dgm:cxn modelId="{3927017E-7831-4306-8605-E362FF78ABFE}" type="presParOf" srcId="{A4103A54-C58C-4EAD-818D-98F6F6069769}" destId="{C54A8A37-E883-4187-9894-5A0BF54CE604}" srcOrd="1" destOrd="0" presId="urn:microsoft.com/office/officeart/2005/8/layout/arrow3"/>
    <dgm:cxn modelId="{7EC24FA7-9E75-4ABA-A4D9-799198B9302D}" type="presParOf" srcId="{A4103A54-C58C-4EAD-818D-98F6F6069769}" destId="{2326C623-A4E5-457C-B8CF-A02605E900C4}" srcOrd="2" destOrd="0" presId="urn:microsoft.com/office/officeart/2005/8/layout/arrow3"/>
    <dgm:cxn modelId="{3383C2AF-F058-4EF8-895C-BAB0E2255A43}" type="presParOf" srcId="{A4103A54-C58C-4EAD-818D-98F6F6069769}" destId="{C7FB127C-8D3E-4437-AD36-BBF4369B5C48}" srcOrd="3" destOrd="0" presId="urn:microsoft.com/office/officeart/2005/8/layout/arrow3"/>
    <dgm:cxn modelId="{13BE4E62-A401-4E58-B50C-4844A173FB3B}" type="presParOf" srcId="{A4103A54-C58C-4EAD-818D-98F6F6069769}" destId="{FCAAE326-FBF2-450A-8B0F-ADFB9C57D565}" srcOrd="4" destOrd="0" presId="urn:microsoft.com/office/officeart/2005/8/layout/arrow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27466-1D8A-4D9F-A7F4-E0C65B6B2787}">
      <dsp:nvSpPr>
        <dsp:cNvPr id="0" name=""/>
        <dsp:cNvSpPr/>
      </dsp:nvSpPr>
      <dsp:spPr>
        <a:xfrm rot="21300000">
          <a:off x="14687" y="1846148"/>
          <a:ext cx="4756936" cy="544740"/>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BCB49A-A87D-4D74-A425-C936274B4B00}">
      <dsp:nvSpPr>
        <dsp:cNvPr id="0" name=""/>
        <dsp:cNvSpPr/>
      </dsp:nvSpPr>
      <dsp:spPr>
        <a:xfrm>
          <a:off x="574357" y="211851"/>
          <a:ext cx="1435893" cy="1694815"/>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322A33-AD72-434D-8133-5063F792BA8A}">
      <dsp:nvSpPr>
        <dsp:cNvPr id="0" name=""/>
        <dsp:cNvSpPr/>
      </dsp:nvSpPr>
      <dsp:spPr>
        <a:xfrm>
          <a:off x="2399818" y="0"/>
          <a:ext cx="1805473" cy="177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a:t>                                </a:t>
          </a:r>
          <a:r>
            <a:rPr lang="en-US" sz="1900" b="1" kern="1200" dirty="0">
              <a:effectLst/>
            </a:rPr>
            <a:t>Authoritative</a:t>
          </a:r>
        </a:p>
      </dsp:txBody>
      <dsp:txXfrm>
        <a:off x="2399818" y="0"/>
        <a:ext cx="1805473" cy="1779555"/>
      </dsp:txXfrm>
    </dsp:sp>
    <dsp:sp modelId="{F98B3719-8853-440A-A6E9-FC78DD0E5980}">
      <dsp:nvSpPr>
        <dsp:cNvPr id="0" name=""/>
        <dsp:cNvSpPr/>
      </dsp:nvSpPr>
      <dsp:spPr>
        <a:xfrm>
          <a:off x="2776060" y="2330370"/>
          <a:ext cx="1435893" cy="1694815"/>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C982629-7BD4-44C0-A966-D708240DA595}">
      <dsp:nvSpPr>
        <dsp:cNvPr id="0" name=""/>
        <dsp:cNvSpPr/>
      </dsp:nvSpPr>
      <dsp:spPr>
        <a:xfrm>
          <a:off x="717946" y="2457482"/>
          <a:ext cx="1531619" cy="177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rPr>
            <a:t>Supportive</a:t>
          </a:r>
        </a:p>
      </dsp:txBody>
      <dsp:txXfrm>
        <a:off x="717946" y="2457482"/>
        <a:ext cx="1531619" cy="17795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014A3-E2F7-485A-A4DC-821555D3F0DC}">
      <dsp:nvSpPr>
        <dsp:cNvPr id="0" name=""/>
        <dsp:cNvSpPr/>
      </dsp:nvSpPr>
      <dsp:spPr>
        <a:xfrm rot="21300000">
          <a:off x="14673" y="1846419"/>
          <a:ext cx="4752203" cy="544199"/>
        </a:xfrm>
        <a:prstGeom prst="mathMinus">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4A8A37-E883-4187-9894-5A0BF54CE604}">
      <dsp:nvSpPr>
        <dsp:cNvPr id="0" name=""/>
        <dsp:cNvSpPr/>
      </dsp:nvSpPr>
      <dsp:spPr>
        <a:xfrm>
          <a:off x="573786" y="211851"/>
          <a:ext cx="1434465" cy="1694815"/>
        </a:xfrm>
        <a:prstGeom prst="down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26C623-A4E5-457C-B8CF-A02605E900C4}">
      <dsp:nvSpPr>
        <dsp:cNvPr id="0" name=""/>
        <dsp:cNvSpPr/>
      </dsp:nvSpPr>
      <dsp:spPr>
        <a:xfrm>
          <a:off x="2534221" y="0"/>
          <a:ext cx="1530096" cy="177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rPr>
            <a:t>Choice and Voice</a:t>
          </a:r>
        </a:p>
        <a:p>
          <a:pPr marL="0" lvl="0" indent="0" algn="ctr" defTabSz="844550">
            <a:lnSpc>
              <a:spcPct val="90000"/>
            </a:lnSpc>
            <a:spcBef>
              <a:spcPct val="0"/>
            </a:spcBef>
            <a:spcAft>
              <a:spcPct val="35000"/>
            </a:spcAft>
            <a:buNone/>
          </a:pPr>
          <a:endParaRPr lang="en-US" sz="1900" kern="1200" dirty="0"/>
        </a:p>
      </dsp:txBody>
      <dsp:txXfrm>
        <a:off x="2534221" y="0"/>
        <a:ext cx="1530096" cy="1779555"/>
      </dsp:txXfrm>
    </dsp:sp>
    <dsp:sp modelId="{C7FB127C-8D3E-4437-AD36-BBF4369B5C48}">
      <dsp:nvSpPr>
        <dsp:cNvPr id="0" name=""/>
        <dsp:cNvSpPr/>
      </dsp:nvSpPr>
      <dsp:spPr>
        <a:xfrm>
          <a:off x="2773298" y="2330370"/>
          <a:ext cx="1434465" cy="1694815"/>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AAE326-FBF2-450A-8B0F-ADFB9C57D565}">
      <dsp:nvSpPr>
        <dsp:cNvPr id="0" name=""/>
        <dsp:cNvSpPr/>
      </dsp:nvSpPr>
      <dsp:spPr>
        <a:xfrm>
          <a:off x="717232" y="2457482"/>
          <a:ext cx="1530096" cy="17795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rPr>
            <a:t>Structured and Shaped </a:t>
          </a:r>
        </a:p>
      </dsp:txBody>
      <dsp:txXfrm>
        <a:off x="717232" y="2457482"/>
        <a:ext cx="1530096" cy="1779555"/>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04856A-7953-8849-9A56-96D215DA5362}" type="datetimeFigureOut">
              <a:rPr lang="en-US" smtClean="0"/>
              <a:t>9/13/19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6C21-05DE-2443-BEF6-5177650FE632}" type="slidenum">
              <a:rPr lang="en-US" smtClean="0"/>
              <a:t>‹#›</a:t>
            </a:fld>
            <a:endParaRPr lang="en-US"/>
          </a:p>
        </p:txBody>
      </p:sp>
    </p:spTree>
    <p:extLst>
      <p:ext uri="{BB962C8B-B14F-4D97-AF65-F5344CB8AC3E}">
        <p14:creationId xmlns:p14="http://schemas.microsoft.com/office/powerpoint/2010/main" val="1209371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K9C0KNtqiHU&amp;app=desktop"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cgQMrqEOJcU"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0o-tcOZAx_k"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yfzLNfpUSw0"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chemeClr val="tx1"/>
                </a:solidFill>
                <a:hlinkClick r:id="rId3">
                  <a:extLst>
                    <a:ext uri="{A12FA001-AC4F-418D-AE19-62706E023703}">
                      <ahyp:hlinkClr xmlns:ahyp="http://schemas.microsoft.com/office/drawing/2018/hyperlinkcolor" val="tx"/>
                    </a:ext>
                  </a:extLst>
                </a:hlinkClick>
              </a:rPr>
              <a:t>https://www.youtube.com/watch?v=K9C0KNtqiHU&amp;app=desktop</a:t>
            </a:r>
            <a:endParaRPr lang="en-US" dirty="0">
              <a:solidFill>
                <a:schemeClr val="tx1"/>
              </a:solidFill>
            </a:endParaRPr>
          </a:p>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79216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bring the block party quotes</a:t>
            </a: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1C44E64-53A3-8443-A5F3-AC9E416ED81D}"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32271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can give examples of the Student Profiles from Louisiana….and or the student totems – can suggest grades 9 and 12 as well</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64751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35121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also give our example of how it might look as a lesson – Student Voice 78 – page 82 might also show video page 82 Student Voice </a:t>
            </a:r>
          </a:p>
          <a:p>
            <a:r>
              <a:rPr lang="en-US" dirty="0"/>
              <a:t>https://www.youtube.com/watch?v=zwwqxa_dR8E&amp;feature=player_embedded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9321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Print the how to conversation café handout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a:hlinkClick r:id="rId3"/>
              </a:rPr>
              <a:t>https://www.youtube.com/watch?v=cgQMrqEOJcU</a:t>
            </a:r>
            <a:endParaRPr kumimoji="0" lang="en-US" sz="1200" b="1" i="0" u="none" strike="noStrike" kern="1200" cap="none" spc="0" normalizeH="0" baseline="0" noProof="0" dirty="0">
              <a:ln>
                <a:noFill/>
              </a:ln>
              <a:solidFill>
                <a:srgbClr val="FFFFFF"/>
              </a:solidFill>
              <a:effectLst/>
              <a:uLnTx/>
              <a:uFillTx/>
              <a:latin typeface="Arial" pitchFamily="34" charset="0"/>
              <a:ea typeface="+mn-ea"/>
              <a:cs typeface="Arial" pitchFamily="34" charset="0"/>
              <a:sym typeface="Arial"/>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A96044-A5AF-4885-857E-BB360E67A769}"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62827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930CB3A-2D9E-5B42-B1A0-637B26F2AD72}"/>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39F22-802A-0446-A6CF-6E0D2F314883}"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
        <p:nvSpPr>
          <p:cNvPr id="4098" name="Rectangle 2">
            <a:extLst>
              <a:ext uri="{FF2B5EF4-FFF2-40B4-BE49-F238E27FC236}">
                <a16:creationId xmlns:a16="http://schemas.microsoft.com/office/drawing/2014/main" id="{AD389879-82D0-3343-8540-50F21F711938}"/>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F02C0FBD-2F85-7A4E-8FF1-C23E7453D14C}"/>
              </a:ext>
            </a:extLst>
          </p:cNvPr>
          <p:cNvSpPr>
            <a:spLocks noGrp="1" noChangeArrowheads="1"/>
          </p:cNvSpPr>
          <p:nvPr>
            <p:ph type="body" idx="1"/>
          </p:nvPr>
        </p:nvSpPr>
        <p:spPr/>
        <p:txBody>
          <a:bodyPr/>
          <a:lstStyle/>
          <a:p>
            <a:r>
              <a:rPr lang="en-US" altLang="en-US" dirty="0"/>
              <a:t>Here we will go to work book for this page and look at design questions</a:t>
            </a:r>
          </a:p>
        </p:txBody>
      </p:sp>
    </p:spTree>
    <p:extLst>
      <p:ext uri="{BB962C8B-B14F-4D97-AF65-F5344CB8AC3E}">
        <p14:creationId xmlns:p14="http://schemas.microsoft.com/office/powerpoint/2010/main" val="430886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4059180" y="8977133"/>
            <a:ext cx="3105348" cy="474207"/>
          </a:xfrm>
          <a:prstGeom prst="rect">
            <a:avLst/>
          </a:prstGeom>
          <a:noFill/>
          <a:ln>
            <a:noFill/>
          </a:ln>
        </p:spPr>
        <p:txBody>
          <a:bodyPr spcFirstLastPara="1" wrap="square" lIns="94944" tIns="47460" rIns="94944" bIns="47460" anchor="b" anchorCtr="0">
            <a:noAutofit/>
          </a:bodyPr>
          <a:lstStyle/>
          <a:p>
            <a:pPr marL="0" marR="0" lvl="0" indent="0" algn="r" defTabSz="93176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31760" rtl="0" eaLnBrk="1" fontAlgn="auto" latinLnBrk="0" hangingPunct="1">
                <a:lnSpc>
                  <a:spcPct val="100000"/>
                </a:lnSpc>
                <a:spcBef>
                  <a:spcPts val="0"/>
                </a:spcBef>
                <a:spcAft>
                  <a:spcPts val="0"/>
                </a:spcAft>
                <a:buClr>
                  <a:srgbClr val="000000"/>
                </a:buClr>
                <a:buSzTx/>
                <a:buFontTx/>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0" name="Shape 460"/>
          <p:cNvSpPr>
            <a:spLocks noGrp="1" noRot="1" noChangeAspect="1"/>
          </p:cNvSpPr>
          <p:nvPr>
            <p:ph type="sldImg" idx="2"/>
          </p:nvPr>
        </p:nvSpPr>
        <p:spPr>
          <a:xfrm>
            <a:off x="747713" y="1181100"/>
            <a:ext cx="5670550" cy="31892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1" name="Shape 461"/>
          <p:cNvSpPr txBox="1">
            <a:spLocks noGrp="1"/>
          </p:cNvSpPr>
          <p:nvPr>
            <p:ph type="body" idx="1"/>
          </p:nvPr>
        </p:nvSpPr>
        <p:spPr>
          <a:xfrm>
            <a:off x="716619" y="4548457"/>
            <a:ext cx="5732949" cy="3721466"/>
          </a:xfrm>
          <a:prstGeom prst="rect">
            <a:avLst/>
          </a:prstGeom>
          <a:noFill/>
          <a:ln>
            <a:noFill/>
          </a:ln>
        </p:spPr>
        <p:txBody>
          <a:bodyPr spcFirstLastPara="1" wrap="square" lIns="94944" tIns="47460" rIns="94944" bIns="47460" anchor="t" anchorCtr="0">
            <a:noAutofit/>
          </a:bodyPr>
          <a:lstStyle/>
          <a:p>
            <a:pPr marL="232940" indent="-232940">
              <a:lnSpc>
                <a:spcPct val="80000"/>
              </a:lnSpc>
              <a:buClr>
                <a:srgbClr val="2F5496"/>
              </a:buClr>
              <a:buSzPts val="2790"/>
              <a:buFont typeface="Arial"/>
              <a:buChar char="•"/>
            </a:pPr>
            <a:r>
              <a:rPr lang="en-US" b="1" dirty="0">
                <a:solidFill>
                  <a:srgbClr val="5E94CA"/>
                </a:solidFill>
                <a:latin typeface="Calibri"/>
                <a:ea typeface="Calibri"/>
                <a:cs typeface="Calibri"/>
                <a:sym typeface="Calibri"/>
              </a:rPr>
              <a:t>Sample Strategies Based on Evidence Base</a:t>
            </a: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Beginning in the freshman year, offer a comprehensive college and career planning program to students and families.  (</a:t>
            </a:r>
            <a:r>
              <a:rPr lang="en-US" dirty="0">
                <a:solidFill>
                  <a:srgbClr val="C55A11"/>
                </a:solidFill>
                <a:latin typeface="Calibri"/>
                <a:ea typeface="Calibri"/>
                <a:cs typeface="Calibri"/>
                <a:sym typeface="Calibri"/>
              </a:rPr>
              <a:t>More robust with frequent touch points than current IGP</a:t>
            </a:r>
            <a:r>
              <a:rPr lang="en-US" dirty="0">
                <a:solidFill>
                  <a:srgbClr val="2F5496"/>
                </a:solidFill>
                <a:latin typeface="Calibri"/>
                <a:ea typeface="Calibri"/>
                <a:cs typeface="Calibri"/>
                <a:sym typeface="Calibri"/>
              </a:rPr>
              <a:t>)</a:t>
            </a:r>
            <a:endParaRPr lang="en-US" dirty="0"/>
          </a:p>
          <a:p>
            <a:pPr marL="232940" indent="-52412">
              <a:lnSpc>
                <a:spcPct val="80000"/>
              </a:lnSpc>
              <a:buClr>
                <a:schemeClr val="dk1"/>
              </a:buClr>
              <a:buSzPts val="2790"/>
            </a:pPr>
            <a:endParaRPr lang="en-US" dirty="0">
              <a:solidFill>
                <a:srgbClr val="2F5496"/>
              </a:solidFill>
              <a:latin typeface="Calibri"/>
              <a:ea typeface="Calibri"/>
              <a:cs typeface="Calibri"/>
              <a:sym typeface="Calibri"/>
            </a:endParaRP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Provide all students support to complete a comprehensive plan for success after high school.</a:t>
            </a:r>
            <a:endParaRPr lang="en-US" dirty="0"/>
          </a:p>
          <a:p>
            <a:pPr marL="232940" indent="-52412">
              <a:lnSpc>
                <a:spcPct val="80000"/>
              </a:lnSpc>
              <a:buClr>
                <a:schemeClr val="dk1"/>
              </a:buClr>
              <a:buSzPts val="2790"/>
            </a:pPr>
            <a:endParaRPr lang="en-US" dirty="0">
              <a:solidFill>
                <a:srgbClr val="2F5496"/>
              </a:solidFill>
              <a:latin typeface="Calibri"/>
              <a:ea typeface="Calibri"/>
              <a:cs typeface="Calibri"/>
              <a:sym typeface="Calibri"/>
            </a:endParaRP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Offer a dual enrollment program that allows student to take college courses for high school AND college credit.</a:t>
            </a:r>
            <a:endParaRPr lang="en-US" dirty="0"/>
          </a:p>
          <a:p>
            <a:pPr marL="232940" indent="-52412">
              <a:lnSpc>
                <a:spcPct val="80000"/>
              </a:lnSpc>
              <a:buClr>
                <a:schemeClr val="dk1"/>
              </a:buClr>
              <a:buSzPts val="2790"/>
            </a:pPr>
            <a:endParaRPr lang="en-US" dirty="0">
              <a:solidFill>
                <a:srgbClr val="2F5496"/>
              </a:solidFill>
              <a:latin typeface="Calibri"/>
              <a:ea typeface="Calibri"/>
              <a:cs typeface="Calibri"/>
              <a:sym typeface="Calibri"/>
            </a:endParaRP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Integration of academic and technical content.</a:t>
            </a:r>
            <a:endParaRPr lang="en-US" dirty="0"/>
          </a:p>
          <a:p>
            <a:pPr marL="232940" indent="-52412">
              <a:lnSpc>
                <a:spcPct val="80000"/>
              </a:lnSpc>
              <a:buClr>
                <a:schemeClr val="dk1"/>
              </a:buClr>
              <a:buSzPts val="2790"/>
            </a:pPr>
            <a:endParaRPr lang="en-US" dirty="0">
              <a:solidFill>
                <a:srgbClr val="2F5496"/>
              </a:solidFill>
              <a:latin typeface="Calibri"/>
              <a:ea typeface="Calibri"/>
              <a:cs typeface="Calibri"/>
              <a:sym typeface="Calibri"/>
            </a:endParaRPr>
          </a:p>
          <a:p>
            <a:pPr marL="232940" indent="-232940">
              <a:lnSpc>
                <a:spcPct val="80000"/>
              </a:lnSpc>
              <a:buClr>
                <a:srgbClr val="2F5496"/>
              </a:buClr>
              <a:buSzPts val="2790"/>
              <a:buFont typeface="Arial"/>
              <a:buChar char="•"/>
            </a:pPr>
            <a:r>
              <a:rPr lang="en-US" dirty="0">
                <a:solidFill>
                  <a:srgbClr val="2F5496"/>
                </a:solidFill>
                <a:latin typeface="Calibri"/>
                <a:ea typeface="Calibri"/>
                <a:cs typeface="Calibri"/>
                <a:sym typeface="Calibri"/>
              </a:rPr>
              <a:t>Career awareness, job shadowing, intern and apprenticeships.</a:t>
            </a:r>
            <a:endParaRPr lang="en-US" dirty="0"/>
          </a:p>
          <a:p>
            <a:endParaRPr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87284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https://www.youtube.com/watch?v=0o-tcOZAx_k</a:t>
            </a:r>
            <a:endParaRPr lang="en-US" dirty="0"/>
          </a:p>
        </p:txBody>
      </p:sp>
      <p:sp>
        <p:nvSpPr>
          <p:cNvPr id="4" name="Slide Number Placeholder 3"/>
          <p:cNvSpPr>
            <a:spLocks noGrp="1"/>
          </p:cNvSpPr>
          <p:nvPr>
            <p:ph type="sldNum" sz="quarter" idx="10"/>
          </p:nvPr>
        </p:nvSpPr>
        <p:spPr/>
        <p:txBody>
          <a:bodyPr/>
          <a:lstStyle/>
          <a:p>
            <a:fld id="{12234410-C0E7-9A43-812B-732138C6AAD1}" type="slidenum">
              <a:rPr lang="en-US" smtClean="0"/>
              <a:t>31</a:t>
            </a:fld>
            <a:endParaRPr lang="en-US"/>
          </a:p>
        </p:txBody>
      </p:sp>
    </p:spTree>
    <p:extLst>
      <p:ext uri="{BB962C8B-B14F-4D97-AF65-F5344CB8AC3E}">
        <p14:creationId xmlns:p14="http://schemas.microsoft.com/office/powerpoint/2010/main" val="219786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0" name="Shape 4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1" name="Shape 461"/>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228600" marR="0" lvl="0" indent="-228600" algn="l" rtl="0">
              <a:lnSpc>
                <a:spcPct val="80000"/>
              </a:lnSpc>
              <a:spcBef>
                <a:spcPts val="0"/>
              </a:spcBef>
              <a:spcAft>
                <a:spcPts val="0"/>
              </a:spcAft>
              <a:buClr>
                <a:srgbClr val="2F5496"/>
              </a:buClr>
              <a:buSzPts val="2790"/>
              <a:buFont typeface="Arial"/>
              <a:buChar char="•"/>
            </a:pPr>
            <a:r>
              <a:rPr lang="en-US" sz="1200" b="1" i="0" u="none" strike="noStrike" cap="none" dirty="0">
                <a:solidFill>
                  <a:srgbClr val="5E94CA"/>
                </a:solidFill>
                <a:latin typeface="Calibri"/>
                <a:ea typeface="Calibri"/>
                <a:cs typeface="Calibri"/>
                <a:sym typeface="Calibri"/>
              </a:rPr>
              <a:t>Sample Strategies Based on Evidence Base</a:t>
            </a: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Beginning in the freshman year, offer a comprehensive college and career planning program to students and families.  (</a:t>
            </a:r>
            <a:r>
              <a:rPr lang="en-US" sz="1200" b="0" i="0" u="none" strike="noStrike" cap="none" dirty="0">
                <a:solidFill>
                  <a:srgbClr val="C55A11"/>
                </a:solidFill>
                <a:latin typeface="Calibri"/>
                <a:ea typeface="Calibri"/>
                <a:cs typeface="Calibri"/>
                <a:sym typeface="Calibri"/>
              </a:rPr>
              <a:t>More robust with frequent touch points than current IGP</a:t>
            </a:r>
            <a:r>
              <a:rPr lang="en-US" sz="1200" b="0" i="0" u="none" strike="noStrike" cap="none" dirty="0">
                <a:solidFill>
                  <a:srgbClr val="2F5496"/>
                </a:solidFill>
                <a:latin typeface="Calibri"/>
                <a:ea typeface="Calibri"/>
                <a:cs typeface="Calibri"/>
                <a:sym typeface="Calibri"/>
              </a:rPr>
              <a: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Provide all students support to complete a comprehensive plan for success after high school.</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Offer a dual enrollment program that allows student to take college courses for high school AND college credit.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Integration of academic and technical content.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Career awareness, job shadowing, intern and apprenticeships.</a:t>
            </a:r>
            <a:endParaRPr lang="en-US"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0845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460" name="Shape 4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1" name="Shape 461"/>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r>
              <a:rPr lang="en-US" dirty="0">
                <a:solidFill>
                  <a:srgbClr val="000064"/>
                </a:solidFill>
                <a:latin typeface="-webkit-standard"/>
                <a:hlinkClick r:id="rId3"/>
              </a:rPr>
              <a:t>https://youtu.be/yfzLNfpUSw0</a:t>
            </a:r>
            <a:r>
              <a:rPr lang="en-US" dirty="0">
                <a:solidFill>
                  <a:srgbClr val="000064"/>
                </a:solidFill>
                <a:latin typeface="-webkit-standard"/>
              </a:rPr>
              <a:t> </a:t>
            </a: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288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4DF9BA5-385D-469C-A171-91BE9006B658}"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29939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0" name="Shape 460"/>
          <p:cNvSpPr>
            <a:spLocks noGrp="1" noRot="1" noChangeAspect="1"/>
          </p:cNvSpPr>
          <p:nvPr>
            <p:ph type="sldImg" idx="2"/>
          </p:nvPr>
        </p:nvSpPr>
        <p:spPr>
          <a:xfrm>
            <a:off x="717550" y="1162050"/>
            <a:ext cx="5575300"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61" name="Shape 461"/>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228600" marR="0" lvl="0" indent="-228600" algn="l" rtl="0">
              <a:lnSpc>
                <a:spcPct val="80000"/>
              </a:lnSpc>
              <a:spcBef>
                <a:spcPts val="0"/>
              </a:spcBef>
              <a:spcAft>
                <a:spcPts val="0"/>
              </a:spcAft>
              <a:buClr>
                <a:srgbClr val="2F5496"/>
              </a:buClr>
              <a:buSzPts val="2790"/>
              <a:buFont typeface="Arial"/>
              <a:buChar char="•"/>
            </a:pPr>
            <a:r>
              <a:rPr lang="en-US" sz="1200" b="1" i="0" u="none" strike="noStrike" cap="none" dirty="0">
                <a:solidFill>
                  <a:srgbClr val="5E94CA"/>
                </a:solidFill>
                <a:latin typeface="Calibri"/>
                <a:ea typeface="Calibri"/>
                <a:cs typeface="Calibri"/>
                <a:sym typeface="Calibri"/>
              </a:rPr>
              <a:t>Sample Strategies Based on Evidence Base</a:t>
            </a: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Beginning in the freshman year, offer a comprehensive college and career planning program to students and families.  (</a:t>
            </a:r>
            <a:r>
              <a:rPr lang="en-US" sz="1200" b="0" i="0" u="none" strike="noStrike" cap="none" dirty="0">
                <a:solidFill>
                  <a:srgbClr val="C55A11"/>
                </a:solidFill>
                <a:latin typeface="Calibri"/>
                <a:ea typeface="Calibri"/>
                <a:cs typeface="Calibri"/>
                <a:sym typeface="Calibri"/>
              </a:rPr>
              <a:t>More robust with frequent touch points than current IGP</a:t>
            </a:r>
            <a:r>
              <a:rPr lang="en-US" sz="1200" b="0" i="0" u="none" strike="noStrike" cap="none" dirty="0">
                <a:solidFill>
                  <a:srgbClr val="2F5496"/>
                </a:solidFill>
                <a:latin typeface="Calibri"/>
                <a:ea typeface="Calibri"/>
                <a:cs typeface="Calibri"/>
                <a:sym typeface="Calibri"/>
              </a:rPr>
              <a: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Provide all students support to complete a comprehensive plan for success after high school.</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Offer a dual enrollment program that allows student to take college courses for high school AND college credit.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Integration of academic and technical content.</a:t>
            </a:r>
            <a:endParaRPr lang="en-US" dirty="0"/>
          </a:p>
          <a:p>
            <a:pPr marL="228600" marR="0" lvl="0" indent="-51435" algn="l" rtl="0">
              <a:lnSpc>
                <a:spcPct val="80000"/>
              </a:lnSpc>
              <a:spcBef>
                <a:spcPts val="0"/>
              </a:spcBef>
              <a:spcAft>
                <a:spcPts val="0"/>
              </a:spcAft>
              <a:buClr>
                <a:schemeClr val="dk1"/>
              </a:buClr>
              <a:buSzPts val="2790"/>
              <a:buFont typeface="Arial"/>
              <a:buNone/>
            </a:pPr>
            <a:endParaRPr lang="en-US" sz="1200" b="0" i="0" u="none" strike="noStrike" cap="none" dirty="0">
              <a:solidFill>
                <a:srgbClr val="2F5496"/>
              </a:solidFill>
              <a:latin typeface="Calibri"/>
              <a:ea typeface="Calibri"/>
              <a:cs typeface="Calibri"/>
              <a:sym typeface="Calibri"/>
            </a:endParaRPr>
          </a:p>
          <a:p>
            <a:pPr marL="228600" marR="0" lvl="0" indent="-228600" algn="l" rtl="0">
              <a:lnSpc>
                <a:spcPct val="80000"/>
              </a:lnSpc>
              <a:spcBef>
                <a:spcPts val="0"/>
              </a:spcBef>
              <a:spcAft>
                <a:spcPts val="0"/>
              </a:spcAft>
              <a:buClr>
                <a:srgbClr val="2F5496"/>
              </a:buClr>
              <a:buSzPts val="2790"/>
              <a:buFont typeface="Arial"/>
              <a:buChar char="•"/>
            </a:pPr>
            <a:r>
              <a:rPr lang="en-US" sz="1200" b="0" i="0" u="none" strike="noStrike" cap="none" dirty="0">
                <a:solidFill>
                  <a:srgbClr val="2F5496"/>
                </a:solidFill>
                <a:latin typeface="Calibri"/>
                <a:ea typeface="Calibri"/>
                <a:cs typeface="Calibri"/>
                <a:sym typeface="Calibri"/>
              </a:rPr>
              <a:t>Career awareness, job shadowing, intern and apprenticeships.</a:t>
            </a:r>
            <a:endParaRPr lang="en-US" dirty="0"/>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6938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https://vimeo.com/155339834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234410-C0E7-9A43-812B-732138C6AA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740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Shape 29"/>
          <p:cNvSpPr txBox="1">
            <a:spLocks noGrp="1"/>
          </p:cNvSpPr>
          <p:nvPr>
            <p:ph type="body" idx="1"/>
          </p:nvPr>
        </p:nvSpPr>
        <p:spPr>
          <a:xfrm>
            <a:off x="2015231" y="1825625"/>
            <a:ext cx="9907479" cy="40780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79256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BF829E7C-3801-4DD7-B559-4AF6EF822384}" type="datetimeFigureOut">
              <a:rPr lang="en-US" smtClean="0"/>
              <a:pPr/>
              <a:t>9/13/19</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0FFF1E84-3627-44F6-984D-2F64EC6067DA}" type="slidenum">
              <a:rPr lang="en-US" smtClean="0"/>
              <a:pPr/>
              <a:t>‹#›</a:t>
            </a:fld>
            <a:endParaRPr lang="en-US"/>
          </a:p>
        </p:txBody>
      </p:sp>
    </p:spTree>
    <p:extLst>
      <p:ext uri="{BB962C8B-B14F-4D97-AF65-F5344CB8AC3E}">
        <p14:creationId xmlns:p14="http://schemas.microsoft.com/office/powerpoint/2010/main" val="73037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E404F-1163-47D5-984D-A6AE4D4242E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5781DD-59C1-4023-93EB-B7C2690DF3EE}"/>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C6FB6F-8F28-49E1-8DDF-9759012FDB5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58968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7840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0"/>
        <p:cNvGrpSpPr/>
        <p:nvPr/>
      </p:nvGrpSpPr>
      <p:grpSpPr>
        <a:xfrm>
          <a:off x="0" y="0"/>
          <a:ext cx="0" cy="0"/>
          <a:chOff x="0" y="0"/>
          <a:chExt cx="0" cy="0"/>
        </a:xfrm>
      </p:grpSpPr>
      <p:sp>
        <p:nvSpPr>
          <p:cNvPr id="31" name="Shape 31"/>
          <p:cNvSpPr txBox="1">
            <a:spLocks noGrp="1"/>
          </p:cNvSpPr>
          <p:nvPr>
            <p:ph type="ctrTitle"/>
          </p:nvPr>
        </p:nvSpPr>
        <p:spPr>
          <a:xfrm>
            <a:off x="1988597" y="1122363"/>
            <a:ext cx="9934113"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rgbClr val="5E94CA"/>
              </a:buClr>
              <a:buSzPts val="6000"/>
              <a:buFont typeface="Calibri"/>
              <a:buNone/>
              <a:defRPr sz="60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Shape 32"/>
          <p:cNvSpPr txBox="1">
            <a:spLocks noGrp="1"/>
          </p:cNvSpPr>
          <p:nvPr>
            <p:ph type="subTitle" idx="1"/>
          </p:nvPr>
        </p:nvSpPr>
        <p:spPr>
          <a:xfrm>
            <a:off x="1988597" y="3602038"/>
            <a:ext cx="9934113"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6521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1988597" y="1709738"/>
            <a:ext cx="9934113"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5E94CA"/>
              </a:buClr>
              <a:buSzPts val="6000"/>
              <a:buFont typeface="Calibri"/>
              <a:buNone/>
              <a:defRPr sz="60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Shape 35"/>
          <p:cNvSpPr txBox="1">
            <a:spLocks noGrp="1"/>
          </p:cNvSpPr>
          <p:nvPr>
            <p:ph type="body" idx="1"/>
          </p:nvPr>
        </p:nvSpPr>
        <p:spPr>
          <a:xfrm>
            <a:off x="1988597" y="4589463"/>
            <a:ext cx="9934113"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8562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 name="Shape 53"/>
          <p:cNvSpPr txBox="1">
            <a:spLocks noGrp="1"/>
          </p:cNvSpPr>
          <p:nvPr>
            <p:ph type="body" idx="1"/>
          </p:nvPr>
        </p:nvSpPr>
        <p:spPr>
          <a:xfrm>
            <a:off x="2015230" y="1825625"/>
            <a:ext cx="4785065" cy="423782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7140398" y="1825625"/>
            <a:ext cx="4782312" cy="4237824"/>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04282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997476" y="365125"/>
            <a:ext cx="9925235"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 name="Shape 57"/>
          <p:cNvSpPr txBox="1">
            <a:spLocks noGrp="1"/>
          </p:cNvSpPr>
          <p:nvPr>
            <p:ph type="body" idx="1"/>
          </p:nvPr>
        </p:nvSpPr>
        <p:spPr>
          <a:xfrm>
            <a:off x="1997476" y="1681163"/>
            <a:ext cx="478231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1997475" y="2505075"/>
            <a:ext cx="4782312" cy="357612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3"/>
          </p:nvPr>
        </p:nvSpPr>
        <p:spPr>
          <a:xfrm>
            <a:off x="7140399" y="1681163"/>
            <a:ext cx="4782311"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4"/>
          </p:nvPr>
        </p:nvSpPr>
        <p:spPr>
          <a:xfrm>
            <a:off x="7140399" y="2505075"/>
            <a:ext cx="4782312" cy="357612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48006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202051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rgbClr val="5E94CA"/>
              </a:buClr>
              <a:buSzPts val="3200"/>
              <a:buFont typeface="Calibri"/>
              <a:buNone/>
              <a:defRPr sz="32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6363918" y="987425"/>
            <a:ext cx="553216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202051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496948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Shape 67"/>
          <p:cNvSpPr txBox="1">
            <a:spLocks noGrp="1"/>
          </p:cNvSpPr>
          <p:nvPr>
            <p:ph type="body" idx="1"/>
          </p:nvPr>
        </p:nvSpPr>
        <p:spPr>
          <a:xfrm rot="5400000">
            <a:off x="4929958" y="-1089102"/>
            <a:ext cx="4078025" cy="990747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711301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7710479"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2649836" y="-322747"/>
            <a:ext cx="5811838" cy="7187583"/>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350056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F2EE-0646-411C-8839-93034F79EC17}"/>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74D25D-AC13-418B-BC2E-93BF2133716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E5DB3F-D706-4F5F-A80A-182BC23C3BD5}"/>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629130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6F9FC"/>
            </a:gs>
            <a:gs pos="80000">
              <a:srgbClr val="B3D1EC">
                <a:alpha val="49803"/>
              </a:srgbClr>
            </a:gs>
            <a:gs pos="90000">
              <a:srgbClr val="FBB040">
                <a:alpha val="54901"/>
              </a:srgbClr>
            </a:gs>
            <a:gs pos="100000">
              <a:srgbClr val="FBB040"/>
            </a:gs>
          </a:gsLst>
          <a:path path="circle">
            <a:fillToRect l="100000" t="100000"/>
          </a:path>
          <a:tileRect r="-100000" b="-100000"/>
        </a:gradFill>
        <a:effectLst/>
      </p:bgPr>
    </p:bg>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2015231" y="365125"/>
            <a:ext cx="990747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rgbClr val="5E94CA"/>
              </a:buClr>
              <a:buSzPts val="4400"/>
              <a:buFont typeface="Calibri"/>
              <a:buNone/>
              <a:defRPr sz="4400" b="1" i="0" u="none" strike="noStrike" cap="none">
                <a:solidFill>
                  <a:srgbClr val="5E94C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dirty="0"/>
          </a:p>
        </p:txBody>
      </p:sp>
      <p:sp>
        <p:nvSpPr>
          <p:cNvPr id="22" name="Shape 22"/>
          <p:cNvSpPr txBox="1">
            <a:spLocks noGrp="1"/>
          </p:cNvSpPr>
          <p:nvPr>
            <p:ph type="body" idx="1"/>
          </p:nvPr>
        </p:nvSpPr>
        <p:spPr>
          <a:xfrm>
            <a:off x="2015231" y="1825625"/>
            <a:ext cx="9907479" cy="4078025"/>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pic>
        <p:nvPicPr>
          <p:cNvPr id="23" name="Shape 23"/>
          <p:cNvPicPr preferRelativeResize="0"/>
          <p:nvPr/>
        </p:nvPicPr>
        <p:blipFill rotWithShape="1">
          <a:blip r:embed="rId14">
            <a:alphaModFix/>
          </a:blip>
          <a:srcRect/>
          <a:stretch/>
        </p:blipFill>
        <p:spPr>
          <a:xfrm>
            <a:off x="115287" y="118585"/>
            <a:ext cx="1303574" cy="1292965"/>
          </a:xfrm>
          <a:prstGeom prst="rect">
            <a:avLst/>
          </a:prstGeom>
          <a:noFill/>
          <a:ln>
            <a:noFill/>
          </a:ln>
        </p:spPr>
      </p:pic>
      <p:pic>
        <p:nvPicPr>
          <p:cNvPr id="26" name="Shape 26"/>
          <p:cNvPicPr preferRelativeResize="0"/>
          <p:nvPr/>
        </p:nvPicPr>
        <p:blipFill rotWithShape="1">
          <a:blip r:embed="rId14">
            <a:alphaModFix/>
          </a:blip>
          <a:srcRect/>
          <a:stretch/>
        </p:blipFill>
        <p:spPr>
          <a:xfrm>
            <a:off x="115287" y="118585"/>
            <a:ext cx="1303574" cy="1292965"/>
          </a:xfrm>
          <a:prstGeom prst="rect">
            <a:avLst/>
          </a:prstGeom>
          <a:noFill/>
          <a:ln>
            <a:noFill/>
          </a:ln>
        </p:spPr>
      </p:pic>
      <p:pic>
        <p:nvPicPr>
          <p:cNvPr id="8" name="Pictur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5433" y="6566027"/>
            <a:ext cx="1756975" cy="197284"/>
          </a:xfrm>
          <a:prstGeom prst="rect">
            <a:avLst/>
          </a:prstGeom>
        </p:spPr>
      </p:pic>
      <p:sp>
        <p:nvSpPr>
          <p:cNvPr id="9" name="TextBox 8"/>
          <p:cNvSpPr txBox="1"/>
          <p:nvPr userDrawn="1"/>
        </p:nvSpPr>
        <p:spPr>
          <a:xfrm>
            <a:off x="1" y="6493155"/>
            <a:ext cx="12192000" cy="276999"/>
          </a:xfrm>
          <a:prstGeom prst="rect">
            <a:avLst/>
          </a:prstGeom>
          <a:noFill/>
        </p:spPr>
        <p:txBody>
          <a:bodyPr wrap="square" rtlCol="0">
            <a:spAutoFit/>
          </a:bodyPr>
          <a:lstStyle/>
          <a:p>
            <a:pPr algn="ctr"/>
            <a:r>
              <a:rPr lang="en-US" sz="1200" b="0" i="1" dirty="0">
                <a:latin typeface="Calibri Light" panose="020F0302020204030204" pitchFamily="34" charset="0"/>
                <a:cs typeface="Calibri Light" panose="020F0302020204030204" pitchFamily="34" charset="0"/>
              </a:rPr>
              <a:t>Using ESSA to Redesign</a:t>
            </a:r>
            <a:r>
              <a:rPr lang="en-US" sz="1200" b="0" i="1" baseline="0" dirty="0">
                <a:latin typeface="Calibri Light" panose="020F0302020204030204" pitchFamily="34" charset="0"/>
                <a:cs typeface="Calibri Light" panose="020F0302020204030204" pitchFamily="34" charset="0"/>
              </a:rPr>
              <a:t> High Schools to Support Their Communities in the 21</a:t>
            </a:r>
            <a:r>
              <a:rPr lang="en-US" sz="1200" b="0" i="1" baseline="30000" dirty="0">
                <a:latin typeface="Calibri Light" panose="020F0302020204030204" pitchFamily="34" charset="0"/>
                <a:cs typeface="Calibri Light" panose="020F0302020204030204" pitchFamily="34" charset="0"/>
              </a:rPr>
              <a:t>st</a:t>
            </a:r>
            <a:r>
              <a:rPr lang="en-US" sz="1200" b="0" i="1" baseline="0" dirty="0">
                <a:latin typeface="Calibri Light" panose="020F0302020204030204" pitchFamily="34" charset="0"/>
                <a:cs typeface="Calibri Light" panose="020F0302020204030204" pitchFamily="34" charset="0"/>
              </a:rPr>
              <a:t> Century</a:t>
            </a:r>
            <a:r>
              <a:rPr lang="en-US" sz="1200" b="0" i="1" dirty="0">
                <a:latin typeface="Calibri Light" panose="020F0302020204030204" pitchFamily="34" charset="0"/>
                <a:cs typeface="Calibri Light" panose="020F0302020204030204" pitchFamily="34" charset="0"/>
              </a:rPr>
              <a:t> </a:t>
            </a:r>
          </a:p>
        </p:txBody>
      </p:sp>
      <p:pic>
        <p:nvPicPr>
          <p:cNvPr id="2" name="Picture 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203879" y="6088031"/>
            <a:ext cx="822080" cy="675280"/>
          </a:xfrm>
          <a:prstGeom prst="rect">
            <a:avLst/>
          </a:prstGeom>
        </p:spPr>
      </p:pic>
    </p:spTree>
    <p:extLst>
      <p:ext uri="{BB962C8B-B14F-4D97-AF65-F5344CB8AC3E}">
        <p14:creationId xmlns:p14="http://schemas.microsoft.com/office/powerpoint/2010/main" val="321188839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Calibri Light" panose="020F0302020204030204" pitchFamily="34" charset="0"/>
          <a:cs typeface="Calibri Light" panose="020F03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K9C0KNtqiHU&amp;app=deskto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0o-tcOZAx_k"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4.files.edl.io/e25f/03/19/19/140047-5188410f-1680-4fa6-b4e6-dd95f35636f6.pdf" TargetMode="Externa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yfzLNfpUSw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7.xml.rels><?xml version="1.0" encoding="UTF-8" standalone="yes"?>
<Relationships xmlns="http://schemas.openxmlformats.org/package/2006/relationships"><Relationship Id="rId2" Type="http://schemas.openxmlformats.org/officeDocument/2006/relationships/hyperlink" Target="http://www.hsredesign.org/"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vimeo.com/155339834"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hyperlink" Target="https://www.youtube.com/watch?v=zwwqxa_dR8E&amp;feature=player_embedded"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hyperlink" Target="http://www.hsredesign.org/getting-started/community-input/#CAFE" TargetMode="External"/><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hyperlink" Target="https://www.youtube.com/watch?v=cgQMrqEOJcU" TargetMode="External"/><Relationship Id="rId4" Type="http://schemas.openxmlformats.org/officeDocument/2006/relationships/image" Target="../media/image3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0839" y="1389888"/>
            <a:ext cx="6168682" cy="3234812"/>
          </a:xfrm>
        </p:spPr>
        <p:txBody>
          <a:bodyPr/>
          <a:lstStyle/>
          <a:p>
            <a:r>
              <a:rPr lang="en-US" sz="4400" dirty="0">
                <a:latin typeface="Calibri Light" panose="020F0302020204030204" pitchFamily="34" charset="0"/>
                <a:cs typeface="Calibri Light" panose="020F0302020204030204" pitchFamily="34" charset="0"/>
              </a:rPr>
              <a:t>New Mexico High School Redesign Teams </a:t>
            </a:r>
            <a:br>
              <a:rPr lang="en-US" sz="4400" dirty="0">
                <a:latin typeface="Calibri Light" panose="020F0302020204030204" pitchFamily="34" charset="0"/>
                <a:cs typeface="Calibri Light" panose="020F0302020204030204" pitchFamily="34" charset="0"/>
              </a:rPr>
            </a:br>
            <a:r>
              <a:rPr lang="en-US" sz="4400" dirty="0">
                <a:latin typeface="Calibri Light" panose="020F0302020204030204" pitchFamily="34" charset="0"/>
                <a:cs typeface="Calibri Light" panose="020F0302020204030204" pitchFamily="34" charset="0"/>
              </a:rPr>
              <a:t>Cohort II </a:t>
            </a:r>
            <a:br>
              <a:rPr lang="en-US" sz="4400" dirty="0">
                <a:latin typeface="Calibri Light" panose="020F0302020204030204" pitchFamily="34" charset="0"/>
                <a:cs typeface="Calibri Light" panose="020F0302020204030204" pitchFamily="34" charset="0"/>
              </a:rPr>
            </a:br>
            <a:r>
              <a:rPr lang="en-US" sz="4400" dirty="0">
                <a:latin typeface="Calibri Light" panose="020F0302020204030204" pitchFamily="34" charset="0"/>
                <a:cs typeface="Calibri Light" panose="020F0302020204030204" pitchFamily="34" charset="0"/>
              </a:rPr>
              <a:t> Cross State High School Collaborative</a:t>
            </a:r>
          </a:p>
        </p:txBody>
      </p:sp>
      <p:sp>
        <p:nvSpPr>
          <p:cNvPr id="3" name="Subtitle 2"/>
          <p:cNvSpPr>
            <a:spLocks noGrp="1"/>
          </p:cNvSpPr>
          <p:nvPr>
            <p:ph type="subTitle" idx="1"/>
          </p:nvPr>
        </p:nvSpPr>
        <p:spPr>
          <a:xfrm>
            <a:off x="1102460" y="5018527"/>
            <a:ext cx="9934113" cy="1363985"/>
          </a:xfrm>
        </p:spPr>
        <p:txBody>
          <a:bodyPr/>
          <a:lstStyle/>
          <a:p>
            <a:pPr>
              <a:spcBef>
                <a:spcPts val="600"/>
              </a:spcBef>
            </a:pPr>
            <a:r>
              <a:rPr lang="en-US" dirty="0"/>
              <a:t>September23 , 2019</a:t>
            </a:r>
          </a:p>
          <a:p>
            <a:pPr>
              <a:spcBef>
                <a:spcPts val="600"/>
              </a:spcBef>
            </a:pPr>
            <a:r>
              <a:rPr lang="en-US" dirty="0"/>
              <a:t>Everyone Graduates Center</a:t>
            </a:r>
          </a:p>
          <a:p>
            <a:pPr>
              <a:spcBef>
                <a:spcPts val="600"/>
              </a:spcBef>
            </a:pPr>
            <a:r>
              <a:rPr lang="en-US" dirty="0"/>
              <a:t>Johns Hopkins University</a:t>
            </a:r>
          </a:p>
        </p:txBody>
      </p:sp>
      <p:pic>
        <p:nvPicPr>
          <p:cNvPr id="6" name="Picture 5">
            <a:extLst>
              <a:ext uri="{FF2B5EF4-FFF2-40B4-BE49-F238E27FC236}">
                <a16:creationId xmlns:a16="http://schemas.microsoft.com/office/drawing/2014/main" id="{BD6CEE8B-0D81-4144-A16A-A7E65D2F4B28}"/>
              </a:ext>
            </a:extLst>
          </p:cNvPr>
          <p:cNvPicPr>
            <a:picLocks noChangeAspect="1"/>
          </p:cNvPicPr>
          <p:nvPr/>
        </p:nvPicPr>
        <p:blipFill rotWithShape="1">
          <a:blip r:embed="rId2"/>
          <a:srcRect l="10776" t="5571" r="9204" b="12942"/>
          <a:stretch/>
        </p:blipFill>
        <p:spPr>
          <a:xfrm>
            <a:off x="7966731" y="1509692"/>
            <a:ext cx="3627861" cy="2989156"/>
          </a:xfrm>
          <a:prstGeom prst="rect">
            <a:avLst/>
          </a:prstGeom>
        </p:spPr>
      </p:pic>
    </p:spTree>
    <p:extLst>
      <p:ext uri="{BB962C8B-B14F-4D97-AF65-F5344CB8AC3E}">
        <p14:creationId xmlns:p14="http://schemas.microsoft.com/office/powerpoint/2010/main" val="232964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0" y="-89375"/>
            <a:ext cx="9907479" cy="1690688"/>
          </a:xfrm>
        </p:spPr>
        <p:txBody>
          <a:bodyPr/>
          <a:lstStyle/>
          <a:p>
            <a:r>
              <a:rPr lang="en-US" dirty="0">
                <a:latin typeface="Calibri Light" panose="020F0302020204030204" pitchFamily="34" charset="0"/>
                <a:cs typeface="Calibri Light" panose="020F0302020204030204" pitchFamily="34" charset="0"/>
              </a:rPr>
              <a:t>Why are we doing it this way?</a:t>
            </a:r>
          </a:p>
        </p:txBody>
      </p:sp>
      <p:sp>
        <p:nvSpPr>
          <p:cNvPr id="5" name="Text Placeholder 4"/>
          <p:cNvSpPr>
            <a:spLocks noGrp="1"/>
          </p:cNvSpPr>
          <p:nvPr>
            <p:ph type="body" idx="1"/>
          </p:nvPr>
        </p:nvSpPr>
        <p:spPr>
          <a:xfrm>
            <a:off x="2015231" y="1391921"/>
            <a:ext cx="9907479" cy="1554480"/>
          </a:xfrm>
        </p:spPr>
        <p:txBody>
          <a:bodyPr/>
          <a:lstStyle/>
          <a:p>
            <a:pPr>
              <a:lnSpc>
                <a:spcPct val="100000"/>
              </a:lnSpc>
              <a:spcBef>
                <a:spcPts val="0"/>
              </a:spcBef>
              <a:spcAft>
                <a:spcPts val="1200"/>
              </a:spcAft>
              <a:buSzPts val="3959"/>
            </a:pPr>
            <a:r>
              <a:rPr lang="en-US" dirty="0">
                <a:solidFill>
                  <a:schemeClr val="tx1"/>
                </a:solidFill>
              </a:rPr>
              <a:t>Take a few minutes to read the article at your table.</a:t>
            </a:r>
          </a:p>
          <a:p>
            <a:pPr>
              <a:lnSpc>
                <a:spcPct val="100000"/>
              </a:lnSpc>
              <a:spcBef>
                <a:spcPts val="0"/>
              </a:spcBef>
              <a:buSzPts val="3959"/>
            </a:pPr>
            <a:r>
              <a:rPr lang="en-US" dirty="0">
                <a:solidFill>
                  <a:schemeClr val="tx1"/>
                </a:solidFill>
              </a:rPr>
              <a:t>Then we will watch a brief video.</a:t>
            </a:r>
          </a:p>
        </p:txBody>
      </p:sp>
      <p:pic>
        <p:nvPicPr>
          <p:cNvPr id="2" name="Picture 1">
            <a:hlinkClick r:id="rId3"/>
          </p:cNvPr>
          <p:cNvPicPr>
            <a:picLocks noChangeAspect="1"/>
          </p:cNvPicPr>
          <p:nvPr/>
        </p:nvPicPr>
        <p:blipFill rotWithShape="1">
          <a:blip r:embed="rId4"/>
          <a:srcRect l="5128" t="29148" r="35000" b="10150"/>
          <a:stretch/>
        </p:blipFill>
        <p:spPr>
          <a:xfrm>
            <a:off x="7807182" y="1992729"/>
            <a:ext cx="4027291" cy="2190432"/>
          </a:xfrm>
          <a:prstGeom prst="rect">
            <a:avLst/>
          </a:prstGeom>
        </p:spPr>
      </p:pic>
      <p:sp>
        <p:nvSpPr>
          <p:cNvPr id="3" name="Rectangle 2"/>
          <p:cNvSpPr/>
          <p:nvPr/>
        </p:nvSpPr>
        <p:spPr>
          <a:xfrm>
            <a:off x="213360" y="3087945"/>
            <a:ext cx="7721599" cy="2985433"/>
          </a:xfrm>
          <a:prstGeom prst="rect">
            <a:avLst/>
          </a:prstGeom>
        </p:spPr>
        <p:txBody>
          <a:bodyPr wrap="square">
            <a:spAutoFit/>
          </a:bodyPr>
          <a:lstStyle/>
          <a:p>
            <a:pPr marL="50800" indent="0">
              <a:buSzPts val="3959"/>
              <a:buNone/>
            </a:pPr>
            <a:r>
              <a:rPr lang="en-US" sz="2800" dirty="0">
                <a:latin typeface="Calibri" panose="020F0502020204030204" pitchFamily="34" charset="0"/>
                <a:cs typeface="Calibri" panose="020F0502020204030204" pitchFamily="34" charset="0"/>
              </a:rPr>
              <a:t>As we read and watch reflect upon:</a:t>
            </a:r>
          </a:p>
          <a:p>
            <a:pPr marL="457200" indent="-457200">
              <a:lnSpc>
                <a:spcPct val="100000"/>
              </a:lnSpc>
              <a:spcBef>
                <a:spcPts val="0"/>
              </a:spcBef>
              <a:spcAft>
                <a:spcPts val="1200"/>
              </a:spcAft>
              <a:buSzPts val="3959"/>
              <a:buFont typeface="Arial" panose="020B0604020202020204" pitchFamily="34" charset="0"/>
              <a:buChar char="•"/>
            </a:pPr>
            <a:r>
              <a:rPr lang="en-US" sz="2800" b="1" i="1" dirty="0">
                <a:latin typeface="Calibri" panose="020F0502020204030204" pitchFamily="34" charset="0"/>
                <a:ea typeface="Arial"/>
                <a:cs typeface="Calibri" panose="020F0502020204030204" pitchFamily="34" charset="0"/>
                <a:sym typeface="Arial"/>
              </a:rPr>
              <a:t>What were our public schools designed to produce? </a:t>
            </a:r>
          </a:p>
          <a:p>
            <a:pPr marL="457200" indent="-457200">
              <a:lnSpc>
                <a:spcPct val="100000"/>
              </a:lnSpc>
              <a:spcBef>
                <a:spcPts val="0"/>
              </a:spcBef>
              <a:spcAft>
                <a:spcPts val="1200"/>
              </a:spcAft>
              <a:buSzPts val="3959"/>
              <a:buFont typeface="Arial" panose="020B0604020202020204" pitchFamily="34" charset="0"/>
              <a:buChar char="•"/>
            </a:pPr>
            <a:r>
              <a:rPr lang="en-US" sz="2800" b="1" i="1" dirty="0">
                <a:latin typeface="Calibri" panose="020F0502020204030204" pitchFamily="34" charset="0"/>
                <a:ea typeface="Arial"/>
                <a:cs typeface="Calibri" panose="020F0502020204030204" pitchFamily="34" charset="0"/>
                <a:sym typeface="Arial"/>
              </a:rPr>
              <a:t>How are they designed? </a:t>
            </a:r>
          </a:p>
          <a:p>
            <a:pPr marL="457200" indent="-457200">
              <a:lnSpc>
                <a:spcPct val="100000"/>
              </a:lnSpc>
              <a:spcBef>
                <a:spcPts val="0"/>
              </a:spcBef>
              <a:buSzPts val="3959"/>
              <a:buFont typeface="Arial" panose="020B0604020202020204" pitchFamily="34" charset="0"/>
              <a:buChar char="•"/>
            </a:pPr>
            <a:r>
              <a:rPr lang="en-US" sz="2800" b="1" i="1" dirty="0">
                <a:latin typeface="Calibri" panose="020F0502020204030204" pitchFamily="34" charset="0"/>
                <a:cs typeface="Calibri" panose="020F0502020204030204" pitchFamily="34" charset="0"/>
              </a:rPr>
              <a:t>In what ways do the video clip and article resonate with you and your school community?</a:t>
            </a:r>
            <a:endParaRPr lang="en-US" sz="28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1779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0" y="247769"/>
            <a:ext cx="9907479" cy="1325563"/>
          </a:xfrm>
        </p:spPr>
        <p:txBody>
          <a:bodyPr/>
          <a:lstStyle/>
          <a:p>
            <a:r>
              <a:rPr lang="en-US" dirty="0">
                <a:latin typeface="Calibri Light" panose="020F0302020204030204" pitchFamily="34" charset="0"/>
                <a:cs typeface="Calibri Light" panose="020F0302020204030204" pitchFamily="34" charset="0"/>
              </a:rPr>
              <a:t>The Great American High School of the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20</a:t>
            </a:r>
            <a:r>
              <a:rPr lang="en-US" baseline="30000" dirty="0">
                <a:latin typeface="Calibri Light" panose="020F0302020204030204" pitchFamily="34" charset="0"/>
                <a:cs typeface="Calibri Light" panose="020F0302020204030204" pitchFamily="34" charset="0"/>
              </a:rPr>
              <a:t>th</a:t>
            </a:r>
            <a:r>
              <a:rPr lang="en-US" dirty="0">
                <a:latin typeface="Calibri Light" panose="020F0302020204030204" pitchFamily="34" charset="0"/>
                <a:cs typeface="Calibri Light" panose="020F0302020204030204" pitchFamily="34" charset="0"/>
              </a:rPr>
              <a:t> Century </a:t>
            </a:r>
          </a:p>
        </p:txBody>
      </p:sp>
      <p:sp>
        <p:nvSpPr>
          <p:cNvPr id="5" name="Text Placeholder 4"/>
          <p:cNvSpPr>
            <a:spLocks noGrp="1"/>
          </p:cNvSpPr>
          <p:nvPr>
            <p:ph type="body" idx="1"/>
          </p:nvPr>
        </p:nvSpPr>
        <p:spPr>
          <a:xfrm>
            <a:off x="2015231" y="1573967"/>
            <a:ext cx="9907479" cy="4836993"/>
          </a:xfrm>
        </p:spPr>
        <p:txBody>
          <a:bodyPr/>
          <a:lstStyle/>
          <a:p>
            <a:pPr>
              <a:lnSpc>
                <a:spcPct val="100000"/>
              </a:lnSpc>
              <a:spcBef>
                <a:spcPts val="0"/>
              </a:spcBef>
              <a:spcAft>
                <a:spcPts val="1800"/>
              </a:spcAft>
              <a:buFont typeface="Arial" panose="020B0604020202020204" pitchFamily="34" charset="0"/>
              <a:buChar char="•"/>
            </a:pPr>
            <a:r>
              <a:rPr lang="en-US" dirty="0"/>
              <a:t>Helped our nation progress and was based on the desire to rapidly scale high schooling to all</a:t>
            </a:r>
          </a:p>
          <a:p>
            <a:pPr>
              <a:lnSpc>
                <a:spcPct val="100000"/>
              </a:lnSpc>
              <a:spcBef>
                <a:spcPts val="0"/>
              </a:spcBef>
              <a:spcAft>
                <a:spcPts val="1800"/>
              </a:spcAft>
              <a:buFont typeface="Arial" panose="020B0604020202020204" pitchFamily="34" charset="0"/>
              <a:buChar char="•"/>
            </a:pPr>
            <a:r>
              <a:rPr lang="en-US" dirty="0"/>
              <a:t>Staffing, schedules, how adults where organized, and what students studies where all designed to enable the standardization needed for rapid growth and based on the premise that for most students, high school would be the end of their formal education</a:t>
            </a:r>
          </a:p>
          <a:p>
            <a:pPr>
              <a:lnSpc>
                <a:spcPct val="100000"/>
              </a:lnSpc>
              <a:spcBef>
                <a:spcPts val="0"/>
              </a:spcBef>
              <a:spcAft>
                <a:spcPts val="1200"/>
              </a:spcAft>
              <a:buFont typeface="Arial" panose="020B0604020202020204" pitchFamily="34" charset="0"/>
              <a:buChar char="•"/>
            </a:pPr>
            <a:r>
              <a:rPr lang="en-US" b="1" dirty="0"/>
              <a:t>Examples:</a:t>
            </a:r>
            <a:r>
              <a:rPr lang="en-US" dirty="0"/>
              <a:t> student—counselor ratios, teachers working independently</a:t>
            </a:r>
          </a:p>
        </p:txBody>
      </p:sp>
    </p:spTree>
    <p:extLst>
      <p:ext uri="{BB962C8B-B14F-4D97-AF65-F5344CB8AC3E}">
        <p14:creationId xmlns:p14="http://schemas.microsoft.com/office/powerpoint/2010/main" val="3875425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15231" y="121285"/>
            <a:ext cx="9907479" cy="1325563"/>
          </a:xfrm>
        </p:spPr>
        <p:txBody>
          <a:bodyPr/>
          <a:lstStyle/>
          <a:p>
            <a:r>
              <a:rPr lang="en-US" dirty="0">
                <a:latin typeface="Calibri Light" panose="020F0302020204030204" pitchFamily="34" charset="0"/>
                <a:cs typeface="Calibri Light" panose="020F0302020204030204" pitchFamily="34" charset="0"/>
              </a:rPr>
              <a:t>New Mission for Our High Schools in the New Century</a:t>
            </a:r>
          </a:p>
        </p:txBody>
      </p:sp>
      <p:sp>
        <p:nvSpPr>
          <p:cNvPr id="6" name="Text Placeholder 5"/>
          <p:cNvSpPr>
            <a:spLocks noGrp="1"/>
          </p:cNvSpPr>
          <p:nvPr>
            <p:ph type="body" idx="1"/>
          </p:nvPr>
        </p:nvSpPr>
        <p:spPr>
          <a:xfrm>
            <a:off x="2015231" y="1524001"/>
            <a:ext cx="9907479" cy="4379650"/>
          </a:xfrm>
        </p:spPr>
        <p:txBody>
          <a:bodyPr/>
          <a:lstStyle/>
          <a:p>
            <a:r>
              <a:rPr lang="en-US" sz="3200" dirty="0"/>
              <a:t>Today all students’ need to graduate from high school prepared for post-secondary schooling and/or training. </a:t>
            </a:r>
          </a:p>
          <a:p>
            <a:r>
              <a:rPr lang="en-US" sz="3200" dirty="0"/>
              <a:t>This means that regardless of students’ prior schooling, motivation, or current level of need, high schools need to provide them with the supports, experiences, and instruction required for post-secondary educational success. </a:t>
            </a:r>
          </a:p>
          <a:p>
            <a:r>
              <a:rPr lang="en-US" sz="3200" dirty="0"/>
              <a:t>We will not achieve this mission if we don’t redesign our high schools.   </a:t>
            </a:r>
          </a:p>
        </p:txBody>
      </p:sp>
    </p:spTree>
    <p:extLst>
      <p:ext uri="{BB962C8B-B14F-4D97-AF65-F5344CB8AC3E}">
        <p14:creationId xmlns:p14="http://schemas.microsoft.com/office/powerpoint/2010/main" val="141813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121285"/>
            <a:ext cx="9907479" cy="1325563"/>
          </a:xfrm>
        </p:spPr>
        <p:txBody>
          <a:bodyPr/>
          <a:lstStyle/>
          <a:p>
            <a:r>
              <a:rPr lang="en-US" dirty="0">
                <a:latin typeface="Calibri Light" panose="020F0302020204030204" pitchFamily="34" charset="0"/>
                <a:cs typeface="Calibri Light" panose="020F0302020204030204" pitchFamily="34" charset="0"/>
              </a:rPr>
              <a:t>To Redesign Our High Schools We Need to Examine Our Current Beliefs</a:t>
            </a:r>
          </a:p>
        </p:txBody>
      </p:sp>
      <p:sp>
        <p:nvSpPr>
          <p:cNvPr id="5" name="Text Placeholder 4"/>
          <p:cNvSpPr>
            <a:spLocks noGrp="1"/>
          </p:cNvSpPr>
          <p:nvPr>
            <p:ph type="body" idx="1"/>
          </p:nvPr>
        </p:nvSpPr>
        <p:spPr/>
        <p:txBody>
          <a:bodyPr/>
          <a:lstStyle/>
          <a:p>
            <a:pPr marL="50800" indent="0">
              <a:lnSpc>
                <a:spcPct val="100000"/>
              </a:lnSpc>
              <a:spcBef>
                <a:spcPts val="0"/>
              </a:spcBef>
              <a:spcAft>
                <a:spcPts val="1800"/>
              </a:spcAft>
              <a:buNone/>
            </a:pPr>
            <a:r>
              <a:rPr lang="en-US" dirty="0"/>
              <a:t>We need to understand the our experiences with our existing high schools, in both obvious and subtle ways, shape and limit our thinking of what is possible. They provide our mental models of what teaching and learning look like, and how students, teachers, and administrators should act.</a:t>
            </a:r>
          </a:p>
          <a:p>
            <a:pPr>
              <a:lnSpc>
                <a:spcPct val="100000"/>
              </a:lnSpc>
              <a:spcBef>
                <a:spcPts val="0"/>
              </a:spcBef>
              <a:spcAft>
                <a:spcPts val="1200"/>
              </a:spcAft>
            </a:pPr>
            <a:r>
              <a:rPr lang="en-US" dirty="0"/>
              <a:t>For example, they lead us to believe that human interactions should be determined by roles, rather than relationships.</a:t>
            </a:r>
          </a:p>
        </p:txBody>
      </p:sp>
    </p:spTree>
    <p:extLst>
      <p:ext uri="{BB962C8B-B14F-4D97-AF65-F5344CB8AC3E}">
        <p14:creationId xmlns:p14="http://schemas.microsoft.com/office/powerpoint/2010/main" val="157733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712" y="342900"/>
            <a:ext cx="10430932" cy="5867400"/>
          </a:xfrm>
          <a:prstGeom prst="rect">
            <a:avLst/>
          </a:prstGeom>
        </p:spPr>
      </p:pic>
    </p:spTree>
    <p:extLst>
      <p:ext uri="{BB962C8B-B14F-4D97-AF65-F5344CB8AC3E}">
        <p14:creationId xmlns:p14="http://schemas.microsoft.com/office/powerpoint/2010/main" val="3810988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70588" y="2708657"/>
            <a:ext cx="4952122" cy="2611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015231" y="365125"/>
            <a:ext cx="9907479" cy="1325563"/>
          </a:xfrm>
        </p:spPr>
        <p:txBody>
          <a:bodyPr>
            <a:noAutofit/>
          </a:bodyPr>
          <a:lstStyle/>
          <a:p>
            <a:r>
              <a:rPr lang="en-US" dirty="0">
                <a:latin typeface="Calibri Light" panose="020F0302020204030204" pitchFamily="34" charset="0"/>
                <a:cs typeface="Calibri Light" panose="020F0302020204030204" pitchFamily="34" charset="0"/>
              </a:rPr>
              <a:t>Poverty Complicates the Work in These Schools – Like a Hungry Bear That Steals Our Lunch</a:t>
            </a:r>
          </a:p>
        </p:txBody>
      </p:sp>
      <p:sp>
        <p:nvSpPr>
          <p:cNvPr id="3" name="Content Placeholder 2">
            <a:extLst>
              <a:ext uri="{FF2B5EF4-FFF2-40B4-BE49-F238E27FC236}">
                <a16:creationId xmlns:a16="http://schemas.microsoft.com/office/drawing/2014/main" id="{AF6BD134-B6C9-E249-8EEE-44DBCDEF6DF0}"/>
              </a:ext>
            </a:extLst>
          </p:cNvPr>
          <p:cNvSpPr>
            <a:spLocks noGrp="1"/>
          </p:cNvSpPr>
          <p:nvPr>
            <p:ph sz="half" idx="1"/>
          </p:nvPr>
        </p:nvSpPr>
        <p:spPr>
          <a:xfrm>
            <a:off x="1271017" y="2184400"/>
            <a:ext cx="5433568" cy="4419600"/>
          </a:xfrm>
        </p:spPr>
        <p:txBody>
          <a:bodyPr>
            <a:normAutofit/>
          </a:bodyPr>
          <a:lstStyle/>
          <a:p>
            <a:pPr marL="0" indent="0">
              <a:lnSpc>
                <a:spcPct val="100000"/>
              </a:lnSpc>
              <a:spcBef>
                <a:spcPts val="0"/>
              </a:spcBef>
              <a:spcAft>
                <a:spcPts val="2400"/>
              </a:spcAft>
              <a:buNone/>
            </a:pPr>
            <a:r>
              <a:rPr lang="en-US" sz="3200" dirty="0">
                <a:solidFill>
                  <a:srgbClr val="000000"/>
                </a:solidFill>
              </a:rPr>
              <a:t>Poverty taxes school success by making it hard for students to attend everyday, focus in class and complete their assignments. </a:t>
            </a:r>
          </a:p>
          <a:p>
            <a:pPr marL="0" indent="0" algn="ctr">
              <a:buNone/>
            </a:pPr>
            <a:r>
              <a:rPr lang="en-US" sz="3200" b="1" dirty="0">
                <a:solidFill>
                  <a:srgbClr val="000000"/>
                </a:solidFill>
              </a:rPr>
              <a:t>High School Redesign Needs to Take This Into Account</a:t>
            </a:r>
          </a:p>
          <a:p>
            <a:pPr marL="0" indent="0">
              <a:buNone/>
            </a:pPr>
            <a:endParaRPr lang="en-US" sz="3200" dirty="0">
              <a:solidFill>
                <a:srgbClr val="000000"/>
              </a:solidFill>
            </a:endParaRPr>
          </a:p>
        </p:txBody>
      </p:sp>
    </p:spTree>
    <p:extLst>
      <p:ext uri="{BB962C8B-B14F-4D97-AF65-F5344CB8AC3E}">
        <p14:creationId xmlns:p14="http://schemas.microsoft.com/office/powerpoint/2010/main" val="80007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125" y="365125"/>
            <a:ext cx="10429875" cy="889517"/>
          </a:xfrm>
        </p:spPr>
        <p:txBody>
          <a:bodyPr>
            <a:normAutofit/>
          </a:bodyPr>
          <a:lstStyle/>
          <a:p>
            <a:r>
              <a:rPr lang="en-US" dirty="0">
                <a:latin typeface="Calibri Light" panose="020F0302020204030204" pitchFamily="34" charset="0"/>
                <a:cs typeface="Calibri Light" panose="020F0302020204030204" pitchFamily="34" charset="0"/>
              </a:rPr>
              <a:t>Redesigning  High Schools is Like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56" t="22008" r="2667" b="27916"/>
          <a:stretch/>
        </p:blipFill>
        <p:spPr>
          <a:xfrm>
            <a:off x="-9525" y="1399570"/>
            <a:ext cx="12211050" cy="4704168"/>
          </a:xfrm>
          <a:prstGeom prst="rect">
            <a:avLst/>
          </a:prstGeom>
        </p:spPr>
      </p:pic>
      <p:sp>
        <p:nvSpPr>
          <p:cNvPr id="7" name="Rectangle 6"/>
          <p:cNvSpPr/>
          <p:nvPr/>
        </p:nvSpPr>
        <p:spPr>
          <a:xfrm>
            <a:off x="266701" y="1896092"/>
            <a:ext cx="2990849" cy="1569660"/>
          </a:xfrm>
          <a:prstGeom prst="rect">
            <a:avLst/>
          </a:prstGeom>
          <a:solidFill>
            <a:srgbClr val="5E94CA"/>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Arial"/>
              </a:rPr>
              <a:t>CLIMBING A MOUNTAIN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sym typeface="Arial"/>
              </a:rPr>
              <a:t>IN THE RAIN</a:t>
            </a:r>
          </a:p>
        </p:txBody>
      </p:sp>
      <p:sp>
        <p:nvSpPr>
          <p:cNvPr id="3" name="Content Placeholder 2"/>
          <p:cNvSpPr>
            <a:spLocks noGrp="1"/>
          </p:cNvSpPr>
          <p:nvPr>
            <p:ph idx="1"/>
          </p:nvPr>
        </p:nvSpPr>
        <p:spPr>
          <a:xfrm>
            <a:off x="7894749" y="3751654"/>
            <a:ext cx="4129413" cy="1539647"/>
          </a:xfrm>
          <a:solidFill>
            <a:srgbClr val="5E94CA"/>
          </a:solidFill>
        </p:spPr>
        <p:txBody>
          <a:bodyPr>
            <a:noAutofit/>
          </a:bodyPr>
          <a:lstStyle/>
          <a:p>
            <a:pPr marL="0" indent="0" algn="r">
              <a:lnSpc>
                <a:spcPct val="100000"/>
              </a:lnSpc>
              <a:spcBef>
                <a:spcPts val="0"/>
              </a:spcBef>
              <a:spcAft>
                <a:spcPts val="0"/>
              </a:spcAft>
              <a:buNone/>
            </a:pPr>
            <a:r>
              <a:rPr lang="en-US" sz="3200" b="1" dirty="0">
                <a:solidFill>
                  <a:schemeClr val="bg1"/>
                </a:solidFill>
                <a:effectLst>
                  <a:outerShdw blurRad="38100" dist="38100" dir="2700000" algn="tl">
                    <a:srgbClr val="000000">
                      <a:alpha val="43137"/>
                    </a:srgbClr>
                  </a:outerShdw>
                </a:effectLst>
              </a:rPr>
              <a:t>IT IS DIFFICULT WORK</a:t>
            </a:r>
          </a:p>
          <a:p>
            <a:pPr marL="0" indent="0" algn="r">
              <a:lnSpc>
                <a:spcPct val="100000"/>
              </a:lnSpc>
              <a:spcBef>
                <a:spcPts val="0"/>
              </a:spcBef>
              <a:spcAft>
                <a:spcPts val="0"/>
              </a:spcAft>
              <a:buNone/>
            </a:pPr>
            <a:r>
              <a:rPr lang="en-US" sz="3200" b="1" dirty="0">
                <a:solidFill>
                  <a:schemeClr val="bg1"/>
                </a:solidFill>
                <a:effectLst>
                  <a:outerShdw blurRad="38100" dist="38100" dir="2700000" algn="tl">
                    <a:srgbClr val="000000">
                      <a:alpha val="43137"/>
                    </a:srgbClr>
                  </a:outerShdw>
                </a:effectLst>
              </a:rPr>
              <a:t>UNDER CHALLENGING </a:t>
            </a:r>
          </a:p>
          <a:p>
            <a:pPr marL="0" indent="0" algn="r">
              <a:lnSpc>
                <a:spcPct val="100000"/>
              </a:lnSpc>
              <a:spcBef>
                <a:spcPts val="0"/>
              </a:spcBef>
              <a:spcAft>
                <a:spcPts val="0"/>
              </a:spcAft>
              <a:buNone/>
            </a:pPr>
            <a:r>
              <a:rPr lang="en-US" sz="3200" b="1" dirty="0">
                <a:solidFill>
                  <a:schemeClr val="bg1"/>
                </a:solidFill>
                <a:effectLst>
                  <a:outerShdw blurRad="38100" dist="38100" dir="2700000" algn="tl">
                    <a:srgbClr val="000000">
                      <a:alpha val="43137"/>
                    </a:srgbClr>
                  </a:outerShdw>
                </a:effectLst>
              </a:rPr>
              <a:t>CONDITIONS</a:t>
            </a:r>
          </a:p>
        </p:txBody>
      </p:sp>
    </p:spTree>
    <p:extLst>
      <p:ext uri="{BB962C8B-B14F-4D97-AF65-F5344CB8AC3E}">
        <p14:creationId xmlns:p14="http://schemas.microsoft.com/office/powerpoint/2010/main" val="1566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5656" y="327026"/>
            <a:ext cx="10586344" cy="1308930"/>
          </a:xfrm>
        </p:spPr>
        <p:txBody>
          <a:bodyPr/>
          <a:lstStyle/>
          <a:p>
            <a:r>
              <a:rPr lang="en-US" dirty="0">
                <a:latin typeface="Calibri Light" panose="020F0302020204030204" pitchFamily="34" charset="0"/>
                <a:cs typeface="Calibri Light" panose="020F0302020204030204" pitchFamily="34" charset="0"/>
              </a:rPr>
              <a:t>To Redesign High School  You Need</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32647" y="1893904"/>
            <a:ext cx="3354753" cy="335475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810" y="1907972"/>
            <a:ext cx="3354753" cy="335475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8484" y="1887688"/>
            <a:ext cx="3354753" cy="3354753"/>
          </a:xfrm>
          <a:prstGeom prst="rect">
            <a:avLst/>
          </a:prstGeom>
        </p:spPr>
      </p:pic>
      <p:sp>
        <p:nvSpPr>
          <p:cNvPr id="9" name="Rectangle 8"/>
          <p:cNvSpPr/>
          <p:nvPr/>
        </p:nvSpPr>
        <p:spPr>
          <a:xfrm>
            <a:off x="1563727" y="5172198"/>
            <a:ext cx="11400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3AE"/>
                </a:solidFill>
                <a:effectLst/>
                <a:uLnTx/>
                <a:uFillTx/>
                <a:latin typeface="Calibri" panose="020F0502020204030204" pitchFamily="34" charset="0"/>
                <a:cs typeface="Calibri" panose="020F0502020204030204" pitchFamily="34" charset="0"/>
                <a:sym typeface="Arial"/>
              </a:rPr>
              <a:t>HOPE</a:t>
            </a:r>
          </a:p>
        </p:txBody>
      </p:sp>
      <p:sp>
        <p:nvSpPr>
          <p:cNvPr id="10" name="Rectangle 9"/>
          <p:cNvSpPr/>
          <p:nvPr/>
        </p:nvSpPr>
        <p:spPr>
          <a:xfrm>
            <a:off x="5198198" y="5158130"/>
            <a:ext cx="1790875"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73AE"/>
                </a:solidFill>
                <a:latin typeface="Calibri" panose="020F0502020204030204" pitchFamily="34" charset="0"/>
                <a:cs typeface="Calibri" panose="020F0502020204030204" pitchFamily="34" charset="0"/>
                <a:sym typeface="Arial"/>
              </a:rPr>
              <a:t>PURPOSE</a:t>
            </a:r>
          </a:p>
        </p:txBody>
      </p:sp>
      <p:sp>
        <p:nvSpPr>
          <p:cNvPr id="11" name="Rectangle 10"/>
          <p:cNvSpPr/>
          <p:nvPr/>
        </p:nvSpPr>
        <p:spPr>
          <a:xfrm>
            <a:off x="8837161" y="5144062"/>
            <a:ext cx="239745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3200" b="1" kern="0" dirty="0">
                <a:solidFill>
                  <a:srgbClr val="0073AE"/>
                </a:solidFill>
                <a:latin typeface="Calibri" panose="020F0502020204030204" pitchFamily="34" charset="0"/>
                <a:cs typeface="Calibri" panose="020F0502020204030204" pitchFamily="34" charset="0"/>
                <a:sym typeface="Arial"/>
              </a:rPr>
              <a:t>KNOW</a:t>
            </a:r>
            <a:r>
              <a:rPr kumimoji="0" lang="en-US" sz="3200" b="1" i="0" u="none" strike="noStrike" kern="0" cap="none" spc="0" normalizeH="0" baseline="0" noProof="0" dirty="0">
                <a:ln>
                  <a:noFill/>
                </a:ln>
                <a:solidFill>
                  <a:srgbClr val="0073AE"/>
                </a:solidFill>
                <a:effectLst/>
                <a:uLnTx/>
                <a:uFillTx/>
                <a:latin typeface="Myriad Pro"/>
                <a:cs typeface="Arial"/>
                <a:sym typeface="Arial"/>
              </a:rPr>
              <a:t> </a:t>
            </a:r>
            <a:r>
              <a:rPr lang="en-US" sz="3200" b="1" kern="0" dirty="0">
                <a:solidFill>
                  <a:srgbClr val="0073AE"/>
                </a:solidFill>
                <a:latin typeface="Calibri" panose="020F0502020204030204" pitchFamily="34" charset="0"/>
                <a:cs typeface="Calibri" panose="020F0502020204030204" pitchFamily="34" charset="0"/>
                <a:sym typeface="Arial"/>
              </a:rPr>
              <a:t>HOW</a:t>
            </a:r>
          </a:p>
        </p:txBody>
      </p:sp>
    </p:spTree>
    <p:extLst>
      <p:ext uri="{BB962C8B-B14F-4D97-AF65-F5344CB8AC3E}">
        <p14:creationId xmlns:p14="http://schemas.microsoft.com/office/powerpoint/2010/main" val="2733554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232" y="170385"/>
            <a:ext cx="9907479" cy="998980"/>
          </a:xfrm>
        </p:spPr>
        <p:txBody>
          <a:bodyPr/>
          <a:lstStyle/>
          <a:p>
            <a:r>
              <a:rPr lang="en-US" dirty="0">
                <a:latin typeface="Calibri Light" panose="020F0302020204030204" pitchFamily="34" charset="0"/>
                <a:cs typeface="Calibri Light" panose="020F0302020204030204" pitchFamily="34" charset="0"/>
              </a:rPr>
              <a:t>A New Approach is Needed</a:t>
            </a:r>
          </a:p>
        </p:txBody>
      </p:sp>
      <p:sp>
        <p:nvSpPr>
          <p:cNvPr id="3" name="Text Placeholder 2"/>
          <p:cNvSpPr>
            <a:spLocks noGrp="1"/>
          </p:cNvSpPr>
          <p:nvPr>
            <p:ph idx="1"/>
          </p:nvPr>
        </p:nvSpPr>
        <p:spPr>
          <a:xfrm>
            <a:off x="1873771" y="1009650"/>
            <a:ext cx="10048940" cy="5848350"/>
          </a:xfrm>
        </p:spPr>
        <p:txBody>
          <a:bodyPr>
            <a:normAutofit fontScale="92500" lnSpcReduction="10000"/>
          </a:bodyPr>
          <a:lstStyle/>
          <a:p>
            <a:pPr>
              <a:lnSpc>
                <a:spcPct val="120000"/>
              </a:lnSpc>
              <a:spcBef>
                <a:spcPts val="0"/>
              </a:spcBef>
              <a:spcAft>
                <a:spcPts val="600"/>
              </a:spcAft>
            </a:pPr>
            <a:r>
              <a:rPr lang="en-US" dirty="0">
                <a:solidFill>
                  <a:srgbClr val="000000"/>
                </a:solidFill>
              </a:rPr>
              <a:t>Hopeful, positive, future-orientated frame designing a school for the 21</a:t>
            </a:r>
            <a:r>
              <a:rPr lang="en-US" baseline="30000" dirty="0">
                <a:solidFill>
                  <a:srgbClr val="000000"/>
                </a:solidFill>
              </a:rPr>
              <a:t>st</a:t>
            </a:r>
            <a:r>
              <a:rPr lang="en-US" dirty="0">
                <a:solidFill>
                  <a:srgbClr val="000000"/>
                </a:solidFill>
              </a:rPr>
              <a:t> century </a:t>
            </a:r>
          </a:p>
          <a:p>
            <a:pPr>
              <a:lnSpc>
                <a:spcPct val="120000"/>
              </a:lnSpc>
              <a:spcBef>
                <a:spcPts val="0"/>
              </a:spcBef>
              <a:spcAft>
                <a:spcPts val="600"/>
              </a:spcAft>
            </a:pPr>
            <a:r>
              <a:rPr lang="en-US" dirty="0">
                <a:solidFill>
                  <a:srgbClr val="000000"/>
                </a:solidFill>
              </a:rPr>
              <a:t>Goal is not a high school diploma but strong pathways </a:t>
            </a:r>
            <a:r>
              <a:rPr lang="en-US" b="1" u="sng" dirty="0">
                <a:solidFill>
                  <a:srgbClr val="000000"/>
                </a:solidFill>
              </a:rPr>
              <a:t>through</a:t>
            </a:r>
            <a:r>
              <a:rPr lang="en-US" dirty="0">
                <a:solidFill>
                  <a:srgbClr val="000000"/>
                </a:solidFill>
              </a:rPr>
              <a:t> high school </a:t>
            </a:r>
            <a:r>
              <a:rPr lang="en-US" b="1" u="sng" dirty="0">
                <a:solidFill>
                  <a:srgbClr val="000000"/>
                </a:solidFill>
              </a:rPr>
              <a:t>to</a:t>
            </a:r>
            <a:r>
              <a:rPr lang="en-US" dirty="0">
                <a:solidFill>
                  <a:srgbClr val="000000"/>
                </a:solidFill>
              </a:rPr>
              <a:t> postsecondary and adult success for </a:t>
            </a:r>
            <a:r>
              <a:rPr lang="en-US" b="1" u="sng" dirty="0">
                <a:solidFill>
                  <a:srgbClr val="000000"/>
                </a:solidFill>
              </a:rPr>
              <a:t>all</a:t>
            </a:r>
            <a:r>
              <a:rPr lang="en-US" dirty="0">
                <a:solidFill>
                  <a:srgbClr val="000000"/>
                </a:solidFill>
              </a:rPr>
              <a:t> students</a:t>
            </a:r>
          </a:p>
          <a:p>
            <a:pPr>
              <a:lnSpc>
                <a:spcPct val="120000"/>
              </a:lnSpc>
              <a:spcBef>
                <a:spcPts val="0"/>
              </a:spcBef>
              <a:spcAft>
                <a:spcPts val="600"/>
              </a:spcAft>
            </a:pPr>
            <a:r>
              <a:rPr lang="en-US" dirty="0">
                <a:solidFill>
                  <a:srgbClr val="000000"/>
                </a:solidFill>
              </a:rPr>
              <a:t>Evidence-based, but locally-customized/orientated—not one size or </a:t>
            </a:r>
            <a:br>
              <a:rPr lang="en-US" dirty="0">
                <a:solidFill>
                  <a:srgbClr val="000000"/>
                </a:solidFill>
              </a:rPr>
            </a:br>
            <a:r>
              <a:rPr lang="en-US" dirty="0">
                <a:solidFill>
                  <a:srgbClr val="000000"/>
                </a:solidFill>
              </a:rPr>
              <a:t>one way for all</a:t>
            </a:r>
          </a:p>
          <a:p>
            <a:pPr>
              <a:lnSpc>
                <a:spcPct val="120000"/>
              </a:lnSpc>
              <a:spcBef>
                <a:spcPts val="0"/>
              </a:spcBef>
              <a:spcAft>
                <a:spcPts val="600"/>
              </a:spcAft>
            </a:pPr>
            <a:r>
              <a:rPr lang="en-US" dirty="0">
                <a:solidFill>
                  <a:srgbClr val="000000"/>
                </a:solidFill>
              </a:rPr>
              <a:t>Break social isolation and share know-how via networks of schools facing similar challenges and technical assistance tightly aligned to community redesign vision and goals</a:t>
            </a:r>
          </a:p>
          <a:p>
            <a:pPr>
              <a:lnSpc>
                <a:spcPct val="120000"/>
              </a:lnSpc>
              <a:spcAft>
                <a:spcPts val="1200"/>
              </a:spcAft>
            </a:pPr>
            <a:r>
              <a:rPr lang="en-US" dirty="0">
                <a:solidFill>
                  <a:srgbClr val="000000"/>
                </a:solidFill>
              </a:rPr>
              <a:t>Make redesigned high school </a:t>
            </a:r>
            <a:r>
              <a:rPr lang="en-US" b="1" dirty="0">
                <a:solidFill>
                  <a:srgbClr val="000000"/>
                </a:solidFill>
              </a:rPr>
              <a:t>the center of community economic development and social integration efforts</a:t>
            </a:r>
          </a:p>
        </p:txBody>
      </p:sp>
      <p:sp>
        <p:nvSpPr>
          <p:cNvPr id="4" name="Slide Number Placeholder 3"/>
          <p:cNvSpPr>
            <a:spLocks noGrp="1"/>
          </p:cNvSpPr>
          <p:nvPr>
            <p:ph type="sldNum" idx="4294967295"/>
          </p:nvPr>
        </p:nvSpPr>
        <p:spPr>
          <a:xfrm>
            <a:off x="10871200" y="6275388"/>
            <a:ext cx="1320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3600" b="0" i="0" u="none" strike="noStrike" kern="0" cap="none" spc="0" normalizeH="0" baseline="0" noProof="0">
                <a:ln>
                  <a:noFill/>
                </a:ln>
                <a:solidFill>
                  <a:srgbClr val="FFFFFF"/>
                </a:solidFill>
                <a:effectLst/>
                <a:uLnTx/>
                <a:uFillTx/>
                <a:latin typeface="Source Sans Pro"/>
                <a:ea typeface="Source Sans Pro"/>
                <a:cs typeface="Source Sans Pro"/>
                <a:sym typeface="Source Sans Pro"/>
              </a:rPr>
              <a:pPr marL="0" marR="0" lvl="0" indent="0" algn="r" defTabSz="914400" rtl="0" eaLnBrk="1" fontAlgn="auto" latinLnBrk="0" hangingPunct="1">
                <a:lnSpc>
                  <a:spcPct val="100000"/>
                </a:lnSpc>
                <a:spcBef>
                  <a:spcPts val="0"/>
                </a:spcBef>
                <a:spcAft>
                  <a:spcPts val="0"/>
                </a:spcAft>
                <a:buClr>
                  <a:srgbClr val="000000"/>
                </a:buClr>
                <a:buSzPct val="25000"/>
                <a:buFont typeface="Arial"/>
                <a:buNone/>
                <a:tabLst/>
                <a:defRPr/>
              </a:pPr>
              <a:t>18</a:t>
            </a:fld>
            <a:endParaRPr kumimoji="0" lang="en-US" sz="3600" b="0" i="0" u="none" strike="noStrike" kern="0" cap="none" spc="0" normalizeH="0" baseline="0" noProof="0" dirty="0">
              <a:ln>
                <a:noFill/>
              </a:ln>
              <a:solidFill>
                <a:srgbClr val="FFFFFF"/>
              </a:solidFill>
              <a:effectLst/>
              <a:uLnTx/>
              <a:uFillTx/>
              <a:latin typeface="Source Sans Pro"/>
              <a:ea typeface="Source Sans Pro"/>
              <a:cs typeface="Source Sans Pro"/>
              <a:sym typeface="Source Sans Pro"/>
            </a:endParaRPr>
          </a:p>
        </p:txBody>
      </p:sp>
    </p:spTree>
    <p:extLst>
      <p:ext uri="{BB962C8B-B14F-4D97-AF65-F5344CB8AC3E}">
        <p14:creationId xmlns:p14="http://schemas.microsoft.com/office/powerpoint/2010/main" val="1636659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57887" y="438151"/>
            <a:ext cx="9934113" cy="5500588"/>
          </a:xfrm>
        </p:spPr>
        <p:txBody>
          <a:bodyPr anchor="t" anchorCtr="0"/>
          <a:lstStyle/>
          <a:p>
            <a:pPr algn="ctr">
              <a:lnSpc>
                <a:spcPct val="100000"/>
              </a:lnSpc>
              <a:spcAft>
                <a:spcPts val="600"/>
              </a:spcAft>
            </a:pPr>
            <a:r>
              <a:rPr lang="en-US" sz="4800" b="0" dirty="0">
                <a:solidFill>
                  <a:schemeClr val="tx1"/>
                </a:solidFill>
                <a:latin typeface="Calibri" panose="020F0502020204030204" pitchFamily="34" charset="0"/>
                <a:cs typeface="Calibri" panose="020F0502020204030204" pitchFamily="34" charset="0"/>
              </a:rPr>
              <a:t>We have learned a lot about improving high needs high schools over </a:t>
            </a:r>
            <a:br>
              <a:rPr lang="en-US" sz="4800" b="0" dirty="0">
                <a:solidFill>
                  <a:schemeClr val="tx1"/>
                </a:solidFill>
                <a:latin typeface="Calibri" panose="020F0502020204030204" pitchFamily="34" charset="0"/>
                <a:cs typeface="Calibri" panose="020F0502020204030204" pitchFamily="34" charset="0"/>
              </a:rPr>
            </a:br>
            <a:r>
              <a:rPr lang="en-US" sz="4800" b="0" dirty="0">
                <a:solidFill>
                  <a:schemeClr val="tx1"/>
                </a:solidFill>
                <a:latin typeface="Calibri" panose="020F0502020204030204" pitchFamily="34" charset="0"/>
                <a:cs typeface="Calibri" panose="020F0502020204030204" pitchFamily="34" charset="0"/>
              </a:rPr>
              <a:t>the past 20 years.</a:t>
            </a:r>
            <a:br>
              <a:rPr lang="en-US" sz="4800" b="0" dirty="0">
                <a:solidFill>
                  <a:schemeClr val="tx1"/>
                </a:solidFill>
                <a:latin typeface="Calibri" panose="020F0502020204030204" pitchFamily="34" charset="0"/>
                <a:cs typeface="Calibri" panose="020F0502020204030204" pitchFamily="34" charset="0"/>
              </a:rPr>
            </a:br>
            <a:br>
              <a:rPr lang="en-US" sz="4800" b="0" dirty="0">
                <a:solidFill>
                  <a:schemeClr val="tx1"/>
                </a:solidFill>
                <a:latin typeface="Calibri" panose="020F0502020204030204" pitchFamily="34" charset="0"/>
                <a:cs typeface="Calibri" panose="020F0502020204030204" pitchFamily="34" charset="0"/>
              </a:rPr>
            </a:br>
            <a:r>
              <a:rPr lang="en-US" sz="4800" u="sng" dirty="0">
                <a:solidFill>
                  <a:schemeClr val="tx1"/>
                </a:solidFill>
                <a:latin typeface="Calibri" panose="020F0502020204030204" pitchFamily="34" charset="0"/>
                <a:cs typeface="Calibri" panose="020F0502020204030204" pitchFamily="34" charset="0"/>
              </a:rPr>
              <a:t>Redesign Challenge: </a:t>
            </a:r>
            <a:br>
              <a:rPr lang="en-US" sz="4800" u="sng" dirty="0">
                <a:solidFill>
                  <a:schemeClr val="tx1"/>
                </a:solidFill>
                <a:latin typeface="Calibri" panose="020F0502020204030204" pitchFamily="34" charset="0"/>
                <a:cs typeface="Calibri" panose="020F0502020204030204" pitchFamily="34" charset="0"/>
              </a:rPr>
            </a:br>
            <a:r>
              <a:rPr lang="en-US" sz="4800" b="0" dirty="0">
                <a:solidFill>
                  <a:schemeClr val="tx1"/>
                </a:solidFill>
                <a:latin typeface="Calibri" panose="020F0502020204030204" pitchFamily="34" charset="0"/>
                <a:cs typeface="Calibri" panose="020F0502020204030204" pitchFamily="34" charset="0"/>
              </a:rPr>
              <a:t>Local customization built upon an evidence-based foundation</a:t>
            </a:r>
            <a:endParaRPr lang="en-US" b="0" dirty="0">
              <a:solidFill>
                <a:schemeClr val="tx1"/>
              </a:solidFill>
              <a:latin typeface="Calibri" panose="020F0502020204030204" pitchFamily="34" charset="0"/>
              <a:cs typeface="Calibri" panose="020F0502020204030204" pitchFamily="34" charset="0"/>
            </a:endParaRPr>
          </a:p>
        </p:txBody>
      </p:sp>
      <p:pic>
        <p:nvPicPr>
          <p:cNvPr id="1026" name="Picture 2" descr="C:\Users\Laura Weeldryer\AppData\Local\Microsoft\Windows\INetCache\IE\YNM54XD4\Kristys_pic[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20" y="2240863"/>
            <a:ext cx="2824480" cy="293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33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0B5FF-AED6-554A-A703-22105BA69582}"/>
              </a:ext>
            </a:extLst>
          </p:cNvPr>
          <p:cNvSpPr>
            <a:spLocks noGrp="1"/>
          </p:cNvSpPr>
          <p:nvPr>
            <p:ph type="ctrTitle"/>
          </p:nvPr>
        </p:nvSpPr>
        <p:spPr/>
        <p:txBody>
          <a:bodyPr/>
          <a:lstStyle/>
          <a:p>
            <a:r>
              <a:rPr lang="en-US" dirty="0"/>
              <a:t>Welcome</a:t>
            </a:r>
            <a:br>
              <a:rPr lang="en-US" dirty="0"/>
            </a:br>
            <a:endParaRPr lang="en-US" dirty="0"/>
          </a:p>
        </p:txBody>
      </p:sp>
      <p:sp>
        <p:nvSpPr>
          <p:cNvPr id="3" name="Subtitle 2">
            <a:extLst>
              <a:ext uri="{FF2B5EF4-FFF2-40B4-BE49-F238E27FC236}">
                <a16:creationId xmlns:a16="http://schemas.microsoft.com/office/drawing/2014/main" id="{CE0BE128-3FC2-6B4E-B087-F6FB70699AB1}"/>
              </a:ext>
            </a:extLst>
          </p:cNvPr>
          <p:cNvSpPr>
            <a:spLocks noGrp="1"/>
          </p:cNvSpPr>
          <p:nvPr>
            <p:ph type="subTitle" idx="1"/>
          </p:nvPr>
        </p:nvSpPr>
        <p:spPr/>
        <p:txBody>
          <a:bodyPr/>
          <a:lstStyle/>
          <a:p>
            <a:r>
              <a:rPr lang="en-US" dirty="0"/>
              <a:t>Michelle Starnes</a:t>
            </a:r>
          </a:p>
          <a:p>
            <a:r>
              <a:rPr lang="en-US" dirty="0"/>
              <a:t>HSRN Program Manager </a:t>
            </a:r>
          </a:p>
          <a:p>
            <a:r>
              <a:rPr lang="en-US" dirty="0"/>
              <a:t>Priority Schools Bureau</a:t>
            </a:r>
          </a:p>
          <a:p>
            <a:r>
              <a:rPr lang="en-US" dirty="0"/>
              <a:t>New Mexico Public Education Department</a:t>
            </a:r>
          </a:p>
        </p:txBody>
      </p:sp>
    </p:spTree>
    <p:extLst>
      <p:ext uri="{BB962C8B-B14F-4D97-AF65-F5344CB8AC3E}">
        <p14:creationId xmlns:p14="http://schemas.microsoft.com/office/powerpoint/2010/main" val="773032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230" y="6477"/>
            <a:ext cx="10110095" cy="1839595"/>
          </a:xfrm>
        </p:spPr>
        <p:txBody>
          <a:bodyPr>
            <a:noAutofit/>
          </a:bodyPr>
          <a:lstStyle/>
          <a:p>
            <a:r>
              <a:rPr lang="en-US" dirty="0">
                <a:latin typeface="Calibri Light" panose="020F0302020204030204" pitchFamily="34" charset="0"/>
                <a:cs typeface="Calibri Light" panose="020F0302020204030204" pitchFamily="34" charset="0"/>
              </a:rPr>
              <a:t>Four Levers of Improvement High Schools Can Impact/Control </a:t>
            </a:r>
          </a:p>
        </p:txBody>
      </p:sp>
      <p:sp>
        <p:nvSpPr>
          <p:cNvPr id="3" name="Content Placeholder 2"/>
          <p:cNvSpPr>
            <a:spLocks noGrp="1"/>
          </p:cNvSpPr>
          <p:nvPr>
            <p:ph idx="1"/>
          </p:nvPr>
        </p:nvSpPr>
        <p:spPr>
          <a:xfrm>
            <a:off x="2015231" y="1764793"/>
            <a:ext cx="9907479" cy="4138858"/>
          </a:xfrm>
        </p:spPr>
        <p:txBody>
          <a:bodyPr/>
          <a:lstStyle/>
          <a:p>
            <a:pPr marL="342900" indent="-342900">
              <a:lnSpc>
                <a:spcPct val="100000"/>
              </a:lnSpc>
              <a:spcAft>
                <a:spcPts val="1800"/>
              </a:spcAft>
            </a:pPr>
            <a:r>
              <a:rPr lang="en-US" dirty="0">
                <a:solidFill>
                  <a:schemeClr val="tx1"/>
                </a:solidFill>
              </a:rPr>
              <a:t>Organizing adults and the school for success</a:t>
            </a:r>
          </a:p>
          <a:p>
            <a:pPr marL="342900" indent="-342900">
              <a:lnSpc>
                <a:spcPct val="100000"/>
              </a:lnSpc>
              <a:spcAft>
                <a:spcPts val="1800"/>
              </a:spcAft>
            </a:pPr>
            <a:r>
              <a:rPr lang="en-US" dirty="0">
                <a:solidFill>
                  <a:schemeClr val="tx1"/>
                </a:solidFill>
              </a:rPr>
              <a:t>Putting supporting all students’ success at the center of schools mission/actions</a:t>
            </a:r>
          </a:p>
          <a:p>
            <a:pPr marL="342900" indent="-342900">
              <a:lnSpc>
                <a:spcPct val="100000"/>
              </a:lnSpc>
              <a:spcAft>
                <a:spcPts val="1800"/>
              </a:spcAft>
            </a:pPr>
            <a:r>
              <a:rPr lang="en-US" dirty="0">
                <a:solidFill>
                  <a:schemeClr val="tx1"/>
                </a:solidFill>
              </a:rPr>
              <a:t>Improving teaching and learning</a:t>
            </a:r>
          </a:p>
          <a:p>
            <a:pPr marL="342900" indent="-342900">
              <a:lnSpc>
                <a:spcPct val="100000"/>
              </a:lnSpc>
              <a:spcAft>
                <a:spcPts val="1200"/>
              </a:spcAft>
            </a:pPr>
            <a:r>
              <a:rPr lang="en-US" dirty="0">
                <a:solidFill>
                  <a:schemeClr val="tx1"/>
                </a:solidFill>
              </a:rPr>
              <a:t>Providing universal access to postsecondary pathways, partners and preparatory experiences </a:t>
            </a:r>
          </a:p>
        </p:txBody>
      </p:sp>
    </p:spTree>
    <p:extLst>
      <p:ext uri="{BB962C8B-B14F-4D97-AF65-F5344CB8AC3E}">
        <p14:creationId xmlns:p14="http://schemas.microsoft.com/office/powerpoint/2010/main" val="418894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Over the Next Year for Each of These Levers/Drivers Your School Team Will:</a:t>
            </a:r>
          </a:p>
        </p:txBody>
      </p:sp>
      <p:sp>
        <p:nvSpPr>
          <p:cNvPr id="5" name="Text Placeholder 4"/>
          <p:cNvSpPr>
            <a:spLocks noGrp="1"/>
          </p:cNvSpPr>
          <p:nvPr>
            <p:ph type="body" idx="1"/>
          </p:nvPr>
        </p:nvSpPr>
        <p:spPr>
          <a:xfrm>
            <a:off x="1932935" y="2074737"/>
            <a:ext cx="8436361" cy="3521391"/>
          </a:xfrm>
        </p:spPr>
        <p:txBody>
          <a:bodyPr/>
          <a:lstStyle/>
          <a:p>
            <a:pPr marL="50800" indent="0">
              <a:buNone/>
            </a:pPr>
            <a:r>
              <a:rPr lang="en-US" sz="3200" dirty="0">
                <a:solidFill>
                  <a:schemeClr val="tx1"/>
                </a:solidFill>
              </a:rPr>
              <a:t>Examine evidence-based practices and structures which support their use.</a:t>
            </a:r>
          </a:p>
          <a:p>
            <a:pPr marL="50800" indent="0">
              <a:buNone/>
            </a:pPr>
            <a:endParaRPr lang="en-US" sz="3200" dirty="0">
              <a:solidFill>
                <a:schemeClr val="tx1"/>
              </a:solidFill>
            </a:endParaRPr>
          </a:p>
          <a:p>
            <a:pPr marL="50800" indent="0">
              <a:buNone/>
            </a:pPr>
            <a:endParaRPr lang="en-US" sz="3200" dirty="0">
              <a:solidFill>
                <a:schemeClr val="tx1"/>
              </a:solidFill>
            </a:endParaRPr>
          </a:p>
          <a:p>
            <a:pPr marL="50800" indent="0">
              <a:buNone/>
            </a:pPr>
            <a:r>
              <a:rPr lang="en-US" sz="3200" dirty="0">
                <a:solidFill>
                  <a:schemeClr val="tx1"/>
                </a:solidFill>
              </a:rPr>
              <a:t>Explore the mindset shifts the evidence suggests need to occur.</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38" y="2074737"/>
            <a:ext cx="1385321" cy="136710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38" y="4098827"/>
            <a:ext cx="1371600" cy="13716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7389" y="2070242"/>
            <a:ext cx="1371600" cy="1371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7389" y="4098827"/>
            <a:ext cx="1371600" cy="1371600"/>
          </a:xfrm>
          <a:prstGeom prst="rect">
            <a:avLst/>
          </a:prstGeom>
        </p:spPr>
      </p:pic>
    </p:spTree>
    <p:extLst>
      <p:ext uri="{BB962C8B-B14F-4D97-AF65-F5344CB8AC3E}">
        <p14:creationId xmlns:p14="http://schemas.microsoft.com/office/powerpoint/2010/main" val="4246289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202013"/>
            <a:ext cx="9907479" cy="1325563"/>
          </a:xfrm>
        </p:spPr>
        <p:txBody>
          <a:bodyPr>
            <a:normAutofit/>
          </a:bodyPr>
          <a:lstStyle/>
          <a:p>
            <a:r>
              <a:rPr lang="en-US" dirty="0">
                <a:latin typeface="Calibri Light" panose="020F0302020204030204" pitchFamily="34" charset="0"/>
                <a:cs typeface="Calibri Light" panose="020F0302020204030204" pitchFamily="34" charset="0"/>
              </a:rPr>
              <a:t>Organizing Adults  </a:t>
            </a:r>
            <a:br>
              <a:rPr lang="en-US" dirty="0">
                <a:latin typeface="Calibri Light" panose="020F0302020204030204" pitchFamily="34" charset="0"/>
                <a:cs typeface="Calibri Light" panose="020F0302020204030204" pitchFamily="34" charset="0"/>
              </a:rPr>
            </a:br>
            <a:r>
              <a:rPr lang="en-US" dirty="0">
                <a:latin typeface="Calibri Light" panose="020F0302020204030204" pitchFamily="34" charset="0"/>
                <a:cs typeface="Calibri Light" panose="020F0302020204030204" pitchFamily="34" charset="0"/>
              </a:rPr>
              <a:t>“It’s Teams, Not Individuals”</a:t>
            </a:r>
          </a:p>
        </p:txBody>
      </p:sp>
      <p:sp>
        <p:nvSpPr>
          <p:cNvPr id="5" name="Text Placeholder 4"/>
          <p:cNvSpPr>
            <a:spLocks noGrp="1"/>
          </p:cNvSpPr>
          <p:nvPr>
            <p:ph sz="half" idx="1"/>
          </p:nvPr>
        </p:nvSpPr>
        <p:spPr/>
        <p:txBody>
          <a:bodyPr/>
          <a:lstStyle/>
          <a:p>
            <a:pPr marL="50800" indent="0">
              <a:buNone/>
            </a:pPr>
            <a:r>
              <a:rPr lang="en-US" b="1" u="sng" dirty="0"/>
              <a:t>FROM:</a:t>
            </a:r>
          </a:p>
          <a:p>
            <a:r>
              <a:rPr lang="en-US" dirty="0"/>
              <a:t>Isolated classrooms</a:t>
            </a:r>
          </a:p>
          <a:p>
            <a:r>
              <a:rPr lang="en-US" dirty="0"/>
              <a:t>Every person for him/herself</a:t>
            </a:r>
          </a:p>
          <a:p>
            <a:r>
              <a:rPr lang="en-US" dirty="0"/>
              <a:t>Individual perspective</a:t>
            </a:r>
          </a:p>
          <a:p>
            <a:r>
              <a:rPr lang="en-US" dirty="0"/>
              <a:t>Bureaucratic</a:t>
            </a:r>
          </a:p>
          <a:p>
            <a:r>
              <a:rPr lang="en-US" dirty="0"/>
              <a:t>Hierarchical </a:t>
            </a:r>
          </a:p>
          <a:p>
            <a:r>
              <a:rPr lang="en-US" dirty="0"/>
              <a:t>Compliance Driven</a:t>
            </a:r>
          </a:p>
          <a:p>
            <a:endParaRPr lang="en-US" dirty="0"/>
          </a:p>
          <a:p>
            <a:endParaRPr lang="en-US" dirty="0"/>
          </a:p>
        </p:txBody>
      </p:sp>
      <p:sp>
        <p:nvSpPr>
          <p:cNvPr id="7" name="Text Placeholder 6"/>
          <p:cNvSpPr>
            <a:spLocks noGrp="1"/>
          </p:cNvSpPr>
          <p:nvPr>
            <p:ph sz="half" idx="2"/>
          </p:nvPr>
        </p:nvSpPr>
        <p:spPr>
          <a:xfrm>
            <a:off x="7409688" y="1825625"/>
            <a:ext cx="4782312" cy="4237824"/>
          </a:xfrm>
        </p:spPr>
        <p:txBody>
          <a:bodyPr/>
          <a:lstStyle/>
          <a:p>
            <a:pPr marL="50800" indent="0">
              <a:buNone/>
            </a:pPr>
            <a:r>
              <a:rPr lang="en-US" b="1" u="sng" dirty="0"/>
              <a:t>TO:</a:t>
            </a:r>
          </a:p>
          <a:p>
            <a:r>
              <a:rPr lang="en-US" dirty="0"/>
              <a:t>Integrated teams of adults</a:t>
            </a:r>
          </a:p>
          <a:p>
            <a:r>
              <a:rPr lang="en-US" dirty="0"/>
              <a:t>Relational trust</a:t>
            </a:r>
          </a:p>
          <a:p>
            <a:r>
              <a:rPr lang="en-US" dirty="0"/>
              <a:t>Team perspective</a:t>
            </a:r>
          </a:p>
          <a:p>
            <a:r>
              <a:rPr lang="en-US" dirty="0"/>
              <a:t>Human/End user</a:t>
            </a:r>
          </a:p>
          <a:p>
            <a:r>
              <a:rPr lang="en-US" dirty="0"/>
              <a:t>Distributed leadership</a:t>
            </a:r>
          </a:p>
          <a:p>
            <a:r>
              <a:rPr lang="en-US" dirty="0"/>
              <a:t>Commitment</a:t>
            </a:r>
          </a:p>
        </p:txBody>
      </p:sp>
      <p:sp>
        <p:nvSpPr>
          <p:cNvPr id="6" name="Right Arrow 5"/>
          <p:cNvSpPr/>
          <p:nvPr/>
        </p:nvSpPr>
        <p:spPr>
          <a:xfrm>
            <a:off x="6045260" y="3449237"/>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70499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1" name="Rectangle 33">
            <a:extLst>
              <a:ext uri="{FF2B5EF4-FFF2-40B4-BE49-F238E27FC236}">
                <a16:creationId xmlns:a16="http://schemas.microsoft.com/office/drawing/2014/main" id="{234200E1-F2D4-854E-84AF-1DD9CF563756}"/>
              </a:ext>
            </a:extLst>
          </p:cNvPr>
          <p:cNvSpPr>
            <a:spLocks noChangeArrowheads="1"/>
          </p:cNvSpPr>
          <p:nvPr/>
        </p:nvSpPr>
        <p:spPr bwMode="auto">
          <a:xfrm>
            <a:off x="1842868" y="4318093"/>
            <a:ext cx="9326881" cy="1459992"/>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62" name="Rectangle 14">
            <a:extLst>
              <a:ext uri="{FF2B5EF4-FFF2-40B4-BE49-F238E27FC236}">
                <a16:creationId xmlns:a16="http://schemas.microsoft.com/office/drawing/2014/main" id="{2AAEE40F-5373-BF4B-A66E-97485242938F}"/>
              </a:ext>
            </a:extLst>
          </p:cNvPr>
          <p:cNvSpPr>
            <a:spLocks noChangeArrowheads="1"/>
          </p:cNvSpPr>
          <p:nvPr/>
        </p:nvSpPr>
        <p:spPr bwMode="auto">
          <a:xfrm>
            <a:off x="6902957" y="1501278"/>
            <a:ext cx="4265736" cy="2198377"/>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57" name="Rectangle 9">
            <a:extLst>
              <a:ext uri="{FF2B5EF4-FFF2-40B4-BE49-F238E27FC236}">
                <a16:creationId xmlns:a16="http://schemas.microsoft.com/office/drawing/2014/main" id="{50AA2B54-84CA-EB44-A37B-E6F606B4CC83}"/>
              </a:ext>
            </a:extLst>
          </p:cNvPr>
          <p:cNvSpPr>
            <a:spLocks noChangeArrowheads="1"/>
          </p:cNvSpPr>
          <p:nvPr/>
        </p:nvSpPr>
        <p:spPr bwMode="auto">
          <a:xfrm>
            <a:off x="1842868" y="1501278"/>
            <a:ext cx="4337489" cy="2198377"/>
          </a:xfrm>
          <a:prstGeom prst="rect">
            <a:avLst/>
          </a:prstGeom>
          <a:solidFill>
            <a:srgbClr val="CBE5FF"/>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54" name="Text Box 6">
            <a:extLst>
              <a:ext uri="{FF2B5EF4-FFF2-40B4-BE49-F238E27FC236}">
                <a16:creationId xmlns:a16="http://schemas.microsoft.com/office/drawing/2014/main" id="{4824A032-0926-0B44-B585-224471356775}"/>
              </a:ext>
            </a:extLst>
          </p:cNvPr>
          <p:cNvSpPr txBox="1">
            <a:spLocks noChangeArrowheads="1"/>
          </p:cNvSpPr>
          <p:nvPr/>
        </p:nvSpPr>
        <p:spPr bwMode="auto">
          <a:xfrm>
            <a:off x="1842868" y="957019"/>
            <a:ext cx="9326881" cy="461665"/>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400" b="1" i="0" u="none" strike="noStrike" kern="1200" cap="none" spc="0" normalizeH="0" baseline="0" noProof="0" dirty="0">
                <a:ln>
                  <a:noFill/>
                </a:ln>
                <a:effectLst/>
                <a:uLnTx/>
                <a:uFillTx/>
                <a:latin typeface="Tahoma" panose="020B0604030504040204" pitchFamily="34" charset="0"/>
                <a:ea typeface="+mn-ea"/>
                <a:cs typeface="Arial"/>
                <a:sym typeface="Arial"/>
              </a:rPr>
              <a:t>Organizing Adults</a:t>
            </a:r>
          </a:p>
        </p:txBody>
      </p:sp>
      <p:sp>
        <p:nvSpPr>
          <p:cNvPr id="2056" name="Text Box 8">
            <a:extLst>
              <a:ext uri="{FF2B5EF4-FFF2-40B4-BE49-F238E27FC236}">
                <a16:creationId xmlns:a16="http://schemas.microsoft.com/office/drawing/2014/main" id="{B4AC505B-C215-9445-939C-E8A829905D50}"/>
              </a:ext>
            </a:extLst>
          </p:cNvPr>
          <p:cNvSpPr txBox="1">
            <a:spLocks noChangeArrowheads="1"/>
          </p:cNvSpPr>
          <p:nvPr/>
        </p:nvSpPr>
        <p:spPr bwMode="auto">
          <a:xfrm>
            <a:off x="2338002" y="1646778"/>
            <a:ext cx="3359961" cy="369332"/>
          </a:xfrm>
          <a:prstGeom prst="rect">
            <a:avLst/>
          </a:prstGeom>
          <a:solidFill>
            <a:srgbClr val="FFFFFF"/>
          </a:solidFill>
          <a:ln w="1905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effectLst/>
                <a:uLnTx/>
                <a:uFillTx/>
                <a:latin typeface="Tahoma" panose="020B0604030504040204" pitchFamily="34" charset="0"/>
                <a:ea typeface="+mn-ea"/>
                <a:cs typeface="Arial"/>
                <a:sym typeface="Arial"/>
              </a:rPr>
              <a:t>Evidence-Based Practices</a:t>
            </a:r>
          </a:p>
        </p:txBody>
      </p:sp>
      <p:sp>
        <p:nvSpPr>
          <p:cNvPr id="2058" name="Text Box 10">
            <a:extLst>
              <a:ext uri="{FF2B5EF4-FFF2-40B4-BE49-F238E27FC236}">
                <a16:creationId xmlns:a16="http://schemas.microsoft.com/office/drawing/2014/main" id="{F5D4C62A-C708-7A4F-A9B0-45E7A9168565}"/>
              </a:ext>
            </a:extLst>
          </p:cNvPr>
          <p:cNvSpPr txBox="1">
            <a:spLocks noChangeArrowheads="1"/>
          </p:cNvSpPr>
          <p:nvPr/>
        </p:nvSpPr>
        <p:spPr bwMode="auto">
          <a:xfrm>
            <a:off x="4152900" y="2679000"/>
            <a:ext cx="1143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59" name="Text Box 11">
            <a:extLst>
              <a:ext uri="{FF2B5EF4-FFF2-40B4-BE49-F238E27FC236}">
                <a16:creationId xmlns:a16="http://schemas.microsoft.com/office/drawing/2014/main" id="{75A2CEF9-DA20-2D4C-B1ED-1DFC01726CEA}"/>
              </a:ext>
            </a:extLst>
          </p:cNvPr>
          <p:cNvSpPr txBox="1">
            <a:spLocks noChangeArrowheads="1"/>
          </p:cNvSpPr>
          <p:nvPr/>
        </p:nvSpPr>
        <p:spPr bwMode="auto">
          <a:xfrm>
            <a:off x="2338002" y="2016110"/>
            <a:ext cx="3359961" cy="307777"/>
          </a:xfrm>
          <a:prstGeom prst="rect">
            <a:avLst/>
          </a:prstGeom>
          <a:solidFill>
            <a:srgbClr val="FFFFFF"/>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Teacher Teams</a:t>
            </a:r>
          </a:p>
        </p:txBody>
      </p:sp>
      <p:sp>
        <p:nvSpPr>
          <p:cNvPr id="2060" name="Rectangle 12">
            <a:extLst>
              <a:ext uri="{FF2B5EF4-FFF2-40B4-BE49-F238E27FC236}">
                <a16:creationId xmlns:a16="http://schemas.microsoft.com/office/drawing/2014/main" id="{18CF4B94-C9A5-5941-96BF-E1A4016FC6E9}"/>
              </a:ext>
            </a:extLst>
          </p:cNvPr>
          <p:cNvSpPr>
            <a:spLocks noChangeArrowheads="1"/>
          </p:cNvSpPr>
          <p:nvPr/>
        </p:nvSpPr>
        <p:spPr bwMode="auto">
          <a:xfrm>
            <a:off x="2337999" y="2313358"/>
            <a:ext cx="3359964" cy="330046"/>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Distributed Leadership</a:t>
            </a:r>
          </a:p>
        </p:txBody>
      </p:sp>
      <p:sp>
        <p:nvSpPr>
          <p:cNvPr id="2061" name="Text Box 13">
            <a:extLst>
              <a:ext uri="{FF2B5EF4-FFF2-40B4-BE49-F238E27FC236}">
                <a16:creationId xmlns:a16="http://schemas.microsoft.com/office/drawing/2014/main" id="{B0328FE2-2A83-DE48-80A6-6E37D49E5965}"/>
              </a:ext>
            </a:extLst>
          </p:cNvPr>
          <p:cNvSpPr txBox="1">
            <a:spLocks noChangeArrowheads="1"/>
          </p:cNvSpPr>
          <p:nvPr/>
        </p:nvSpPr>
        <p:spPr bwMode="auto">
          <a:xfrm>
            <a:off x="2337999" y="2643404"/>
            <a:ext cx="3359964" cy="307777"/>
          </a:xfrm>
          <a:prstGeom prst="rect">
            <a:avLst/>
          </a:prstGeom>
          <a:solidFill>
            <a:srgbClr val="FFFFFF"/>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Leadership Development</a:t>
            </a:r>
          </a:p>
        </p:txBody>
      </p:sp>
      <p:sp>
        <p:nvSpPr>
          <p:cNvPr id="2063" name="Text Box 15">
            <a:extLst>
              <a:ext uri="{FF2B5EF4-FFF2-40B4-BE49-F238E27FC236}">
                <a16:creationId xmlns:a16="http://schemas.microsoft.com/office/drawing/2014/main" id="{2EDB7F38-3F17-C04B-8786-258D7E66E586}"/>
              </a:ext>
            </a:extLst>
          </p:cNvPr>
          <p:cNvSpPr txBox="1">
            <a:spLocks noChangeArrowheads="1"/>
          </p:cNvSpPr>
          <p:nvPr/>
        </p:nvSpPr>
        <p:spPr bwMode="auto">
          <a:xfrm>
            <a:off x="7309866" y="1688985"/>
            <a:ext cx="3476506" cy="369332"/>
          </a:xfrm>
          <a:prstGeom prst="rect">
            <a:avLst/>
          </a:prstGeom>
          <a:solidFill>
            <a:srgbClr val="FFFFFF"/>
          </a:solidFill>
          <a:ln w="19050" algn="ctr">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effectLst/>
                <a:uLnTx/>
                <a:uFillTx/>
                <a:latin typeface="Tahoma" panose="020B0604030504040204" pitchFamily="34" charset="0"/>
                <a:ea typeface="+mn-ea"/>
                <a:cs typeface="Arial"/>
                <a:sym typeface="Arial"/>
              </a:rPr>
              <a:t>Supporting Structures</a:t>
            </a:r>
          </a:p>
        </p:txBody>
      </p:sp>
      <p:sp>
        <p:nvSpPr>
          <p:cNvPr id="2064" name="Text Box 16">
            <a:extLst>
              <a:ext uri="{FF2B5EF4-FFF2-40B4-BE49-F238E27FC236}">
                <a16:creationId xmlns:a16="http://schemas.microsoft.com/office/drawing/2014/main" id="{A867C03B-9CA2-424C-9C9F-039F88B03416}"/>
              </a:ext>
            </a:extLst>
          </p:cNvPr>
          <p:cNvSpPr txBox="1">
            <a:spLocks noChangeArrowheads="1"/>
          </p:cNvSpPr>
          <p:nvPr/>
        </p:nvSpPr>
        <p:spPr bwMode="auto">
          <a:xfrm>
            <a:off x="7017258" y="2679000"/>
            <a:ext cx="114300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350" b="0"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065" name="Text Box 17">
            <a:extLst>
              <a:ext uri="{FF2B5EF4-FFF2-40B4-BE49-F238E27FC236}">
                <a16:creationId xmlns:a16="http://schemas.microsoft.com/office/drawing/2014/main" id="{980CBB93-FFB3-C344-8D6A-874E5CBF9F1E}"/>
              </a:ext>
            </a:extLst>
          </p:cNvPr>
          <p:cNvSpPr txBox="1">
            <a:spLocks noChangeArrowheads="1"/>
          </p:cNvSpPr>
          <p:nvPr/>
        </p:nvSpPr>
        <p:spPr bwMode="auto">
          <a:xfrm>
            <a:off x="7307255" y="2054592"/>
            <a:ext cx="3479117" cy="336768"/>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Student cohorts</a:t>
            </a:r>
          </a:p>
        </p:txBody>
      </p:sp>
      <p:sp>
        <p:nvSpPr>
          <p:cNvPr id="2066" name="Rectangle 18">
            <a:extLst>
              <a:ext uri="{FF2B5EF4-FFF2-40B4-BE49-F238E27FC236}">
                <a16:creationId xmlns:a16="http://schemas.microsoft.com/office/drawing/2014/main" id="{72A51888-8C0F-F141-84E3-3D491D2C51D2}"/>
              </a:ext>
            </a:extLst>
          </p:cNvPr>
          <p:cNvSpPr>
            <a:spLocks noChangeArrowheads="1"/>
          </p:cNvSpPr>
          <p:nvPr/>
        </p:nvSpPr>
        <p:spPr bwMode="auto">
          <a:xfrm>
            <a:off x="7309866" y="2385850"/>
            <a:ext cx="3476506" cy="310247"/>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Interdisciplinary Teams</a:t>
            </a:r>
          </a:p>
        </p:txBody>
      </p:sp>
      <p:sp>
        <p:nvSpPr>
          <p:cNvPr id="2067" name="Text Box 19">
            <a:extLst>
              <a:ext uri="{FF2B5EF4-FFF2-40B4-BE49-F238E27FC236}">
                <a16:creationId xmlns:a16="http://schemas.microsoft.com/office/drawing/2014/main" id="{7F75C261-B08C-9847-B8A4-CA2E550D05B8}"/>
              </a:ext>
            </a:extLst>
          </p:cNvPr>
          <p:cNvSpPr txBox="1">
            <a:spLocks noChangeArrowheads="1"/>
          </p:cNvSpPr>
          <p:nvPr/>
        </p:nvSpPr>
        <p:spPr bwMode="auto">
          <a:xfrm>
            <a:off x="7309863" y="2671305"/>
            <a:ext cx="3476513" cy="307777"/>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Academies</a:t>
            </a:r>
          </a:p>
        </p:txBody>
      </p:sp>
      <p:sp>
        <p:nvSpPr>
          <p:cNvPr id="2082" name="Text Box 34">
            <a:extLst>
              <a:ext uri="{FF2B5EF4-FFF2-40B4-BE49-F238E27FC236}">
                <a16:creationId xmlns:a16="http://schemas.microsoft.com/office/drawing/2014/main" id="{478A0D9F-476C-E840-88FC-1541AAD9D377}"/>
              </a:ext>
            </a:extLst>
          </p:cNvPr>
          <p:cNvSpPr txBox="1">
            <a:spLocks noChangeArrowheads="1"/>
          </p:cNvSpPr>
          <p:nvPr/>
        </p:nvSpPr>
        <p:spPr bwMode="auto">
          <a:xfrm>
            <a:off x="1842868" y="3897236"/>
            <a:ext cx="9326881" cy="307777"/>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Influencing Factors</a:t>
            </a:r>
          </a:p>
        </p:txBody>
      </p:sp>
      <p:sp>
        <p:nvSpPr>
          <p:cNvPr id="2083" name="Text Box 35">
            <a:extLst>
              <a:ext uri="{FF2B5EF4-FFF2-40B4-BE49-F238E27FC236}">
                <a16:creationId xmlns:a16="http://schemas.microsoft.com/office/drawing/2014/main" id="{91181058-7E42-6A47-8DCA-649CA699E34C}"/>
              </a:ext>
            </a:extLst>
          </p:cNvPr>
          <p:cNvSpPr txBox="1">
            <a:spLocks noChangeArrowheads="1"/>
          </p:cNvSpPr>
          <p:nvPr/>
        </p:nvSpPr>
        <p:spPr bwMode="auto">
          <a:xfrm>
            <a:off x="2538349" y="4400687"/>
            <a:ext cx="8012283" cy="307777"/>
          </a:xfrm>
          <a:prstGeom prst="rect">
            <a:avLst/>
          </a:prstGeom>
          <a:solidFill>
            <a:srgbClr val="FFFFFF"/>
          </a:solidFill>
          <a:ln w="127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Student data/needs/voice</a:t>
            </a:r>
          </a:p>
        </p:txBody>
      </p:sp>
      <p:sp>
        <p:nvSpPr>
          <p:cNvPr id="2085" name="Text Box 37">
            <a:extLst>
              <a:ext uri="{FF2B5EF4-FFF2-40B4-BE49-F238E27FC236}">
                <a16:creationId xmlns:a16="http://schemas.microsoft.com/office/drawing/2014/main" id="{5D360B58-C6C0-B74F-B809-382967D8A380}"/>
              </a:ext>
            </a:extLst>
          </p:cNvPr>
          <p:cNvSpPr txBox="1">
            <a:spLocks noChangeArrowheads="1"/>
          </p:cNvSpPr>
          <p:nvPr/>
        </p:nvSpPr>
        <p:spPr bwMode="auto">
          <a:xfrm>
            <a:off x="2538349" y="4872065"/>
            <a:ext cx="8040415" cy="307777"/>
          </a:xfrm>
          <a:prstGeom prst="rect">
            <a:avLst/>
          </a:prstGeom>
          <a:solidFill>
            <a:schemeClr val="bg1"/>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Teacher capacities</a:t>
            </a:r>
          </a:p>
        </p:txBody>
      </p:sp>
      <p:sp>
        <p:nvSpPr>
          <p:cNvPr id="2086" name="Rectangle 38">
            <a:extLst>
              <a:ext uri="{FF2B5EF4-FFF2-40B4-BE49-F238E27FC236}">
                <a16:creationId xmlns:a16="http://schemas.microsoft.com/office/drawing/2014/main" id="{315ED321-8C9F-1143-8425-20DCA5AEAD74}"/>
              </a:ext>
            </a:extLst>
          </p:cNvPr>
          <p:cNvSpPr>
            <a:spLocks noChangeArrowheads="1"/>
          </p:cNvSpPr>
          <p:nvPr/>
        </p:nvSpPr>
        <p:spPr bwMode="auto">
          <a:xfrm>
            <a:off x="2510218" y="5337267"/>
            <a:ext cx="8040415" cy="295031"/>
          </a:xfrm>
          <a:prstGeom prst="rect">
            <a:avLst/>
          </a:prstGeom>
          <a:solidFill>
            <a:schemeClr val="bg1"/>
          </a:solidFill>
          <a:ln w="9525">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Community Opportunities</a:t>
            </a:r>
          </a:p>
        </p:txBody>
      </p:sp>
      <p:sp>
        <p:nvSpPr>
          <p:cNvPr id="30" name="Rectangle 12">
            <a:extLst>
              <a:ext uri="{FF2B5EF4-FFF2-40B4-BE49-F238E27FC236}">
                <a16:creationId xmlns:a16="http://schemas.microsoft.com/office/drawing/2014/main" id="{EE3653AC-918C-9F47-B845-FD0B84A5711D}"/>
              </a:ext>
            </a:extLst>
          </p:cNvPr>
          <p:cNvSpPr>
            <a:spLocks noChangeArrowheads="1"/>
          </p:cNvSpPr>
          <p:nvPr/>
        </p:nvSpPr>
        <p:spPr bwMode="auto">
          <a:xfrm>
            <a:off x="2337999" y="2953024"/>
            <a:ext cx="3359964" cy="330046"/>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Relationships and Trust</a:t>
            </a:r>
          </a:p>
        </p:txBody>
      </p:sp>
      <p:sp>
        <p:nvSpPr>
          <p:cNvPr id="31" name="Text Box 13">
            <a:extLst>
              <a:ext uri="{FF2B5EF4-FFF2-40B4-BE49-F238E27FC236}">
                <a16:creationId xmlns:a16="http://schemas.microsoft.com/office/drawing/2014/main" id="{923A5F39-230D-D249-9DAD-FB4C279D9134}"/>
              </a:ext>
            </a:extLst>
          </p:cNvPr>
          <p:cNvSpPr txBox="1">
            <a:spLocks noChangeArrowheads="1"/>
          </p:cNvSpPr>
          <p:nvPr/>
        </p:nvSpPr>
        <p:spPr bwMode="auto">
          <a:xfrm>
            <a:off x="2337999" y="3274415"/>
            <a:ext cx="3359964" cy="305570"/>
          </a:xfrm>
          <a:prstGeom prst="rect">
            <a:avLst/>
          </a:prstGeom>
          <a:solidFill>
            <a:srgbClr val="FFFFFF"/>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Data Driven Decision Making</a:t>
            </a:r>
          </a:p>
        </p:txBody>
      </p:sp>
      <p:sp>
        <p:nvSpPr>
          <p:cNvPr id="32" name="Text Box 19">
            <a:extLst>
              <a:ext uri="{FF2B5EF4-FFF2-40B4-BE49-F238E27FC236}">
                <a16:creationId xmlns:a16="http://schemas.microsoft.com/office/drawing/2014/main" id="{E570FA84-4D4F-4F49-9B54-351D137D8344}"/>
              </a:ext>
            </a:extLst>
          </p:cNvPr>
          <p:cNvSpPr txBox="1">
            <a:spLocks noChangeArrowheads="1"/>
          </p:cNvSpPr>
          <p:nvPr/>
        </p:nvSpPr>
        <p:spPr bwMode="auto">
          <a:xfrm>
            <a:off x="7309863" y="2949005"/>
            <a:ext cx="3476511" cy="307777"/>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Collaborative Planning Time</a:t>
            </a:r>
          </a:p>
        </p:txBody>
      </p:sp>
      <p:sp>
        <p:nvSpPr>
          <p:cNvPr id="33" name="Text Box 19">
            <a:extLst>
              <a:ext uri="{FF2B5EF4-FFF2-40B4-BE49-F238E27FC236}">
                <a16:creationId xmlns:a16="http://schemas.microsoft.com/office/drawing/2014/main" id="{8AF21BEF-CDC3-2C4C-B9D8-EDC021146E0A}"/>
              </a:ext>
            </a:extLst>
          </p:cNvPr>
          <p:cNvSpPr txBox="1">
            <a:spLocks noChangeArrowheads="1"/>
          </p:cNvSpPr>
          <p:nvPr/>
        </p:nvSpPr>
        <p:spPr bwMode="auto">
          <a:xfrm>
            <a:off x="7309861" y="3259027"/>
            <a:ext cx="3476511" cy="307777"/>
          </a:xfrm>
          <a:prstGeom prst="rect">
            <a:avLst/>
          </a:prstGeom>
          <a:solidFill>
            <a:schemeClr val="bg1"/>
          </a:solidFill>
          <a:ln w="1270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Personalized Learning Lanes</a:t>
            </a:r>
          </a:p>
        </p:txBody>
      </p:sp>
    </p:spTree>
    <p:extLst>
      <p:ext uri="{BB962C8B-B14F-4D97-AF65-F5344CB8AC3E}">
        <p14:creationId xmlns:p14="http://schemas.microsoft.com/office/powerpoint/2010/main" val="252535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3D17-6DF9-EF48-80BF-E930F0C1D4FF}"/>
              </a:ext>
            </a:extLst>
          </p:cNvPr>
          <p:cNvSpPr>
            <a:spLocks noGrp="1"/>
          </p:cNvSpPr>
          <p:nvPr>
            <p:ph type="title"/>
          </p:nvPr>
        </p:nvSpPr>
        <p:spPr/>
        <p:txBody>
          <a:bodyPr/>
          <a:lstStyle/>
          <a:p>
            <a:r>
              <a:rPr lang="en-US" dirty="0"/>
              <a:t>Table Activity</a:t>
            </a:r>
          </a:p>
        </p:txBody>
      </p:sp>
      <p:sp>
        <p:nvSpPr>
          <p:cNvPr id="3" name="Text Placeholder 2">
            <a:extLst>
              <a:ext uri="{FF2B5EF4-FFF2-40B4-BE49-F238E27FC236}">
                <a16:creationId xmlns:a16="http://schemas.microsoft.com/office/drawing/2014/main" id="{83FB14C4-7073-2047-B6A7-44F6C8126D16}"/>
              </a:ext>
            </a:extLst>
          </p:cNvPr>
          <p:cNvSpPr>
            <a:spLocks noGrp="1"/>
          </p:cNvSpPr>
          <p:nvPr>
            <p:ph type="body" idx="1"/>
          </p:nvPr>
        </p:nvSpPr>
        <p:spPr/>
        <p:txBody>
          <a:bodyPr/>
          <a:lstStyle/>
          <a:p>
            <a:pPr marL="50800" indent="0">
              <a:buNone/>
            </a:pPr>
            <a:r>
              <a:rPr lang="en-US" dirty="0"/>
              <a:t>Select one of the articles provided highlighting work from two of the Founder Schools.</a:t>
            </a:r>
          </a:p>
          <a:p>
            <a:pPr marL="50800" indent="0">
              <a:buNone/>
            </a:pPr>
            <a:endParaRPr lang="en-US" dirty="0"/>
          </a:p>
          <a:p>
            <a:pPr marL="50800" indent="0">
              <a:buNone/>
            </a:pPr>
            <a:r>
              <a:rPr lang="en-US" dirty="0"/>
              <a:t>As you read, think about how the organization of adults might enhance/support the vision for their school.</a:t>
            </a:r>
          </a:p>
        </p:txBody>
      </p:sp>
    </p:spTree>
    <p:extLst>
      <p:ext uri="{BB962C8B-B14F-4D97-AF65-F5344CB8AC3E}">
        <p14:creationId xmlns:p14="http://schemas.microsoft.com/office/powerpoint/2010/main" val="3560755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EE20B-A3F0-CE47-AE4A-E0E6D390558B}"/>
              </a:ext>
            </a:extLst>
          </p:cNvPr>
          <p:cNvSpPr>
            <a:spLocks noGrp="1"/>
          </p:cNvSpPr>
          <p:nvPr>
            <p:ph type="title"/>
          </p:nvPr>
        </p:nvSpPr>
        <p:spPr>
          <a:xfrm>
            <a:off x="2284521" y="51173"/>
            <a:ext cx="9907479" cy="1325563"/>
          </a:xfrm>
        </p:spPr>
        <p:txBody>
          <a:bodyPr/>
          <a:lstStyle/>
          <a:p>
            <a:r>
              <a:rPr lang="en-US" dirty="0"/>
              <a:t>Organizing Adults Redesign Questions</a:t>
            </a:r>
          </a:p>
        </p:txBody>
      </p:sp>
      <p:sp>
        <p:nvSpPr>
          <p:cNvPr id="5" name="TextBox 4">
            <a:extLst>
              <a:ext uri="{FF2B5EF4-FFF2-40B4-BE49-F238E27FC236}">
                <a16:creationId xmlns:a16="http://schemas.microsoft.com/office/drawing/2014/main" id="{8D42E550-CC17-1A4A-8E57-872989AFDD7F}"/>
              </a:ext>
            </a:extLst>
          </p:cNvPr>
          <p:cNvSpPr txBox="1"/>
          <p:nvPr/>
        </p:nvSpPr>
        <p:spPr>
          <a:xfrm>
            <a:off x="950976" y="1422590"/>
            <a:ext cx="7265017" cy="43858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effectLst/>
                <a:uLnTx/>
                <a:uFillTx/>
                <a:latin typeface="Arial"/>
                <a:cs typeface="Arial"/>
                <a:sym typeface="Arial"/>
              </a:rPr>
              <a:t>As a design team read the guiding redesign questions on the bottom of page 11 and select two “ how might we…” questions you would like to explore as you begin to create your redesign plan.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0" i="0" u="none" strike="noStrike" kern="0" cap="none" spc="0" normalizeH="0" baseline="0" noProof="0" dirty="0">
              <a:ln>
                <a:noFill/>
              </a:ln>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2400" b="1" i="0" u="none" strike="noStrike" kern="0" cap="none" spc="0" normalizeH="0" baseline="0" noProof="0" dirty="0">
                <a:ln>
                  <a:noFill/>
                </a:ln>
                <a:effectLst/>
                <a:uLnTx/>
                <a:uFillTx/>
                <a:latin typeface="Arial"/>
                <a:cs typeface="Arial"/>
                <a:sym typeface="Arial"/>
              </a:rPr>
              <a:t>Review the mindset shifts for Organizing Adults. </a:t>
            </a:r>
          </a:p>
          <a:p>
            <a:pPr marL="342900" marR="0" lvl="0" indent="-342900" algn="l" defTabSz="914400" rtl="0" eaLnBrk="1" fontAlgn="auto" latinLnBrk="0" hangingPunct="1">
              <a:lnSpc>
                <a:spcPct val="100000"/>
              </a:lnSpc>
              <a:spcBef>
                <a:spcPts val="0"/>
              </a:spcBef>
              <a:spcAft>
                <a:spcPts val="120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effectLst/>
                <a:uLnTx/>
                <a:uFillTx/>
                <a:latin typeface="Arial"/>
                <a:cs typeface="Arial"/>
                <a:sym typeface="Arial"/>
              </a:rPr>
              <a:t>What mindset do you see as a strength for your school community?</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400" b="0" i="0" u="none" strike="noStrike" kern="0" cap="none" spc="0" normalizeH="0" baseline="0" noProof="0" dirty="0">
                <a:ln>
                  <a:noFill/>
                </a:ln>
                <a:effectLst/>
                <a:uLnTx/>
                <a:uFillTx/>
                <a:latin typeface="Arial"/>
                <a:cs typeface="Arial"/>
                <a:sym typeface="Arial"/>
              </a:rPr>
              <a:t>What mindset might need to be given additional focus in order to surface</a:t>
            </a:r>
            <a:r>
              <a:rPr kumimoji="0" lang="en-US" sz="2400" b="0" i="0" u="none" strike="noStrike" kern="0" cap="none" spc="0" normalizeH="0" noProof="0" dirty="0">
                <a:ln>
                  <a:noFill/>
                </a:ln>
                <a:effectLst/>
                <a:uLnTx/>
                <a:uFillTx/>
                <a:latin typeface="Arial"/>
                <a:cs typeface="Arial"/>
                <a:sym typeface="Arial"/>
              </a:rPr>
              <a:t> e</a:t>
            </a:r>
            <a:r>
              <a:rPr kumimoji="0" lang="en-US" sz="2400" b="0" i="0" u="none" strike="noStrike" kern="0" cap="none" spc="0" normalizeH="0" baseline="0" noProof="0" dirty="0">
                <a:ln>
                  <a:noFill/>
                </a:ln>
                <a:effectLst/>
                <a:uLnTx/>
                <a:uFillTx/>
                <a:latin typeface="Arial"/>
                <a:cs typeface="Arial"/>
                <a:sym typeface="Arial"/>
              </a:rPr>
              <a:t>xisting assumptions and beliefs?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7072" y="1627632"/>
            <a:ext cx="3060657" cy="3958756"/>
          </a:xfrm>
          <a:prstGeom prst="rect">
            <a:avLst/>
          </a:prstGeom>
        </p:spPr>
      </p:pic>
    </p:spTree>
    <p:extLst>
      <p:ext uri="{BB962C8B-B14F-4D97-AF65-F5344CB8AC3E}">
        <p14:creationId xmlns:p14="http://schemas.microsoft.com/office/powerpoint/2010/main" val="2240481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AEF3B3-EFE7-F64F-898D-3AC49EA0703B}"/>
              </a:ext>
            </a:extLst>
          </p:cNvPr>
          <p:cNvSpPr>
            <a:spLocks noGrp="1"/>
          </p:cNvSpPr>
          <p:nvPr>
            <p:ph idx="4294967295"/>
          </p:nvPr>
        </p:nvSpPr>
        <p:spPr>
          <a:xfrm>
            <a:off x="2655889" y="1054481"/>
            <a:ext cx="7612061" cy="4078288"/>
          </a:xfrm>
        </p:spPr>
        <p:txBody>
          <a:bodyPr/>
          <a:lstStyle/>
          <a:p>
            <a:pPr marL="0" indent="0" algn="ctr">
              <a:buNone/>
            </a:pPr>
            <a:r>
              <a:rPr lang="en-US" sz="7200" b="1" dirty="0">
                <a:solidFill>
                  <a:srgbClr val="0070C0"/>
                </a:solidFill>
                <a:latin typeface="+mj-lt"/>
              </a:rPr>
              <a:t>Time for a Break</a:t>
            </a:r>
          </a:p>
          <a:p>
            <a:pPr marL="0" indent="0" algn="ctr">
              <a:buNone/>
            </a:pPr>
            <a:endParaRPr lang="en-US" dirty="0"/>
          </a:p>
        </p:txBody>
      </p:sp>
      <p:pic>
        <p:nvPicPr>
          <p:cNvPr id="5" name="Picture 4">
            <a:extLst>
              <a:ext uri="{FF2B5EF4-FFF2-40B4-BE49-F238E27FC236}">
                <a16:creationId xmlns:a16="http://schemas.microsoft.com/office/drawing/2014/main" id="{0239458D-7316-A042-B3BA-7664DB6FAA89}"/>
              </a:ext>
            </a:extLst>
          </p:cNvPr>
          <p:cNvPicPr>
            <a:picLocks noChangeAspect="1"/>
          </p:cNvPicPr>
          <p:nvPr/>
        </p:nvPicPr>
        <p:blipFill>
          <a:blip r:embed="rId2"/>
          <a:stretch>
            <a:fillRect/>
          </a:stretch>
        </p:blipFill>
        <p:spPr>
          <a:xfrm>
            <a:off x="4079367" y="2392680"/>
            <a:ext cx="4681728" cy="3511296"/>
          </a:xfrm>
          <a:prstGeom prst="rect">
            <a:avLst/>
          </a:prstGeom>
        </p:spPr>
      </p:pic>
    </p:spTree>
    <p:extLst>
      <p:ext uri="{BB962C8B-B14F-4D97-AF65-F5344CB8AC3E}">
        <p14:creationId xmlns:p14="http://schemas.microsoft.com/office/powerpoint/2010/main" val="8852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5034-B49C-4F49-A4A6-2834E8EA4897}"/>
              </a:ext>
            </a:extLst>
          </p:cNvPr>
          <p:cNvSpPr>
            <a:spLocks noGrp="1"/>
          </p:cNvSpPr>
          <p:nvPr>
            <p:ph type="ctrTitle"/>
          </p:nvPr>
        </p:nvSpPr>
        <p:spPr>
          <a:xfrm>
            <a:off x="1988597" y="1853882"/>
            <a:ext cx="9934113" cy="2387600"/>
          </a:xfrm>
        </p:spPr>
        <p:txBody>
          <a:bodyPr>
            <a:normAutofit fontScale="90000"/>
          </a:bodyPr>
          <a:lstStyle/>
          <a:p>
            <a:r>
              <a:rPr lang="en-US" dirty="0"/>
              <a:t>Your Campus – Balancing Evidence Based Practices</a:t>
            </a:r>
            <a:br>
              <a:rPr lang="en-US" dirty="0"/>
            </a:br>
            <a:r>
              <a:rPr lang="en-US" dirty="0"/>
              <a:t>Continued</a:t>
            </a:r>
          </a:p>
        </p:txBody>
      </p:sp>
    </p:spTree>
    <p:extLst>
      <p:ext uri="{BB962C8B-B14F-4D97-AF65-F5344CB8AC3E}">
        <p14:creationId xmlns:p14="http://schemas.microsoft.com/office/powerpoint/2010/main" val="1814648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161456"/>
            <a:ext cx="9907479" cy="1325563"/>
          </a:xfrm>
        </p:spPr>
        <p:txBody>
          <a:bodyPr>
            <a:normAutofit/>
          </a:bodyPr>
          <a:lstStyle/>
          <a:p>
            <a:r>
              <a:rPr lang="en-US" dirty="0"/>
              <a:t>Teaching &amp; Learning </a:t>
            </a:r>
            <a:br>
              <a:rPr lang="en-US" dirty="0"/>
            </a:br>
            <a:r>
              <a:rPr lang="en-US" dirty="0"/>
              <a:t>“Supported, Engaged, and Challenged”</a:t>
            </a:r>
          </a:p>
        </p:txBody>
      </p:sp>
      <p:sp>
        <p:nvSpPr>
          <p:cNvPr id="5" name="Text Placeholder 4"/>
          <p:cNvSpPr>
            <a:spLocks noGrp="1"/>
          </p:cNvSpPr>
          <p:nvPr>
            <p:ph sz="half" idx="1"/>
          </p:nvPr>
        </p:nvSpPr>
        <p:spPr/>
        <p:txBody>
          <a:bodyPr>
            <a:normAutofit fontScale="92500" lnSpcReduction="10000"/>
          </a:bodyPr>
          <a:lstStyle/>
          <a:p>
            <a:pPr marL="50800" indent="0">
              <a:buNone/>
            </a:pPr>
            <a:r>
              <a:rPr lang="en-US" b="1" u="sng" dirty="0"/>
              <a:t>FROM:</a:t>
            </a:r>
          </a:p>
          <a:p>
            <a:r>
              <a:rPr lang="en-US" dirty="0"/>
              <a:t>Individual orientation</a:t>
            </a:r>
          </a:p>
          <a:p>
            <a:r>
              <a:rPr lang="en-US" dirty="0"/>
              <a:t>Assessment of learning</a:t>
            </a:r>
          </a:p>
          <a:p>
            <a:pPr>
              <a:spcAft>
                <a:spcPts val="1000"/>
              </a:spcAft>
            </a:pPr>
            <a:r>
              <a:rPr lang="en-US" dirty="0"/>
              <a:t>Stand and deliver</a:t>
            </a:r>
          </a:p>
          <a:p>
            <a:r>
              <a:rPr lang="en-US" dirty="0"/>
              <a:t>Extrinsic</a:t>
            </a:r>
          </a:p>
          <a:p>
            <a:pPr>
              <a:spcAft>
                <a:spcPts val="2400"/>
              </a:spcAft>
            </a:pPr>
            <a:r>
              <a:rPr lang="en-US" dirty="0"/>
              <a:t>Ritualized practice</a:t>
            </a:r>
          </a:p>
          <a:p>
            <a:r>
              <a:rPr lang="en-US" dirty="0"/>
              <a:t>Mistake = Bad</a:t>
            </a:r>
          </a:p>
          <a:p>
            <a:endParaRPr lang="en-US" dirty="0"/>
          </a:p>
          <a:p>
            <a:endParaRPr lang="en-US" dirty="0"/>
          </a:p>
        </p:txBody>
      </p:sp>
      <p:sp>
        <p:nvSpPr>
          <p:cNvPr id="7" name="Text Placeholder 6"/>
          <p:cNvSpPr>
            <a:spLocks noGrp="1"/>
          </p:cNvSpPr>
          <p:nvPr>
            <p:ph sz="half" idx="2"/>
          </p:nvPr>
        </p:nvSpPr>
        <p:spPr>
          <a:xfrm>
            <a:off x="7787640" y="1672038"/>
            <a:ext cx="4256990" cy="4237824"/>
          </a:xfrm>
        </p:spPr>
        <p:txBody>
          <a:bodyPr>
            <a:normAutofit fontScale="92500" lnSpcReduction="10000"/>
          </a:bodyPr>
          <a:lstStyle/>
          <a:p>
            <a:pPr marL="50800" indent="0">
              <a:buNone/>
            </a:pPr>
            <a:r>
              <a:rPr lang="en-US" b="1" u="sng" dirty="0"/>
              <a:t>TO:</a:t>
            </a:r>
          </a:p>
          <a:p>
            <a:r>
              <a:rPr lang="en-US" dirty="0"/>
              <a:t>Collective efficacy</a:t>
            </a:r>
          </a:p>
          <a:p>
            <a:r>
              <a:rPr lang="en-US" dirty="0"/>
              <a:t>Assessment for learning</a:t>
            </a:r>
          </a:p>
          <a:p>
            <a:r>
              <a:rPr lang="en-US" dirty="0"/>
              <a:t>Learning scientists and activators</a:t>
            </a:r>
          </a:p>
          <a:p>
            <a:r>
              <a:rPr lang="en-US" dirty="0"/>
              <a:t>Intrinsic, Choice, Autonomy</a:t>
            </a:r>
          </a:p>
          <a:p>
            <a:r>
              <a:rPr lang="en-US" dirty="0"/>
              <a:t>Competency attainment of something worthwhile</a:t>
            </a:r>
          </a:p>
          <a:p>
            <a:r>
              <a:rPr lang="en-US" dirty="0"/>
              <a:t>Mistake = Learning</a:t>
            </a:r>
          </a:p>
        </p:txBody>
      </p:sp>
      <p:sp>
        <p:nvSpPr>
          <p:cNvPr id="6" name="Right Arrow 5"/>
          <p:cNvSpPr/>
          <p:nvPr/>
        </p:nvSpPr>
        <p:spPr>
          <a:xfrm>
            <a:off x="5991224" y="3295650"/>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45538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71971-DE4A-0044-9D88-57D5DC85E16B}"/>
              </a:ext>
            </a:extLst>
          </p:cNvPr>
          <p:cNvSpPr>
            <a:spLocks noGrp="1"/>
          </p:cNvSpPr>
          <p:nvPr>
            <p:ph type="ctrTitle"/>
          </p:nvPr>
        </p:nvSpPr>
        <p:spPr>
          <a:xfrm>
            <a:off x="1988597" y="0"/>
            <a:ext cx="9934113" cy="1254443"/>
          </a:xfrm>
        </p:spPr>
        <p:txBody>
          <a:bodyPr>
            <a:normAutofit/>
          </a:bodyPr>
          <a:lstStyle/>
          <a:p>
            <a:pPr algn="l"/>
            <a:r>
              <a:rPr lang="en-US" sz="4400" dirty="0"/>
              <a:t>Brainstorm at Your Table</a:t>
            </a:r>
          </a:p>
        </p:txBody>
      </p:sp>
      <p:sp>
        <p:nvSpPr>
          <p:cNvPr id="3" name="Subtitle 2">
            <a:extLst>
              <a:ext uri="{FF2B5EF4-FFF2-40B4-BE49-F238E27FC236}">
                <a16:creationId xmlns:a16="http://schemas.microsoft.com/office/drawing/2014/main" id="{C72EBE17-5796-474E-8347-E8F622F2E224}"/>
              </a:ext>
            </a:extLst>
          </p:cNvPr>
          <p:cNvSpPr>
            <a:spLocks noGrp="1"/>
          </p:cNvSpPr>
          <p:nvPr>
            <p:ph type="subTitle" idx="1"/>
          </p:nvPr>
        </p:nvSpPr>
        <p:spPr>
          <a:xfrm>
            <a:off x="1988596" y="1940878"/>
            <a:ext cx="9934113" cy="3012122"/>
          </a:xfrm>
        </p:spPr>
        <p:txBody>
          <a:bodyPr>
            <a:noAutofit/>
          </a:bodyPr>
          <a:lstStyle/>
          <a:p>
            <a:pPr>
              <a:lnSpc>
                <a:spcPct val="100000"/>
              </a:lnSpc>
            </a:pPr>
            <a:r>
              <a:rPr lang="en-US" sz="5400" dirty="0"/>
              <a:t>What are some of the mindset shifts you expect to see for Teaching and Learning?</a:t>
            </a:r>
          </a:p>
        </p:txBody>
      </p:sp>
    </p:spTree>
    <p:extLst>
      <p:ext uri="{BB962C8B-B14F-4D97-AF65-F5344CB8AC3E}">
        <p14:creationId xmlns:p14="http://schemas.microsoft.com/office/powerpoint/2010/main" val="125132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597" y="-455388"/>
            <a:ext cx="9934113" cy="1607913"/>
          </a:xfrm>
        </p:spPr>
        <p:txBody>
          <a:bodyPr>
            <a:normAutofit/>
          </a:bodyPr>
          <a:lstStyle/>
          <a:p>
            <a:r>
              <a:rPr lang="en-US" sz="4400" dirty="0">
                <a:latin typeface="Calibri Light" panose="020F0302020204030204" pitchFamily="34" charset="0"/>
                <a:cs typeface="Calibri Light" panose="020F0302020204030204" pitchFamily="34" charset="0"/>
              </a:rPr>
              <a:t>Who are We?</a:t>
            </a:r>
          </a:p>
        </p:txBody>
      </p:sp>
      <p:sp>
        <p:nvSpPr>
          <p:cNvPr id="3" name="Text Placeholder 2"/>
          <p:cNvSpPr>
            <a:spLocks noGrp="1"/>
          </p:cNvSpPr>
          <p:nvPr>
            <p:ph type="body" idx="1"/>
          </p:nvPr>
        </p:nvSpPr>
        <p:spPr>
          <a:xfrm>
            <a:off x="1988597" y="1225296"/>
            <a:ext cx="9934113" cy="4937379"/>
          </a:xfrm>
        </p:spPr>
        <p:txBody>
          <a:bodyPr>
            <a:normAutofit fontScale="92500" lnSpcReduction="10000"/>
          </a:bodyPr>
          <a:lstStyle/>
          <a:p>
            <a:pPr marL="55563" indent="0">
              <a:lnSpc>
                <a:spcPct val="130000"/>
              </a:lnSpc>
              <a:spcBef>
                <a:spcPts val="0"/>
              </a:spcBef>
            </a:pPr>
            <a:r>
              <a:rPr lang="en-US" sz="3500" dirty="0">
                <a:solidFill>
                  <a:schemeClr val="tx1"/>
                </a:solidFill>
              </a:rPr>
              <a:t>The Cross State High School Collaborative is a project consisting currently of seven participating states: </a:t>
            </a:r>
            <a:r>
              <a:rPr lang="en-US" sz="3500" b="1" dirty="0">
                <a:solidFill>
                  <a:schemeClr val="tx1"/>
                </a:solidFill>
              </a:rPr>
              <a:t>Illinois, Louisiana, Massachusetts, Mississippi, New Mexico, New York, </a:t>
            </a:r>
            <a:r>
              <a:rPr lang="en-US" sz="3500" dirty="0">
                <a:solidFill>
                  <a:schemeClr val="tx1"/>
                </a:solidFill>
              </a:rPr>
              <a:t>and</a:t>
            </a:r>
            <a:r>
              <a:rPr lang="en-US" sz="3500" b="1" dirty="0">
                <a:solidFill>
                  <a:schemeClr val="tx1"/>
                </a:solidFill>
              </a:rPr>
              <a:t> Ohio </a:t>
            </a:r>
            <a:r>
              <a:rPr lang="en-US" sz="3500" dirty="0">
                <a:solidFill>
                  <a:schemeClr val="tx1"/>
                </a:solidFill>
              </a:rPr>
              <a:t>partnering with the </a:t>
            </a:r>
            <a:r>
              <a:rPr lang="en-US" sz="3500" b="1" dirty="0">
                <a:solidFill>
                  <a:schemeClr val="tx1"/>
                </a:solidFill>
              </a:rPr>
              <a:t>CCSSO, Everyone Graduates Center at JHU </a:t>
            </a:r>
            <a:r>
              <a:rPr lang="en-US" sz="3500" dirty="0">
                <a:solidFill>
                  <a:schemeClr val="tx1"/>
                </a:solidFill>
              </a:rPr>
              <a:t>and</a:t>
            </a:r>
            <a:r>
              <a:rPr lang="en-US" sz="3500" b="1" dirty="0">
                <a:solidFill>
                  <a:schemeClr val="tx1"/>
                </a:solidFill>
              </a:rPr>
              <a:t> Civic Enterprises. </a:t>
            </a:r>
            <a:r>
              <a:rPr lang="en-US" sz="3500" dirty="0">
                <a:solidFill>
                  <a:schemeClr val="tx1"/>
                </a:solidFill>
              </a:rPr>
              <a:t>Collectively, we are dedicated to using ESSA to redesign high needs high schools to support their communities in the 21</a:t>
            </a:r>
            <a:r>
              <a:rPr lang="en-US" sz="3500" baseline="30000" dirty="0">
                <a:solidFill>
                  <a:schemeClr val="tx1"/>
                </a:solidFill>
              </a:rPr>
              <a:t>st</a:t>
            </a:r>
            <a:r>
              <a:rPr lang="en-US" sz="3500" dirty="0">
                <a:solidFill>
                  <a:schemeClr val="tx1"/>
                </a:solidFill>
              </a:rPr>
              <a:t> Century.</a:t>
            </a:r>
          </a:p>
        </p:txBody>
      </p:sp>
    </p:spTree>
    <p:extLst>
      <p:ext uri="{BB962C8B-B14F-4D97-AF65-F5344CB8AC3E}">
        <p14:creationId xmlns:p14="http://schemas.microsoft.com/office/powerpoint/2010/main" val="429104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24" name="Shape 465"/>
          <p:cNvSpPr/>
          <p:nvPr/>
        </p:nvSpPr>
        <p:spPr>
          <a:xfrm>
            <a:off x="6887410" y="581261"/>
            <a:ext cx="4836695" cy="3830793"/>
          </a:xfrm>
          <a:prstGeom prst="rect">
            <a:avLst/>
          </a:prstGeom>
          <a:solidFill>
            <a:srgbClr val="CBE5FF"/>
          </a:solidFill>
          <a:ln w="9525" cap="flat" cmpd="sng">
            <a:solidFill>
              <a:srgbClr val="33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5" name="Shape 465"/>
          <p:cNvSpPr/>
          <p:nvPr/>
        </p:nvSpPr>
        <p:spPr>
          <a:xfrm>
            <a:off x="1842868" y="586536"/>
            <a:ext cx="4767482" cy="3828338"/>
          </a:xfrm>
          <a:prstGeom prst="rect">
            <a:avLst/>
          </a:prstGeom>
          <a:solidFill>
            <a:srgbClr val="CBE5FF"/>
          </a:solidFill>
          <a:ln w="9525" cap="flat" cmpd="sng">
            <a:solidFill>
              <a:srgbClr val="33339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6" name="Shape 466"/>
          <p:cNvSpPr txBox="1"/>
          <p:nvPr/>
        </p:nvSpPr>
        <p:spPr>
          <a:xfrm>
            <a:off x="1842868" y="63004"/>
            <a:ext cx="9881237" cy="461665"/>
          </a:xfrm>
          <a:prstGeom prst="rect">
            <a:avLst/>
          </a:prstGeom>
          <a:solidFill>
            <a:srgbClr val="99CCFF"/>
          </a:solidFill>
          <a:ln w="12700" cap="flat" cmpd="sng">
            <a:no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ahoma"/>
                <a:ea typeface="Tahoma"/>
                <a:cs typeface="Tahoma"/>
                <a:sym typeface="Tahoma"/>
              </a:rPr>
              <a:t>Teaching and Learning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8" name="Shape 468"/>
          <p:cNvSpPr txBox="1"/>
          <p:nvPr/>
        </p:nvSpPr>
        <p:spPr>
          <a:xfrm>
            <a:off x="4152900" y="1857027"/>
            <a:ext cx="1143000"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72" name="Shape 472"/>
          <p:cNvSpPr txBox="1"/>
          <p:nvPr/>
        </p:nvSpPr>
        <p:spPr>
          <a:xfrm>
            <a:off x="6610350" y="1724025"/>
            <a:ext cx="1143000"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graphicFrame>
        <p:nvGraphicFramePr>
          <p:cNvPr id="25" name="Table 24"/>
          <p:cNvGraphicFramePr>
            <a:graphicFrameLocks noGrp="1"/>
          </p:cNvGraphicFramePr>
          <p:nvPr/>
        </p:nvGraphicFramePr>
        <p:xfrm>
          <a:off x="1989638" y="677720"/>
          <a:ext cx="4445792" cy="3335479"/>
        </p:xfrm>
        <a:graphic>
          <a:graphicData uri="http://schemas.openxmlformats.org/drawingml/2006/table">
            <a:tbl>
              <a:tblPr firstRow="1" bandRow="1">
                <a:tableStyleId>{2D5ABB26-0587-4C30-8999-92F81FD0307C}</a:tableStyleId>
              </a:tblPr>
              <a:tblGrid>
                <a:gridCol w="4445792">
                  <a:extLst>
                    <a:ext uri="{9D8B030D-6E8A-4147-A177-3AD203B41FA5}">
                      <a16:colId xmlns:a16="http://schemas.microsoft.com/office/drawing/2014/main" val="1951447342"/>
                    </a:ext>
                  </a:extLst>
                </a:gridCol>
              </a:tblGrid>
              <a:tr h="4332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solidFill>
                            <a:schemeClr val="dk1"/>
                          </a:solidFill>
                          <a:latin typeface="Tahoma"/>
                          <a:ea typeface="Tahoma"/>
                          <a:cs typeface="Tahoma"/>
                          <a:sym typeface="Tahoma"/>
                        </a:rPr>
                        <a:t>Evidence-Based Practices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932287"/>
                  </a:ext>
                </a:extLst>
              </a:tr>
              <a:tr h="543001">
                <a:tc>
                  <a:txBody>
                    <a:bodyPr/>
                    <a:lstStyle/>
                    <a:p>
                      <a:pPr marL="0" marR="0" lvl="0" indent="0" algn="ctr" rtl="0">
                        <a:spcBef>
                          <a:spcPts val="0"/>
                        </a:spcBef>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Evidence Based Instructional Program aligned with College and Career Readiness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190667"/>
                  </a:ext>
                </a:extLst>
              </a:tr>
              <a:tr h="54300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Creating Challenging AND Caring Classrooms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3367854"/>
                  </a:ext>
                </a:extLst>
              </a:tr>
              <a:tr h="6054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Follow the Evidence – Use the Learning Sciences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871056"/>
                  </a:ext>
                </a:extLst>
              </a:tr>
              <a:tr h="6054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Formative Assessments to tailor instruction and supports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1361992"/>
                  </a:ext>
                </a:extLst>
              </a:tr>
              <a:tr h="60540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Integrating Social, Emotional and Academic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9507399"/>
                  </a:ext>
                </a:extLst>
              </a:tr>
            </a:tbl>
          </a:graphicData>
        </a:graphic>
      </p:graphicFrame>
      <p:graphicFrame>
        <p:nvGraphicFramePr>
          <p:cNvPr id="27" name="Table 26"/>
          <p:cNvGraphicFramePr>
            <a:graphicFrameLocks noGrp="1"/>
          </p:cNvGraphicFramePr>
          <p:nvPr/>
        </p:nvGraphicFramePr>
        <p:xfrm>
          <a:off x="7103562" y="678853"/>
          <a:ext cx="4443984" cy="2755085"/>
        </p:xfrm>
        <a:graphic>
          <a:graphicData uri="http://schemas.openxmlformats.org/drawingml/2006/table">
            <a:tbl>
              <a:tblPr firstRow="1" bandRow="1">
                <a:tableStyleId>{2D5ABB26-0587-4C30-8999-92F81FD0307C}</a:tableStyleId>
              </a:tblPr>
              <a:tblGrid>
                <a:gridCol w="4443984">
                  <a:extLst>
                    <a:ext uri="{9D8B030D-6E8A-4147-A177-3AD203B41FA5}">
                      <a16:colId xmlns:a16="http://schemas.microsoft.com/office/drawing/2014/main" val="1951447342"/>
                    </a:ext>
                  </a:extLst>
                </a:gridCol>
              </a:tblGrid>
              <a:tr h="377305">
                <a:tc>
                  <a:txBody>
                    <a:bodyPr/>
                    <a:lstStyle/>
                    <a:p>
                      <a:pPr marL="0" marR="0" lvl="0" indent="0" algn="ctr" rtl="0">
                        <a:spcBef>
                          <a:spcPts val="0"/>
                        </a:spcBef>
                        <a:spcAft>
                          <a:spcPts val="0"/>
                        </a:spcAft>
                        <a:buNone/>
                      </a:pPr>
                      <a:r>
                        <a:rPr lang="en-US" sz="1800" b="1" dirty="0">
                          <a:solidFill>
                            <a:schemeClr val="dk1"/>
                          </a:solidFill>
                          <a:latin typeface="Tahoma"/>
                          <a:ea typeface="Tahoma"/>
                          <a:cs typeface="Tahoma"/>
                          <a:sym typeface="Tahoma"/>
                        </a:rPr>
                        <a:t>Supporting Structures</a:t>
                      </a:r>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6932287"/>
                  </a:ext>
                </a:extLst>
              </a:tr>
              <a:tr h="594445">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latin typeface="Tahoma" panose="020B0604030504040204" pitchFamily="34" charset="0"/>
                          <a:ea typeface="Tahoma" panose="020B0604030504040204" pitchFamily="34" charset="0"/>
                          <a:cs typeface="Tahoma" panose="020B0604030504040204" pitchFamily="34" charset="0"/>
                        </a:rPr>
                        <a:t>Professional Learning Communities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6190667"/>
                  </a:ext>
                </a:extLst>
              </a:tr>
              <a:tr h="594445">
                <a:tc>
                  <a:txBody>
                    <a:bodyPr/>
                    <a:lstStyle/>
                    <a:p>
                      <a:pPr marL="0" marR="0" lvl="0" indent="0" algn="ctr" rtl="0">
                        <a:spcBef>
                          <a:spcPts val="0"/>
                        </a:spcBef>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Instructional Coaches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4871056"/>
                  </a:ext>
                </a:extLst>
              </a:tr>
              <a:tr h="594445">
                <a:tc>
                  <a:txBody>
                    <a:bodyPr/>
                    <a:lstStyle/>
                    <a:p>
                      <a:pPr marL="0" marR="0" lvl="0" indent="0" algn="ctr" rtl="0">
                        <a:spcBef>
                          <a:spcPts val="0"/>
                        </a:spcBef>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Collaborative Planning in School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1361992"/>
                  </a:ext>
                </a:extLst>
              </a:tr>
              <a:tr h="594445">
                <a:tc>
                  <a:txBody>
                    <a:bodyPr/>
                    <a:lstStyle/>
                    <a:p>
                      <a:pPr marL="0" marR="0" lvl="0" indent="0" algn="ctr" rtl="0">
                        <a:spcBef>
                          <a:spcPts val="0"/>
                        </a:spcBef>
                        <a:spcAft>
                          <a:spcPts val="0"/>
                        </a:spcAft>
                        <a:buNone/>
                      </a:pPr>
                      <a:r>
                        <a:rPr lang="en-US" sz="1400" b="1" dirty="0">
                          <a:latin typeface="Tahoma" panose="020B0604030504040204" pitchFamily="34" charset="0"/>
                          <a:ea typeface="Tahoma" panose="020B0604030504040204" pitchFamily="34" charset="0"/>
                          <a:cs typeface="Tahoma" panose="020B0604030504040204" pitchFamily="34" charset="0"/>
                        </a:rPr>
                        <a:t>Standards Based Grading/ </a:t>
                      </a:r>
                      <a:br>
                        <a:rPr lang="en-US" sz="1400" b="1" dirty="0">
                          <a:latin typeface="Tahoma" panose="020B0604030504040204" pitchFamily="34" charset="0"/>
                          <a:ea typeface="Tahoma" panose="020B0604030504040204" pitchFamily="34" charset="0"/>
                          <a:cs typeface="Tahoma" panose="020B0604030504040204" pitchFamily="34" charset="0"/>
                        </a:rPr>
                      </a:br>
                      <a:r>
                        <a:rPr lang="en-US" sz="1400" b="1" dirty="0">
                          <a:latin typeface="Tahoma" panose="020B0604030504040204" pitchFamily="34" charset="0"/>
                          <a:ea typeface="Tahoma" panose="020B0604030504040204" pitchFamily="34" charset="0"/>
                          <a:cs typeface="Tahoma" panose="020B0604030504040204" pitchFamily="34" charset="0"/>
                        </a:rPr>
                        <a:t>Competency-Based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29507399"/>
                  </a:ext>
                </a:extLst>
              </a:tr>
            </a:tbl>
          </a:graphicData>
        </a:graphic>
      </p:graphicFrame>
      <p:sp>
        <p:nvSpPr>
          <p:cNvPr id="13" name="Rectangle 33">
            <a:extLst>
              <a:ext uri="{FF2B5EF4-FFF2-40B4-BE49-F238E27FC236}">
                <a16:creationId xmlns:a16="http://schemas.microsoft.com/office/drawing/2014/main" id="{234200E1-F2D4-854E-84AF-1DD9CF563756}"/>
              </a:ext>
            </a:extLst>
          </p:cNvPr>
          <p:cNvSpPr>
            <a:spLocks noChangeArrowheads="1"/>
          </p:cNvSpPr>
          <p:nvPr/>
        </p:nvSpPr>
        <p:spPr bwMode="auto">
          <a:xfrm>
            <a:off x="1842868" y="4927703"/>
            <a:ext cx="9881237" cy="1459992"/>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14" name="Text Box 34">
            <a:extLst>
              <a:ext uri="{FF2B5EF4-FFF2-40B4-BE49-F238E27FC236}">
                <a16:creationId xmlns:a16="http://schemas.microsoft.com/office/drawing/2014/main" id="{478A0D9F-476C-E840-88FC-1541AAD9D377}"/>
              </a:ext>
            </a:extLst>
          </p:cNvPr>
          <p:cNvSpPr txBox="1">
            <a:spLocks noChangeArrowheads="1"/>
          </p:cNvSpPr>
          <p:nvPr/>
        </p:nvSpPr>
        <p:spPr bwMode="auto">
          <a:xfrm>
            <a:off x="1842868" y="4506846"/>
            <a:ext cx="9881237" cy="307777"/>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Influencing Factors</a:t>
            </a:r>
          </a:p>
        </p:txBody>
      </p:sp>
      <p:sp>
        <p:nvSpPr>
          <p:cNvPr id="15" name="Text Box 35">
            <a:extLst>
              <a:ext uri="{FF2B5EF4-FFF2-40B4-BE49-F238E27FC236}">
                <a16:creationId xmlns:a16="http://schemas.microsoft.com/office/drawing/2014/main" id="{91181058-7E42-6A47-8DCA-649CA699E34C}"/>
              </a:ext>
            </a:extLst>
          </p:cNvPr>
          <p:cNvSpPr txBox="1">
            <a:spLocks noChangeArrowheads="1"/>
          </p:cNvSpPr>
          <p:nvPr/>
        </p:nvSpPr>
        <p:spPr bwMode="auto">
          <a:xfrm>
            <a:off x="2538350" y="5010297"/>
            <a:ext cx="8488504" cy="307777"/>
          </a:xfrm>
          <a:prstGeom prst="rect">
            <a:avLst/>
          </a:prstGeom>
          <a:solidFill>
            <a:srgbClr val="FFFFFF"/>
          </a:solidFill>
          <a:ln w="127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Student data/needs/voice</a:t>
            </a:r>
          </a:p>
        </p:txBody>
      </p:sp>
      <p:sp>
        <p:nvSpPr>
          <p:cNvPr id="16" name="Text Box 37">
            <a:extLst>
              <a:ext uri="{FF2B5EF4-FFF2-40B4-BE49-F238E27FC236}">
                <a16:creationId xmlns:a16="http://schemas.microsoft.com/office/drawing/2014/main" id="{5D360B58-C6C0-B74F-B809-382967D8A380}"/>
              </a:ext>
            </a:extLst>
          </p:cNvPr>
          <p:cNvSpPr txBox="1">
            <a:spLocks noChangeArrowheads="1"/>
          </p:cNvSpPr>
          <p:nvPr/>
        </p:nvSpPr>
        <p:spPr bwMode="auto">
          <a:xfrm>
            <a:off x="2538349" y="5481675"/>
            <a:ext cx="8518308" cy="307777"/>
          </a:xfrm>
          <a:prstGeom prst="rect">
            <a:avLst/>
          </a:prstGeom>
          <a:solidFill>
            <a:schemeClr val="bg1"/>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Teacher capacities</a:t>
            </a:r>
          </a:p>
        </p:txBody>
      </p:sp>
      <p:sp>
        <p:nvSpPr>
          <p:cNvPr id="17" name="Rectangle 38">
            <a:extLst>
              <a:ext uri="{FF2B5EF4-FFF2-40B4-BE49-F238E27FC236}">
                <a16:creationId xmlns:a16="http://schemas.microsoft.com/office/drawing/2014/main" id="{315ED321-8C9F-1143-8425-20DCA5AEAD74}"/>
              </a:ext>
            </a:extLst>
          </p:cNvPr>
          <p:cNvSpPr>
            <a:spLocks noChangeArrowheads="1"/>
          </p:cNvSpPr>
          <p:nvPr/>
        </p:nvSpPr>
        <p:spPr bwMode="auto">
          <a:xfrm>
            <a:off x="2510218" y="5946877"/>
            <a:ext cx="8518308" cy="295031"/>
          </a:xfrm>
          <a:prstGeom prst="rect">
            <a:avLst/>
          </a:prstGeom>
          <a:solidFill>
            <a:schemeClr val="bg1"/>
          </a:solidFill>
          <a:ln w="9525">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Community Opportunities</a:t>
            </a:r>
          </a:p>
        </p:txBody>
      </p:sp>
    </p:spTree>
    <p:extLst>
      <p:ext uri="{BB962C8B-B14F-4D97-AF65-F5344CB8AC3E}">
        <p14:creationId xmlns:p14="http://schemas.microsoft.com/office/powerpoint/2010/main" val="94914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DD55D-E48A-924E-BF0C-F77292131036}"/>
              </a:ext>
            </a:extLst>
          </p:cNvPr>
          <p:cNvSpPr>
            <a:spLocks noGrp="1"/>
          </p:cNvSpPr>
          <p:nvPr>
            <p:ph type="title"/>
          </p:nvPr>
        </p:nvSpPr>
        <p:spPr>
          <a:xfrm>
            <a:off x="2015231" y="365125"/>
            <a:ext cx="9907479" cy="1325563"/>
          </a:xfrm>
        </p:spPr>
        <p:txBody>
          <a:bodyPr>
            <a:normAutofit/>
          </a:bodyPr>
          <a:lstStyle/>
          <a:p>
            <a:r>
              <a:rPr lang="en-US" dirty="0"/>
              <a:t>Competency-Based Learning </a:t>
            </a:r>
            <a:br>
              <a:rPr lang="en-US" dirty="0"/>
            </a:br>
            <a:r>
              <a:rPr lang="en-US" dirty="0"/>
              <a:t>Sanborn Regional High School</a:t>
            </a:r>
          </a:p>
        </p:txBody>
      </p:sp>
      <p:pic>
        <p:nvPicPr>
          <p:cNvPr id="5" name="Picture 4">
            <a:hlinkClick r:id="rId3"/>
          </p:cNvPr>
          <p:cNvPicPr>
            <a:picLocks noChangeAspect="1"/>
          </p:cNvPicPr>
          <p:nvPr/>
        </p:nvPicPr>
        <p:blipFill rotWithShape="1">
          <a:blip r:embed="rId4"/>
          <a:srcRect l="6416" t="24990" r="35416" b="16447"/>
          <a:stretch/>
        </p:blipFill>
        <p:spPr>
          <a:xfrm>
            <a:off x="3368040" y="2209800"/>
            <a:ext cx="6433301" cy="3474720"/>
          </a:xfrm>
          <a:prstGeom prst="rect">
            <a:avLst/>
          </a:prstGeom>
        </p:spPr>
      </p:pic>
    </p:spTree>
    <p:extLst>
      <p:ext uri="{BB962C8B-B14F-4D97-AF65-F5344CB8AC3E}">
        <p14:creationId xmlns:p14="http://schemas.microsoft.com/office/powerpoint/2010/main" val="160681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121844"/>
            <a:ext cx="9907479" cy="1325563"/>
          </a:xfrm>
        </p:spPr>
        <p:txBody>
          <a:bodyPr>
            <a:normAutofit fontScale="90000"/>
          </a:bodyPr>
          <a:lstStyle/>
          <a:p>
            <a:r>
              <a:rPr lang="en-US" dirty="0"/>
              <a:t>Postsecondary Pathways </a:t>
            </a:r>
            <a:br>
              <a:rPr lang="en-US" dirty="0"/>
            </a:br>
            <a:r>
              <a:rPr lang="en-US" dirty="0"/>
              <a:t>“Once an Endpoint, Now a Stepping Stone”</a:t>
            </a:r>
          </a:p>
        </p:txBody>
      </p:sp>
      <p:sp>
        <p:nvSpPr>
          <p:cNvPr id="5" name="Text Placeholder 4"/>
          <p:cNvSpPr>
            <a:spLocks noGrp="1"/>
          </p:cNvSpPr>
          <p:nvPr>
            <p:ph sz="half" idx="1"/>
          </p:nvPr>
        </p:nvSpPr>
        <p:spPr>
          <a:xfrm>
            <a:off x="2015230" y="1520825"/>
            <a:ext cx="4785065" cy="4237824"/>
          </a:xfrm>
        </p:spPr>
        <p:txBody>
          <a:bodyPr/>
          <a:lstStyle/>
          <a:p>
            <a:pPr marL="50800" indent="0">
              <a:buNone/>
            </a:pPr>
            <a:r>
              <a:rPr lang="en-US" b="1" u="sng" dirty="0"/>
              <a:t>FROM:</a:t>
            </a:r>
          </a:p>
          <a:p>
            <a:pPr>
              <a:spcAft>
                <a:spcPts val="3300"/>
              </a:spcAft>
            </a:pPr>
            <a:r>
              <a:rPr lang="en-US" dirty="0"/>
              <a:t>Sorting and ranking</a:t>
            </a:r>
          </a:p>
          <a:p>
            <a:r>
              <a:rPr lang="en-US" dirty="0"/>
              <a:t>Compliance</a:t>
            </a:r>
          </a:p>
          <a:p>
            <a:r>
              <a:rPr lang="en-US" dirty="0"/>
              <a:t>Seat time</a:t>
            </a:r>
          </a:p>
          <a:p>
            <a:r>
              <a:rPr lang="en-US" dirty="0"/>
              <a:t>School as single purveyor of knowledge</a:t>
            </a:r>
          </a:p>
          <a:p>
            <a:endParaRPr lang="en-US" dirty="0"/>
          </a:p>
          <a:p>
            <a:endParaRPr lang="en-US" dirty="0"/>
          </a:p>
        </p:txBody>
      </p:sp>
      <p:sp>
        <p:nvSpPr>
          <p:cNvPr id="7" name="Text Placeholder 6"/>
          <p:cNvSpPr>
            <a:spLocks noGrp="1"/>
          </p:cNvSpPr>
          <p:nvPr>
            <p:ph sz="half" idx="2"/>
          </p:nvPr>
        </p:nvSpPr>
        <p:spPr>
          <a:xfrm>
            <a:off x="7482840" y="1520825"/>
            <a:ext cx="4561790" cy="4389037"/>
          </a:xfrm>
        </p:spPr>
        <p:txBody>
          <a:bodyPr/>
          <a:lstStyle/>
          <a:p>
            <a:pPr marL="50800" indent="0">
              <a:buNone/>
            </a:pPr>
            <a:r>
              <a:rPr lang="en-US" b="1" u="sng" dirty="0"/>
              <a:t>TO:</a:t>
            </a:r>
          </a:p>
          <a:p>
            <a:r>
              <a:rPr lang="en-US" dirty="0"/>
              <a:t>Universal participation in a post secondary plan </a:t>
            </a:r>
          </a:p>
          <a:p>
            <a:r>
              <a:rPr lang="en-US" dirty="0"/>
              <a:t>Commitment</a:t>
            </a:r>
          </a:p>
          <a:p>
            <a:r>
              <a:rPr lang="en-US" dirty="0"/>
              <a:t>Relevance</a:t>
            </a:r>
          </a:p>
          <a:p>
            <a:r>
              <a:rPr lang="en-US" dirty="0"/>
              <a:t>Learning beyond school walls</a:t>
            </a:r>
          </a:p>
          <a:p>
            <a:pPr marL="50800" indent="0">
              <a:buNone/>
            </a:pPr>
            <a:endParaRPr lang="en-US" dirty="0"/>
          </a:p>
        </p:txBody>
      </p:sp>
      <p:sp>
        <p:nvSpPr>
          <p:cNvPr id="6" name="Right Arrow 5"/>
          <p:cNvSpPr/>
          <p:nvPr/>
        </p:nvSpPr>
        <p:spPr>
          <a:xfrm>
            <a:off x="5991224" y="2800350"/>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60640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Shape 464"/>
          <p:cNvSpPr/>
          <p:nvPr/>
        </p:nvSpPr>
        <p:spPr>
          <a:xfrm>
            <a:off x="6610350" y="784657"/>
            <a:ext cx="4559399" cy="2952558"/>
          </a:xfrm>
          <a:prstGeom prst="rect">
            <a:avLst/>
          </a:prstGeom>
          <a:solidFill>
            <a:srgbClr val="CBE5FF"/>
          </a:soli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5" name="Shape 465"/>
          <p:cNvSpPr/>
          <p:nvPr/>
        </p:nvSpPr>
        <p:spPr>
          <a:xfrm>
            <a:off x="1842868" y="784656"/>
            <a:ext cx="4472207" cy="2952559"/>
          </a:xfrm>
          <a:prstGeom prst="rect">
            <a:avLst/>
          </a:prstGeom>
          <a:solidFill>
            <a:srgbClr val="CBE5FF"/>
          </a:soli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6" name="Shape 466"/>
          <p:cNvSpPr txBox="1"/>
          <p:nvPr/>
        </p:nvSpPr>
        <p:spPr>
          <a:xfrm>
            <a:off x="1842868" y="261124"/>
            <a:ext cx="9326881" cy="461665"/>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ahoma"/>
                <a:ea typeface="Tahoma"/>
                <a:cs typeface="Tahoma"/>
                <a:sym typeface="Tahoma"/>
              </a:rPr>
              <a:t>Postsecondary Pathways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7" name="Shape 467"/>
          <p:cNvSpPr txBox="1"/>
          <p:nvPr/>
        </p:nvSpPr>
        <p:spPr>
          <a:xfrm>
            <a:off x="2019301" y="867471"/>
            <a:ext cx="4057650" cy="369332"/>
          </a:xfrm>
          <a:prstGeom prst="rect">
            <a:avLst/>
          </a:prstGeom>
          <a:solidFill>
            <a:srgbClr val="FFFFFF"/>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Tahoma"/>
                <a:ea typeface="Tahoma"/>
                <a:cs typeface="Tahoma"/>
                <a:sym typeface="Tahoma"/>
              </a:rPr>
              <a:t>Evidence-Based Practices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8" name="Shape 468"/>
          <p:cNvSpPr txBox="1"/>
          <p:nvPr/>
        </p:nvSpPr>
        <p:spPr>
          <a:xfrm>
            <a:off x="4152900" y="1922145"/>
            <a:ext cx="1143000"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69" name="Shape 469"/>
          <p:cNvSpPr txBox="1"/>
          <p:nvPr/>
        </p:nvSpPr>
        <p:spPr>
          <a:xfrm>
            <a:off x="2019300" y="1236803"/>
            <a:ext cx="4057649" cy="543229"/>
          </a:xfrm>
          <a:prstGeom prst="rect">
            <a:avLst/>
          </a:prstGeom>
          <a:solidFill>
            <a:srgbClr val="FFFFFF"/>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Choice of pathway is up to the student and family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0" name="Shape 470"/>
          <p:cNvSpPr/>
          <p:nvPr/>
        </p:nvSpPr>
        <p:spPr>
          <a:xfrm>
            <a:off x="2019300" y="1780033"/>
            <a:ext cx="4057649" cy="770482"/>
          </a:xfrm>
          <a:prstGeom prst="rect">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All students are supported to complete a comprehensive plan for success </a:t>
            </a:r>
            <a:b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b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after high school</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1" name="Shape 471"/>
          <p:cNvSpPr txBox="1"/>
          <p:nvPr/>
        </p:nvSpPr>
        <p:spPr>
          <a:xfrm>
            <a:off x="6829063" y="870031"/>
            <a:ext cx="4126224" cy="369332"/>
          </a:xfrm>
          <a:prstGeom prst="rect">
            <a:avLst/>
          </a:prstGeom>
          <a:solidFill>
            <a:srgbClr val="FFFFFF"/>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Tahoma"/>
                <a:ea typeface="Tahoma"/>
                <a:cs typeface="Tahoma"/>
                <a:sym typeface="Tahoma"/>
              </a:rPr>
              <a:t>Supporting Structures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2" name="Shape 472"/>
          <p:cNvSpPr txBox="1"/>
          <p:nvPr/>
        </p:nvSpPr>
        <p:spPr>
          <a:xfrm>
            <a:off x="6610350" y="1922145"/>
            <a:ext cx="1143000"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dirty="0">
              <a:ln>
                <a:noFill/>
              </a:ln>
              <a:solidFill>
                <a:srgbClr val="000000"/>
              </a:solidFill>
              <a:effectLst/>
              <a:uLnTx/>
              <a:uFillTx/>
              <a:latin typeface="Tahoma"/>
              <a:ea typeface="Tahoma"/>
              <a:cs typeface="Tahoma"/>
              <a:sym typeface="Tahoma"/>
            </a:endParaRPr>
          </a:p>
        </p:txBody>
      </p:sp>
      <p:sp>
        <p:nvSpPr>
          <p:cNvPr id="473" name="Shape 473"/>
          <p:cNvSpPr txBox="1"/>
          <p:nvPr/>
        </p:nvSpPr>
        <p:spPr>
          <a:xfrm>
            <a:off x="6838950" y="1239364"/>
            <a:ext cx="4107639" cy="100519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College and career planning programming beginning in </a:t>
            </a:r>
            <a:r>
              <a:rPr lang="en-US" sz="1400" b="1" kern="0" dirty="0">
                <a:solidFill>
                  <a:srgbClr val="000000"/>
                </a:solidFill>
                <a:latin typeface="Tahoma"/>
                <a:ea typeface="Tahoma"/>
                <a:cs typeface="Tahoma"/>
                <a:sym typeface="Tahoma"/>
              </a:rPr>
              <a:t>freshman year</a:t>
            </a: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 for students and family including supports for college admission process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74" name="Shape 474"/>
          <p:cNvSpPr txBox="1"/>
          <p:nvPr/>
        </p:nvSpPr>
        <p:spPr>
          <a:xfrm>
            <a:off x="6838950" y="2241500"/>
            <a:ext cx="4107639" cy="31398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Academies/Cohorts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2" name="Shape 482"/>
          <p:cNvSpPr/>
          <p:nvPr/>
        </p:nvSpPr>
        <p:spPr>
          <a:xfrm>
            <a:off x="2019301" y="2550515"/>
            <a:ext cx="4057649" cy="553972"/>
          </a:xfrm>
          <a:prstGeom prst="rect">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Integration of technical and </a:t>
            </a:r>
            <a:b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b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academic content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3" name="Shape 483"/>
          <p:cNvSpPr txBox="1"/>
          <p:nvPr/>
        </p:nvSpPr>
        <p:spPr>
          <a:xfrm>
            <a:off x="2019301" y="3093745"/>
            <a:ext cx="4057649" cy="564714"/>
          </a:xfrm>
          <a:prstGeom prst="rect">
            <a:avLst/>
          </a:prstGeom>
          <a:solidFill>
            <a:srgbClr val="FFFFFF"/>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Dual Enrollment – Early College – </a:t>
            </a:r>
            <a:b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b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AP – IB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4" name="Shape 484"/>
          <p:cNvSpPr txBox="1"/>
          <p:nvPr/>
        </p:nvSpPr>
        <p:spPr>
          <a:xfrm>
            <a:off x="6838951" y="2552812"/>
            <a:ext cx="4107638" cy="313983"/>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Competency-Based Learning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85" name="Shape 485"/>
          <p:cNvSpPr txBox="1"/>
          <p:nvPr/>
        </p:nvSpPr>
        <p:spPr>
          <a:xfrm>
            <a:off x="6838949" y="2873365"/>
            <a:ext cx="4107640" cy="291646"/>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Apprentice/Internship/Job Shadow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4" name="Rectangle 33">
            <a:extLst>
              <a:ext uri="{FF2B5EF4-FFF2-40B4-BE49-F238E27FC236}">
                <a16:creationId xmlns:a16="http://schemas.microsoft.com/office/drawing/2014/main" id="{234200E1-F2D4-854E-84AF-1DD9CF563756}"/>
              </a:ext>
            </a:extLst>
          </p:cNvPr>
          <p:cNvSpPr>
            <a:spLocks noChangeArrowheads="1"/>
          </p:cNvSpPr>
          <p:nvPr/>
        </p:nvSpPr>
        <p:spPr bwMode="auto">
          <a:xfrm>
            <a:off x="1842868" y="4382722"/>
            <a:ext cx="9326881" cy="1459992"/>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5" name="Text Box 34">
            <a:extLst>
              <a:ext uri="{FF2B5EF4-FFF2-40B4-BE49-F238E27FC236}">
                <a16:creationId xmlns:a16="http://schemas.microsoft.com/office/drawing/2014/main" id="{478A0D9F-476C-E840-88FC-1541AAD9D377}"/>
              </a:ext>
            </a:extLst>
          </p:cNvPr>
          <p:cNvSpPr txBox="1">
            <a:spLocks noChangeArrowheads="1"/>
          </p:cNvSpPr>
          <p:nvPr/>
        </p:nvSpPr>
        <p:spPr bwMode="auto">
          <a:xfrm>
            <a:off x="1842868" y="3961865"/>
            <a:ext cx="9326881" cy="307777"/>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Influencing Factors</a:t>
            </a:r>
          </a:p>
        </p:txBody>
      </p:sp>
      <p:sp>
        <p:nvSpPr>
          <p:cNvPr id="26" name="Text Box 35">
            <a:extLst>
              <a:ext uri="{FF2B5EF4-FFF2-40B4-BE49-F238E27FC236}">
                <a16:creationId xmlns:a16="http://schemas.microsoft.com/office/drawing/2014/main" id="{91181058-7E42-6A47-8DCA-649CA699E34C}"/>
              </a:ext>
            </a:extLst>
          </p:cNvPr>
          <p:cNvSpPr txBox="1">
            <a:spLocks noChangeArrowheads="1"/>
          </p:cNvSpPr>
          <p:nvPr/>
        </p:nvSpPr>
        <p:spPr bwMode="auto">
          <a:xfrm>
            <a:off x="2538349" y="4465316"/>
            <a:ext cx="8012283" cy="307777"/>
          </a:xfrm>
          <a:prstGeom prst="rect">
            <a:avLst/>
          </a:prstGeom>
          <a:solidFill>
            <a:srgbClr val="FFFFFF"/>
          </a:solidFill>
          <a:ln w="127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Student data/needs/voice</a:t>
            </a:r>
          </a:p>
        </p:txBody>
      </p:sp>
      <p:sp>
        <p:nvSpPr>
          <p:cNvPr id="27" name="Text Box 37">
            <a:extLst>
              <a:ext uri="{FF2B5EF4-FFF2-40B4-BE49-F238E27FC236}">
                <a16:creationId xmlns:a16="http://schemas.microsoft.com/office/drawing/2014/main" id="{5D360B58-C6C0-B74F-B809-382967D8A380}"/>
              </a:ext>
            </a:extLst>
          </p:cNvPr>
          <p:cNvSpPr txBox="1">
            <a:spLocks noChangeArrowheads="1"/>
          </p:cNvSpPr>
          <p:nvPr/>
        </p:nvSpPr>
        <p:spPr bwMode="auto">
          <a:xfrm>
            <a:off x="2538349" y="4936694"/>
            <a:ext cx="8040415" cy="307777"/>
          </a:xfrm>
          <a:prstGeom prst="rect">
            <a:avLst/>
          </a:prstGeom>
          <a:solidFill>
            <a:schemeClr val="bg1"/>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Teacher capacities</a:t>
            </a:r>
          </a:p>
        </p:txBody>
      </p:sp>
      <p:sp>
        <p:nvSpPr>
          <p:cNvPr id="28" name="Rectangle 38">
            <a:extLst>
              <a:ext uri="{FF2B5EF4-FFF2-40B4-BE49-F238E27FC236}">
                <a16:creationId xmlns:a16="http://schemas.microsoft.com/office/drawing/2014/main" id="{315ED321-8C9F-1143-8425-20DCA5AEAD74}"/>
              </a:ext>
            </a:extLst>
          </p:cNvPr>
          <p:cNvSpPr>
            <a:spLocks noChangeArrowheads="1"/>
          </p:cNvSpPr>
          <p:nvPr/>
        </p:nvSpPr>
        <p:spPr bwMode="auto">
          <a:xfrm>
            <a:off x="2510218" y="5401896"/>
            <a:ext cx="8040415" cy="295031"/>
          </a:xfrm>
          <a:prstGeom prst="rect">
            <a:avLst/>
          </a:prstGeom>
          <a:solidFill>
            <a:schemeClr val="bg1"/>
          </a:solidFill>
          <a:ln w="9525">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effectLst/>
                <a:uLnTx/>
                <a:uFillTx/>
                <a:latin typeface="Tahoma" panose="020B0604030504040204" pitchFamily="34" charset="0"/>
                <a:ea typeface="+mn-ea"/>
                <a:cs typeface="Arial"/>
                <a:sym typeface="Arial"/>
              </a:rPr>
              <a:t>Community Opportunities</a:t>
            </a:r>
          </a:p>
        </p:txBody>
      </p:sp>
    </p:spTree>
    <p:extLst>
      <p:ext uri="{BB962C8B-B14F-4D97-AF65-F5344CB8AC3E}">
        <p14:creationId xmlns:p14="http://schemas.microsoft.com/office/powerpoint/2010/main" val="3060523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E28F-00D1-EC42-867E-A7816E34C874}"/>
              </a:ext>
            </a:extLst>
          </p:cNvPr>
          <p:cNvSpPr>
            <a:spLocks noGrp="1"/>
          </p:cNvSpPr>
          <p:nvPr>
            <p:ph type="title"/>
          </p:nvPr>
        </p:nvSpPr>
        <p:spPr>
          <a:xfrm>
            <a:off x="840318" y="1456005"/>
            <a:ext cx="3932767" cy="1600200"/>
          </a:xfrm>
        </p:spPr>
        <p:txBody>
          <a:bodyPr/>
          <a:lstStyle/>
          <a:p>
            <a:r>
              <a:rPr lang="en-US" dirty="0"/>
              <a:t>Evidence Based Practice</a:t>
            </a:r>
          </a:p>
        </p:txBody>
      </p:sp>
      <p:sp>
        <p:nvSpPr>
          <p:cNvPr id="3" name="Content Placeholder 2">
            <a:extLst>
              <a:ext uri="{FF2B5EF4-FFF2-40B4-BE49-F238E27FC236}">
                <a16:creationId xmlns:a16="http://schemas.microsoft.com/office/drawing/2014/main" id="{CCED992C-175A-974C-82D8-27B428F17A65}"/>
              </a:ext>
            </a:extLst>
          </p:cNvPr>
          <p:cNvSpPr>
            <a:spLocks noGrp="1"/>
          </p:cNvSpPr>
          <p:nvPr>
            <p:ph idx="1"/>
          </p:nvPr>
        </p:nvSpPr>
        <p:spPr/>
        <p:txBody>
          <a:bodyPr/>
          <a:lstStyle/>
          <a:p>
            <a:pPr marL="0" indent="0">
              <a:buNone/>
            </a:pPr>
            <a:r>
              <a:rPr lang="en-US" dirty="0">
                <a:hlinkClick r:id="rId2"/>
              </a:rPr>
              <a:t>An Example from Miyamura</a:t>
            </a:r>
            <a:endParaRPr lang="en-US" dirty="0"/>
          </a:p>
        </p:txBody>
      </p:sp>
      <p:sp>
        <p:nvSpPr>
          <p:cNvPr id="4" name="Text Placeholder 3">
            <a:extLst>
              <a:ext uri="{FF2B5EF4-FFF2-40B4-BE49-F238E27FC236}">
                <a16:creationId xmlns:a16="http://schemas.microsoft.com/office/drawing/2014/main" id="{FE64D0E1-B902-7947-B046-64E2B97AFBE8}"/>
              </a:ext>
            </a:extLst>
          </p:cNvPr>
          <p:cNvSpPr>
            <a:spLocks noGrp="1"/>
          </p:cNvSpPr>
          <p:nvPr>
            <p:ph type="body" sz="half" idx="2"/>
          </p:nvPr>
        </p:nvSpPr>
        <p:spPr>
          <a:xfrm>
            <a:off x="840318" y="3056205"/>
            <a:ext cx="3932767" cy="3811588"/>
          </a:xfrm>
        </p:spPr>
        <p:txBody>
          <a:bodyPr/>
          <a:lstStyle/>
          <a:p>
            <a:r>
              <a:rPr lang="en-US" b="1" kern="0" dirty="0">
                <a:solidFill>
                  <a:srgbClr val="000000"/>
                </a:solidFill>
                <a:latin typeface="Tahoma"/>
                <a:ea typeface="Tahoma"/>
                <a:cs typeface="Tahoma"/>
                <a:sym typeface="Tahoma"/>
              </a:rPr>
              <a:t>College and career planning programming beginning in 9</a:t>
            </a:r>
            <a:r>
              <a:rPr lang="en-US" b="1" kern="0" baseline="30000" dirty="0">
                <a:solidFill>
                  <a:srgbClr val="000000"/>
                </a:solidFill>
                <a:latin typeface="Tahoma"/>
                <a:ea typeface="Tahoma"/>
                <a:cs typeface="Tahoma"/>
                <a:sym typeface="Tahoma"/>
              </a:rPr>
              <a:t>th</a:t>
            </a:r>
            <a:r>
              <a:rPr lang="en-US" b="1" kern="0" dirty="0">
                <a:solidFill>
                  <a:srgbClr val="000000"/>
                </a:solidFill>
                <a:latin typeface="Tahoma"/>
                <a:ea typeface="Tahoma"/>
                <a:cs typeface="Tahoma"/>
                <a:sym typeface="Tahoma"/>
              </a:rPr>
              <a:t> grade for students and family including supports for college admission process</a:t>
            </a:r>
            <a:endParaRPr lang="en-US" kern="0" dirty="0">
              <a:solidFill>
                <a:srgbClr val="000000"/>
              </a:solidFill>
              <a:latin typeface="Arial"/>
              <a:cs typeface="Arial"/>
              <a:sym typeface="Arial"/>
            </a:endParaRPr>
          </a:p>
          <a:p>
            <a:endParaRPr lang="en-US" dirty="0"/>
          </a:p>
        </p:txBody>
      </p:sp>
    </p:spTree>
    <p:extLst>
      <p:ext uri="{BB962C8B-B14F-4D97-AF65-F5344CB8AC3E}">
        <p14:creationId xmlns:p14="http://schemas.microsoft.com/office/powerpoint/2010/main" val="13299294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2" name="Picture 1">
            <a:hlinkClick r:id="rId3"/>
          </p:cNvPr>
          <p:cNvPicPr>
            <a:picLocks noChangeAspect="1"/>
          </p:cNvPicPr>
          <p:nvPr/>
        </p:nvPicPr>
        <p:blipFill rotWithShape="1">
          <a:blip r:embed="rId4"/>
          <a:srcRect l="6834" t="24680" r="35334" b="16757"/>
          <a:stretch/>
        </p:blipFill>
        <p:spPr>
          <a:xfrm>
            <a:off x="2514600" y="1295400"/>
            <a:ext cx="7995543" cy="4343400"/>
          </a:xfrm>
          <a:prstGeom prst="rect">
            <a:avLst/>
          </a:prstGeom>
        </p:spPr>
      </p:pic>
      <p:sp>
        <p:nvSpPr>
          <p:cNvPr id="3" name="Rectangle 2"/>
          <p:cNvSpPr/>
          <p:nvPr/>
        </p:nvSpPr>
        <p:spPr>
          <a:xfrm>
            <a:off x="1420835" y="225084"/>
            <a:ext cx="10592973" cy="769441"/>
          </a:xfrm>
          <a:prstGeom prst="rect">
            <a:avLst/>
          </a:prstGeom>
        </p:spPr>
        <p:txBody>
          <a:bodyPr wrap="square">
            <a:spAutoFit/>
          </a:bodyPr>
          <a:lstStyle/>
          <a:p>
            <a:r>
              <a:rPr lang="en-US" sz="4400" b="1" dirty="0">
                <a:solidFill>
                  <a:srgbClr val="5E94CA"/>
                </a:solidFill>
                <a:latin typeface="+mj-lt"/>
              </a:rPr>
              <a:t>Tiger Ventures: Incubator for Start Ups</a:t>
            </a:r>
          </a:p>
        </p:txBody>
      </p:sp>
    </p:spTree>
    <p:extLst>
      <p:ext uri="{BB962C8B-B14F-4D97-AF65-F5344CB8AC3E}">
        <p14:creationId xmlns:p14="http://schemas.microsoft.com/office/powerpoint/2010/main" val="370089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25F73D-6C25-4E39-A35F-B5BEBFA720B7}"/>
              </a:ext>
            </a:extLst>
          </p:cNvPr>
          <p:cNvSpPr>
            <a:spLocks noGrp="1"/>
          </p:cNvSpPr>
          <p:nvPr>
            <p:ph type="title"/>
          </p:nvPr>
        </p:nvSpPr>
        <p:spPr>
          <a:xfrm>
            <a:off x="2014538" y="0"/>
            <a:ext cx="9907587" cy="1325563"/>
          </a:xfrm>
        </p:spPr>
        <p:txBody>
          <a:bodyPr/>
          <a:lstStyle/>
          <a:p>
            <a:r>
              <a:rPr lang="en-US" dirty="0">
                <a:latin typeface="Calibri Light" panose="020F0302020204030204" pitchFamily="34" charset="0"/>
                <a:cs typeface="Calibri Light" panose="020F0302020204030204" pitchFamily="34" charset="0"/>
              </a:rPr>
              <a:t>Key Tensions to Balance: Student Supports  </a:t>
            </a:r>
          </a:p>
        </p:txBody>
      </p:sp>
      <p:graphicFrame>
        <p:nvGraphicFramePr>
          <p:cNvPr id="7" name="Content Placeholder 4">
            <a:extLst>
              <a:ext uri="{FF2B5EF4-FFF2-40B4-BE49-F238E27FC236}">
                <a16:creationId xmlns:a16="http://schemas.microsoft.com/office/drawing/2014/main" id="{5F0E5068-DD8B-4481-B171-7D2A481CF0E8}"/>
              </a:ext>
            </a:extLst>
          </p:cNvPr>
          <p:cNvGraphicFramePr>
            <a:graphicFrameLocks/>
          </p:cNvGraphicFramePr>
          <p:nvPr/>
        </p:nvGraphicFramePr>
        <p:xfrm>
          <a:off x="2014538" y="1825625"/>
          <a:ext cx="4786312" cy="42370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5">
            <a:extLst>
              <a:ext uri="{FF2B5EF4-FFF2-40B4-BE49-F238E27FC236}">
                <a16:creationId xmlns:a16="http://schemas.microsoft.com/office/drawing/2014/main" id="{E5FA7DDF-243A-42E5-BC5C-1914F2217741}"/>
              </a:ext>
            </a:extLst>
          </p:cNvPr>
          <p:cNvGraphicFramePr>
            <a:graphicFrameLocks/>
          </p:cNvGraphicFramePr>
          <p:nvPr/>
        </p:nvGraphicFramePr>
        <p:xfrm>
          <a:off x="7140575" y="1825625"/>
          <a:ext cx="4781550" cy="42370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27131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127000"/>
            <a:ext cx="9907479" cy="1325563"/>
          </a:xfrm>
        </p:spPr>
        <p:txBody>
          <a:bodyPr/>
          <a:lstStyle/>
          <a:p>
            <a:r>
              <a:rPr lang="en-US" dirty="0">
                <a:latin typeface="Calibri Light" panose="020F0302020204030204" pitchFamily="34" charset="0"/>
                <a:cs typeface="Calibri Light" panose="020F0302020204030204" pitchFamily="34" charset="0"/>
              </a:rPr>
              <a:t>Getting Started</a:t>
            </a:r>
          </a:p>
        </p:txBody>
      </p:sp>
      <p:sp>
        <p:nvSpPr>
          <p:cNvPr id="5" name="Text Placeholder 4"/>
          <p:cNvSpPr>
            <a:spLocks noGrp="1"/>
          </p:cNvSpPr>
          <p:nvPr>
            <p:ph type="body" idx="1"/>
          </p:nvPr>
        </p:nvSpPr>
        <p:spPr>
          <a:xfrm>
            <a:off x="2015231" y="1200151"/>
            <a:ext cx="9907479" cy="4703500"/>
          </a:xfrm>
        </p:spPr>
        <p:txBody>
          <a:bodyPr/>
          <a:lstStyle/>
          <a:p>
            <a:pPr>
              <a:lnSpc>
                <a:spcPct val="100000"/>
              </a:lnSpc>
              <a:spcAft>
                <a:spcPts val="1200"/>
              </a:spcAft>
            </a:pPr>
            <a:r>
              <a:rPr lang="en-US" dirty="0"/>
              <a:t>Have a Deep Understanding of Your Context</a:t>
            </a:r>
          </a:p>
          <a:p>
            <a:pPr>
              <a:lnSpc>
                <a:spcPct val="100000"/>
              </a:lnSpc>
              <a:spcAft>
                <a:spcPts val="1200"/>
              </a:spcAft>
            </a:pPr>
            <a:r>
              <a:rPr lang="en-US" dirty="0"/>
              <a:t>Know the Educational Challenges that Walks in Your Door</a:t>
            </a:r>
          </a:p>
          <a:p>
            <a:pPr>
              <a:lnSpc>
                <a:spcPct val="100000"/>
              </a:lnSpc>
              <a:spcAft>
                <a:spcPts val="1200"/>
              </a:spcAft>
            </a:pPr>
            <a:r>
              <a:rPr lang="en-US" dirty="0"/>
              <a:t>Seek Community Input </a:t>
            </a:r>
          </a:p>
          <a:p>
            <a:pPr>
              <a:lnSpc>
                <a:spcPct val="100000"/>
              </a:lnSpc>
              <a:spcAft>
                <a:spcPts val="1200"/>
              </a:spcAft>
            </a:pPr>
            <a:r>
              <a:rPr lang="en-US" dirty="0"/>
              <a:t>Tools and strategies to help are available on the Cross State High School Collaborative website </a:t>
            </a:r>
            <a:r>
              <a:rPr lang="en-US" dirty="0">
                <a:hlinkClick r:id="rId2"/>
              </a:rPr>
              <a:t>http://www.hsredesign.org/</a:t>
            </a:r>
            <a:endParaRPr lang="en-US" dirty="0"/>
          </a:p>
          <a:p>
            <a:pPr>
              <a:lnSpc>
                <a:spcPct val="100000"/>
              </a:lnSpc>
              <a:spcAft>
                <a:spcPts val="1200"/>
              </a:spcAft>
            </a:pPr>
            <a:r>
              <a:rPr lang="en-US" dirty="0"/>
              <a:t>Use Guiding Questions to Help Shape Your Redesign Plan</a:t>
            </a:r>
          </a:p>
        </p:txBody>
      </p:sp>
    </p:spTree>
    <p:extLst>
      <p:ext uri="{BB962C8B-B14F-4D97-AF65-F5344CB8AC3E}">
        <p14:creationId xmlns:p14="http://schemas.microsoft.com/office/powerpoint/2010/main" val="189253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476374" y="2768601"/>
            <a:ext cx="9820275" cy="1470025"/>
          </a:xfrm>
        </p:spPr>
        <p:txBody>
          <a:bodyPr>
            <a:normAutofit fontScale="90000"/>
          </a:bodyPr>
          <a:lstStyle/>
          <a:p>
            <a:r>
              <a:rPr lang="en-US" dirty="0">
                <a:latin typeface="Calibri Light" panose="020F0302020204030204" pitchFamily="34" charset="0"/>
                <a:cs typeface="Calibri Light" panose="020F0302020204030204" pitchFamily="34" charset="0"/>
              </a:rPr>
              <a:t>We will reconvene after lunch Thanks!</a:t>
            </a:r>
          </a:p>
        </p:txBody>
      </p:sp>
      <p:sp>
        <p:nvSpPr>
          <p:cNvPr id="6" name="AutoShape 2" descr="data:image/jpeg;base64,/9j/4AAQSkZJRgABAQAAAQABAAD/2wCEAAkGBhQSERQUEhQWFRUVGBUYFRYVGBcXFxgXGRUXFxsYFxwXHSYeHRwjIBcXHy8gJCcpLCwsFx4xNTAqNSYrLCkBCQoKDgwOGg8PGiwkHyQsLC8uNCwsKiosLDIqKiw0LCwwLCwsLCksLiksLCwsLC8sLCwsLCwsLCwsLCwsLCwsLP/AABEIAOEA4QMBIgACEQEDEQH/xAAcAAEAAwADAQEAAAAAAAAAAAAABQYHAgQIAQP/xABPEAABAwIDBAUGCQkFBgcAAAABAAIDBBEFEiEGBzFBEyJRYXEygZGhscEUI0JSU2JyosIIFTNjgpKTstFzs8PS4RckRFSj8RY0Q1WDpNP/xAAaAQEAAwEBAQAAAAAAAAAAAAAAAgMEAQUG/8QAMxEAAgECAwUGBQQDAQAAAAAAAAECAxESITEEE0FRYSIyQnGRsVKBodHwBSPB4UNiohT/2gAMAwEAAhEDEQA/ANxREQBERAERYvv82zq6WWngppnQsfG57jGcr3HPlAzDrAADgLcdb6WA2i6LylgOJYxVNc6CuqDkIDg6qkB1FwbOdwOvoKm4MV2ji8meR32pIJP5yVB1IJ2bRNQk1dI9JIsBpNvdoo/KjZL9tkP+G5qk4d7WMt/SYdG77Akb+NybyHNeowS5M2tFjn+3KtZ+kwiTxa+Qf4RRv5RsbTaahmZ+20n7zWqSknoRaa1NjRZVB+UZQHyoapv7Ebh6pPcpOm374U7ypZGfahkP8gcunDQkVQpt7mFP4VkY+0JGfztCk6fbnD3+TW0p7univ6C66AnEXVp8Uik8iWN32Xtd7CuyXgcSgPqKPqdoKaP9JUQs+1IxvtK7sMzXtDmkOaRcFpBBHaCNCgOaIiAIiIAiIgCIiAIiIAiIgCIiALDN+Tb4tho7QwemoC3NYfvfGbHsMb2NiP8A9h5/Coy7rOx1RFVewk1HKajDXZuOenk4Obe+Vp59wNiORPBSeAbWRVV2axzNuHwyaPBHG1+NvSOYCtiqe3GxQqm9NB1KpmrXN6pfbg0kfK7HcuHDh5CkqmU/X7npuLhnD0JtFWNhdpXVUTmS/poTZ99C4cnEcjcEHvHerOqZxcHhZZGSkroL49ocLOAI7DqPWvqKJIjZNm6VxuaeEn+zZ/RdeXYyidxpo/Ndv8pCmkU8clxZHDHkVibdxRO4Rub9mR/4iVHz7p6c+TLK3xyOH8oV3RTVeovEyDpQfAzmTdEfk1It3xf0evrN0h+VVad0f9XrRUUv/TV5+xHcU+RmWI7DUdPJBHNPMXTOytytYLcBmN76XIHn7lo35PdS9rK6mLi5kEzcl+WbpGut2A9GDbtJ7VRSPheOgHVlNb/p6/3jldPyd52u/OBuM7pWOLeeX4yx8LkhehRcn3nwX1MdVLguJsiIi0lAREQBERAEREAREQBERAEREAWI7xevtNRj5kDT6PhD/wCi25Ybjp6TaqT9TA31wN//AFVdV2g/InTV5rzLYonarHxRUzpi3OQWta29rlxtqezifMpdULfBL/usMY4vmGnblY4e14XkUoqU0menUlhi2iKxSf4LW0lflyR1sbenaODXOa0u/mY/xaVoCrW9LDh+bW/qXxW8LGP3j0KU2dqjJSQPJuXRMue8NAPrBU6vagpfL7EIdmTj8yRREWYvCIiAIiIAvhdbU8Bx8F9XQx+oyUs7vmxSEeOQ29a6ld2ON2VzOdn8YdTwVlcADJJK2OPNwzOLpHX9IPmCkqbZGphcytw6YxyOa2QR+SRnaHFgJ6rm62s4AWGt1D10GXBKftkqHO8dJG/hC1iCLK1rRwaA0eYW9y31KjpvFHm/oZKdNTVpcvc57Jb8WFwp8UYaWcadJYiJ3e4HVl+3VvO4WpwVDXtDmODmuF2uaQQR2gjQhY/ieDw1Dcs0bXjlfiPskajzFQNJg1dhzi/C6k5L3NPKQWHwv1b9/VPerae1xllLIqns8o6ZnoJFlODb9WscIsUppKWT6Roc+I9pt5QHhn8Vo2B7QU9ZH0tNK2Vly0ubycACQQdQbEGx7Qtad9DNaxIIiLoCIiAIiIAiIgCIiALCcOf0u0OKS/M+L84cxn+EVuywLd1J0s+JVH0tQbH9qR/4wqNodqbLqCvUReFQd4rOkrMMi+dKSR3F8Q9gKvyo2PjPjlA35kbn+jpT+ELzaOUr9H7G+r3bdV7nPe5VltCGDjLKweYBz/aGqH/8P4nhwy0pFTDrZuUEtJ49UnMP2SQu5vUdmkoIvnSuP3o2j2laE7irMeCnFWve5DDjm+ljM3bTYsBrh5v2iOX3OXUk2qxb/kyPCnlPtJWrWRQVWPwIlu5fEzJxthio40ZPjTze4r9G7a4lzoT/AAZ/6rVUXd7D4Ec3cviZlw23xH/kHfw519/8bYj/AO3u/hzrUEXN5D4Ed3cviMtdtjiZ4UBH/wAM5966WJ4vitRE+J1I9rXizssEoNr3sC4nsWvIuqtFZqKOOlJ6yZhlTg+JSwwwmllDIM2S0bgSXG93X4kcArOzGsZ/5MeeNw/xAtMsi7Kvi1ijio20kzORimMn/g4/OCPbKuEs+OOGlPGzw6L8chWkr6ob1fCiW7fxMw/avCMS6IS1tyxpAF3xkBzuxrD3di3bcbh3RYPCbWMrpZD53lg+6xqzvfFU2pImc3y38zGO97gtv2Wwz4PRU0POKGJh+01gB9d16VCTlC9vQw1o4ZWJRERXlIREQBERAEREAREQHRxyu6Gmnl+jikf+4wu9yxXdNS5cPDvpJJHejKz8BWk726/ocHrHfOjEf8R7Yz6nFU7Yqk6PD6Zv6trj4vvJ+JY9rdoW6mrZl2rk2qYW58f/ALOk9pt/iK5qoYMM2M1zvmRQM9LWO/CVhp+LyNk+HmRG3Bz4xh8fYYnHzzkn1MWirOsS+M2igb9GxvqifJ7StFUquSiuhGnrJ9T6i6FPjkD53wMkBljF3s1uOHaLG1xexNr6rvqlprUtTvoERFw6EREAREQBFE7R7SxUUbZJsxDnBoDAC4mxJOpGgA9ilI3ggEcCARy0Iuu2drnLq9jkiIuHTP8Aa2D4XjOHUlrgOY547nSXf9yO69CrCN2sPwvaOpqOLadsgaeVxaBvpGcrd17VKOGCR5NWWKbYREVpWEREAREQBERAEREBl35QdWfzfDC3yp6iNtu0Na4/zZF2IIQxrWDg0Bo8Giw9iid7cvTYvhVN9HnncO7MCL/wHelTS87bHmkbtlWTZ8VS2P61bicn69jP4YeP6K3BU3dk/PBUy/S1UrvUw+8rNHuSfkaJd6PzI/CGdJtDVO+jjP8AJFH7yrlj+LClppZnf+m0kDtcdGjzuICqmwjc+IYpL+tyDw6ST/I1N7c7jBBA3jNMB45RYD0vB8ytlHFUjHovYqi8NNy8zjutwFwY+tm1lqC7KTxyZrud4ucPQ0dqvq/GkpWxMZG3RrGtY3waA0exfKyujhYXyvaxgtdzjYa6BUzk5yuXQioRsfui4RShwDmkFrgCCDcEHUEEcQvrXA8CD4aqsmckUfV4/TxPEck8THm1mue0HXhe/C/eu+u2aOXR9RdWqxOKItbJLGwu8kPe1pd4AnVdpcsDNd4H+84nRUvFoLS4fbf1vuMHpWlLM+lacfnmkdaOmjL3E8AGwsZ7X8O1TOx+8IVtTLEYwwAF0RvdxaCAQ7lmsb6dh8VqqQbiraJe5nhJKTvxfsXNdLGsQ6Cnmm+jY5w8QOqPObDzruqk72sR6OhEY4zSNb+y3rn1hnpVFOOKSRdOWGLZO/k5YTlpKmodxmlDATzbG29/O6R37q15Vjdng/wbCqSMix6IPd25pLyEHwL7eZWde4eQEREAREQBERAEREARF8cUBi1dL8I2kq38W0sLImnscQ249LpVZVT93r+mNbWH/iamRw+yCXD+8I8yuC8jaZXqM9OgrQR0MfrOipZ5PmRSEeOQ29dlCbrocuHQ/WdI7/qFv4Vz3k1GTDZ/rdG30yNv6gV2tjo+jw6m7oQ/94F/vUbfteb/AIJf5PkQu63rR1cn0lS/1AH8ZX5b0xkNDOfIin63nyO/w3Lt7qIrYeD86WV38rfwqz4lhsdRE6KVocxw1HrBBHAjjdTlPDWbIRjipWOxDIHtDmEOa4Xa5uoIPAghUHe/cxUsd7NfMbk8AQ0AE/vOXCbdEBcQ1crGH5Jbm9bXNB9CmYd38XwEUksj5AHl7ZPJc1x+aDcAWvpre58yG7hJSUr/ACOyxzi4tW+Z+G2W1MVBS9BC4GXII4mtIJY0Ny53W4WHDtNu9cdnKU4ZhL5JB8ZlfM5p5PcAGMPoYD3krngG7GmppBIS6Z7Tdmewa08jlHEjvPmVhxzB2VUD4JC4NeBctNiLODgRfvAXHKCSitL5sKMneT14GdbO7ENrKCapmu+on6R0byToWk2NuBzOBBvytays267FzPQta8kuhcY7njlsC30A5f2VYsIwxtPBHCwktjbYE2udb3Nu8lfnhGAw0oeIGZA92Z2pOvdcmwHYEnVxJp88hCnhaa5ZmebO7PMxZ9XUVL3XL8kYabdGOINuYAs0Dh5XPVaXQUYiiZGCXCNrWguN3ENFrk9uipmIbvp2Tvmw+p6DpTd7DmAuSToW3uLk2BGl+KsWy+F1EETm1NQZ3lxcHG5yiw6oLtSL6+ddqyUldPLkcpJxdms+Zk+MQS1GK1NPGbdPOWO+y199e4WzW+qOxWDEadlHjVCyIZWZIo7doeZIiT2k3ue9WXAdijDX1NXI9rukdIYgL3aHuuS64426ul+JUniOycE9TFUyB3SRZctnWacri5uYc7Ek8R3qyVaN7cLEI0na/G5MLN9vKf4ZitDRDgSwOty6WTrHzMaCtIVM3b03wvaOpqOLaYSZTyuAKdvpGc+ZR2SN535EtpdoWN4a2wsOHJfUReoecEREAREQBERAEREAVf2/xT4NhtXLexbDIGn67hkb95wVgWc78Zy6ihpWnrVdTDHb6oOcnzEMTQEHsPQdDQU7OZYHnxkJf+IDzKdXFrAAAOA0HgOC5LwZPE2z2YqysUje9NagaPnTMHobI73BWKZnQ0Dh9HTEfuw29yq+9QdIaGD6Sf8AyN/GrNtfJahqj+plHpaR71f4ILqynxSfQjt2kdsMg7+kPplerQoLYaPLh1KP1YP7xLvep1VVM5vzZZT7q8giIoEwiIgCIorHtp6ejbmnfYnyWDV7vBvZ3mw711Jt2RxtLNkqizSTeFW1b+jw+mIvoHEdI894Hkj0OXOYbQU/Xkjc9o1IMTSPOWtBHpV62eXGxVvlwTNIRZ/he9pl8lZC6F3NzQXN87T1h5syumG4xDUC8ErJB9VwJHiOI84VcqcoaonGcZaM54jWCGKSU8I2Pf8AutLvcun+TrhRbR1FS7yp5ctzzbGOP7z3+hRW82v6LDpRexkLIx5zmP3WuWmbucH+C4XSRWsRE1zh9eT4xw9LyPMt2xxtFsx7U+0kWNERbTIEREAREQBERAEREAWTbxK4SY7h8HKGKaY/ae1wF+8dGD51rKwHHaojaqcvvZkZsOJyija6wHPmbKur3H5E6ffXmXlcXOABJNgNSToAO0qjSb0ek6tJSTzO5XFh6GZj7F137OYliP8A52UU0PHoY+J8QCfvuNuxeUqLXfdvzkejvU+7mfhPijcRxmmEPWipruLuRLTmLh3ZsjQefnVo3hS5cNqT2taPTIwe9RWK08WFR0zaVuTpaiJsrzZz3xi+YOJHeOFrcrLs71JLYc8fOfE372b8Ksyc4W0/shpGV9Sb2Ziy0dM3shh/u2qTX5UsWVjG/Na1voAHuX6LM3d3NCVkfURFw6EXGSQNF3EAdpIA9JXThxyne8MbPC554NbIwuPgAbrtmzl0dqoeQxxFiQ1xAPAkAkXWJ7L4hRz1hlxaSUh5vma3M2/IOsbho4Wa02FtOY2LHKjo6ad/zYpT6GOKp+5fYunrIXuqgHRh9hGTbO9wPZroGE6anzFbNl0Zmra66K5tey8dH0AdQ9EYj8qIh1/tHiSOw6hTCxjaDdFUUMpqMFmlj+dEHEkW5WPlt7nZj3HlCzb18biaYnNpy8aGQsyyA97S5rQfFi34oxyeRk3c5ZrP6l+3svwqGnL66Jr5XA9EyOzZnu7QeTRzc4EDvNgcQ2V2Hnr8zoI3sc3rNyHQN5G7yNeQ111sNFZdnd2ddic/wmtc45iC6SW5FuwDTMBya2ze8cFoG0G2FFgsBpaZ7DUfKuQ4tNvLkt8rsb4cBxrk75otjG2Us3y5efIyY7GYnVxWY6WpiY64Ds5Ada2ma+tjwvzVsO120sHlxZgPnU7QPuhqkcA36U1PBHCYgejaG5mucM3a4gs4k3J14kqfpN/VA7yg9n7hHrcCkXZa/QTgnJ2X/SKazfbizDaSlp3doDXh3qkPsUrRflF5SBV0MkY5ujff0Ne1v8yurd4eF1DetIxw7HxOd+EhVjb7GsK+A1AgiifM6J4Z0ceTKS09cuyi1uNufBd3nVEd1fwv3+xoGym1kGI0/T0xcWZi0hzS1zXAAlpHg4HQkaqZWfbiYQ3BoSOLnzF3j0jm+xoWgq4zhERAEREAREQBY1vu2KlbI3FaS+eIN6YN4gM8mUdoAs1w7ADwBWyrjJGHAtcAQQQQRcEHQgg8QgMm2Y2hbWUzJW6E6SMv5LxxHhzHcQpZZrXR/mLGZIdRST5XNvwDHeS4f2bszTzsD2hWjbTawUUILbOmk0iZx1+cbfJFx4mw7beTVoOM8K46Hp06qlC74FZ3wVzW/BG5hma97y0EZgOpY25XsbeBULtBtfUYm1scVOGxtkDwbl1y3MAHONm26x0svuH7Ol7jPVkyzPOYh2oB7+093AcLKeAtoOA4K5OMEks2j1Nn/SalXt1XhT4cf6Oga7FH6vq2svyYxunoaPajarE26trQ7uexpHraVIKF/PLxW9A8AMc0ZO0m1737yHC3cuJ30S9EbquwbLSUcWLNpXu9WTMO3FdF+mpo5x86Fxa70G9/M0Lq4zvhBjy00TmSnQmXKQzwAPWPjYDsKjtpMUc3LDD+ll0FvktJtfuJ115WK/Sl2WgbEGPYHni55uCT3Eagdy6o00lKSMNXYHOq6ezy01b58k0r+fIkcN3eSVgbPXVbpc4DmtjdmFj2OPVHg1tu9WbDN31FA9kkcRzsN2uc95sRwNr5b+ZUusqa6BzHUknxUbGtbDoW2HHqnR1+3ytVb9j9uWVoMb29FUN8qM8DbiWX18WnUd/FV1N5a6eXTgefPZ9xPBUjnz4PyZ096uMGKjETTZ87smnHINX+nqt8HFUWkxEUhjhdmFgHdJwAcSTpbXQ876KXx+R2IYuIoxmbARGwcjJm1++beDFadrd0kzIQ4gTtAu4xg54zzIB1Le8ecBWRjaCTXV/wVxl2nJOz0V+NtfUseze9uzGsq2l1gLSx2JI7XN9449isFTvHw6wfmzuHACJ+YeBc0AeledBHPScPjYezmB7vWFL0GKMmF2HXm0+UPN71J1JxWWaOqjSnKzTi+Redvd7k76eUUgMAsB0l7y2LgDYjRmh5XPYQs62V2P8AhoBax8srg97hmto0m51tc+e5JXdxSLNDIPqu9Qv7lI7pccZSyQyyXyAytfYXIDgdbc7GxRVHKOb4nZUYxnaK8P1Px/2ZPtGRSyO6VpezLmcS0W1s06cRxtxC7WJ7oXxSwxGK75xdmR54gXc0l9gC0anl3rVJN6keSZ8cMsjGPY1rg0tZlIbcvdqGm+awPHq99uth29KN/SGohLXsJfAA0vOUstYm2h49bQWd3ay7Pxshabz3aMcO7KQ1Bp4xKJ2k3Z1XEWF730FrWN78x2r86TZmdolzPkewNcx4LXWY46dYkkNPHsWxVe3MEUIq42D4bPHGxzXNeGgNPWOthl7CDrZnZpHYtvRa+nkjhpxG+YO6VxykXc3K4iw6xI0u63AcVGUsrORKEHe6h9befyPv5O2LZ6GanJ68ExNuxkguPvNkWsLzbu9xv834ywuNoav4t/YC4jKfM8N15B5XpJbIyxJM86cHCTiwiIpEAiIgCIiAIiICk72tjWV9BITlbLA10sTzYAZRdzXE8GuAsewhp5LA9l4n1DxPM4v6JrYos3LKNLfZB9Lrr0fvHa44VXZePweX0BhLvVdYFsiB8FZbtffxzH/RUV3aJ6/6PRjV2lYuCv6ae5MoiLCfcBRuN4MJ2ixyyM1Y/sPYbcvYpJF1Np3RXVpRqwcJq6ZUosZbFMDVwkTNGUSN1BHC9r2849Sl6XaiCR7WNLruNhdpAv2KTlha4Wc0OHY4Aj1r8YcMiYczY2NI4ENaD6bKblF6ow09n2ik7QmnG+d1n6rV9TsqJxnDHEieAllRFZzHN4m3I9p7PRwKlkUE7O6NlejCvBwno/y5B7CwTRRfDImuJbJd0uUua1w0AcSLX1vr84La9lt58U9o6m0MvDNwjce4nyT3HTvVN3G4zGyevo3uAa6UPiYeBJzte0X0vYM052Vg2y3YA5pqIWPF0HI98fYfq8Oy3A6mpxeOOfQ+G/bf7VRWtkmWHaPd7TVd3gdFKdekYBZx7Xt4O8dD3rE9td189I7pAMuvVljv0bj2Hmx3j6+Kn9ntuKmiOQHPGDYxSXsLcQ08WHu4dy1PAdq6bEY3M0zEdeGS17c7cnN7x57LkZRm7xyYnCpSVpdqPt9jzbhGNOc/oZxZ/AHhfuPf38/b3dg6xtPPlkbmEMzXFp1zMuAdD4esKc3x7B/AXNniPxZd1D8puvkO7bEgg9l78FWa7DTKGTROySlrTxsDcDTx5KMkl0v7oshKUtM7erT/AJRu9Vt7h/SCnytdBKCZZA2zA42sHNy3N7anlp327LdsqBxkrA/4yJjosuge9nSAtyNdYkEi47Lm9rLzqMQrW6GLN35Sf5DZfRiVYeENv2T7ypYp9CvBS/2N2qd41BIMz4HOMB+IY5osQWhpI+S2wuLHkBbujZdqcHe3K6hc2+t2sjab9xY8FY6HVzuTW/w/9VyFNW/SM8+X/KoNy4uJYoxWkZna2ppg+JzmgjIczeZDb8L+FjfuXo3YDaD4bh1NUE3c9gEn9owljz53NJ8686QiXopBUZfJdYt5jKb3totc/J5kccKcDwbUShvhkiPtLlbs+jRRtiTkpczT0RFpMQREQBERAEREB1MXpOlp5oz8uORn7zC33rzDsRPeBzebXn0OAPtBXqleXsbws4Vi00DxlhlJdE7l0bnEsP7OrD3gqqrHFE9L9LrqjtMXLR5ev9k0iIvPPvQiIgCIiALi94AJOgAJPgNSuSrm2OLZI+hb5cnG3Jn+vDwupRjidjPtO0R2ek6kuHvwOnsvIXPml4FzwR3G5d6rhbjsLvHEmWCrdZ+gZKeD+xr+x3fwPjxxLZaRvQ5R5QJLweOvA+FgAplSlUcKjaPkYUo1aSxflzbNsN30dZeSO0c/zrdV/c8D+Ya+PBZJW4fUUUwDw6KRpuxw7vlMcNCP+x7Fadjt5b6fLFU3kiGjX8XsHZ9ZvdxHK/BfvvT2vp5oY44XteGkyveODQGEZdeZzEkfVClPBNYlkyFLe05buWaKDt5tTU4m+mpnWLnOADWC3EgZiLnUkeHV0AutRjbRYNHDFNGJZZR8a4NDi1liODvkX6obzsTxCzDdQ6M4jHU1BDQ57gwu4Ns1wZry62UX7lpW1uy8BmmqK2rDOkIELGC5DAABcaki3GwFrk3U80stV+f0Vdlys8k+X0+59buzgfUQOb0vQyNlkeDoGjqGNgIGnl8CSSGHvXSbstQU1MKir6V4me4RBpsQwlxYeqRc5AHEnTW1u22UO2kEk07Y5mdFFCwtJIaC68mbKTa4AEYVew6CDE8PpY3ztidS5RKDa+RrcvMiwLbHNqAbo4w8NrhTqeNtLL+Tm/dnTireSXClbEJLZjcOJcLZtTlAaXduqbO0tHSUj60x9I18zmwl4BeIzL0TbZhpoHOPMjRStJtJDXPrYGStYDGIonHg4ZHhz23IuA53oseahW49Q0jDQyl1VFGWva9oaQH5s5YbOF7OF9CR1i08DftoLNW4+ovUksMr8MuhSd9OHso5ntiAa2ZjXNaODS4ua4Ach1Ce7Mta3Y7PmiwymicLPLekkHMPkOcg97bhv7KyZ9R+fNooQWkQQgOcw2PxcfXs7l1nFrT9peglfTikrriZK03JpPhkERFYUhERAEREAREQBVPeLsBFilNkdZkzLmGW3kuPFruZY6wuO4HkrYiA8qw181DMaSvaWOZoHHWw5a/KYeTh/wBrE11xcag8CFsO3O7+nxSHJMMsjb9FM0ddh/E082n1HVYHi+AV2CvyVEZkpyerI25j1+a75B+o63d2rNUo3zifQ/p/6u6dqdfNcHxX3ROIoyj2jgkGkgaex/VPr09BUg2Vp4OB8CCsji1qfU061Oorwkn5M5oupVYtDH5cjR3XufQNVBVO1j5XCKkjc97jZvVLnE/UYL3Pj6FKNOUtEZ9o26hQXblnyWbJTHMdZTt7XnyWe89g9vssW5vdu+pmGJVoOQHNAxw/SOHCQj5jfkjmQDwGvd3fbjXF4qsV6zr5m05Oa55GY8D9gadp4tW1taAAALAaADgttOmoI+O2/b57XLPKK0X5xMa3r7qnh7sQw5vxmrp4Wjy+bnsA4k8XN58Rrxz7CsVbO240cPKb2d47QvU6xne5uuLS7EcPbZ7buqImjRw4mRoHP5zefHje/KtJTXUz0K7pPoUxQu1VXliDBxebeYan12XewvEmzMzDQjym9h/p2FRdQzp65jBqI7X8ePtLQsVONp58D0608VPs+LI0DdpscKhzRIPiIGgyngHG18l+83J7h3haIzYOiZVCoIYYpOjEMIF2GQg6gfKBAuBwHWPDhBbXvGHYfFRRn4yUF0zhxI0zeZxs0fVaQondxUSS10DXvc5kLZXMa5xIb1C3qg8PKHDsVqwxkotXZRJSlFzi7JLLyX3LHFstTPxDEOkiaYoo4iGjqta58eZxAFrHqk91yobGsMijwOlf0bOkkcw58oz9YPfx48AAputrwykxaYOGaSd8Q1F7BrIQB6XFfriezjq+goo4JYgI2MLrknXomtHk3ta7uKk4pp2Wef1ZCM2mnJ5XX0RW90tM19XJna11oXWzAHi9g591x51z28oaKjp2U8bWuqAQ98g0c1vE5rdvJnIa9l5DY3C/zbiEkdTLEM1Pma7NlaQZBp1ra9U6dipe9fEKNzDPSPcXz5ukYQQGudbXUcT1iQCRpyUVHsYeNycp/uuedrX6Ez+Tthec1ta4avcImH/qPHri9C2pVDdPgXwXCaZhFnvb0r+28pzgHvDS1v7Kt63Hlt3CIiHAiIgCIiAIiIAiIgC4Swtc0tcA5pFiCAQR2EHiFzRAUDHtx+G1JLmxup3Hiad2UfuOBYPMAqnP+TTGT1K57R2Oha4+kSN9i2tEBj2H/k20zT8dVTSDsY1kd/TnWi7NbE0dA21LA1hIsX6ukd4vdd1u69u5TiIAiIgCIiAxXePuglZK6twtupuZaYczxJiHAg8SzjfyewZTRYi2nkl6ZkjZXHrNc2xbqTazrHieY5BewF+M9Gx/lsa77TQ72qEoKWpbCrKDyPKUu2LCeEjjw1t5hqSu1R1tZKQaaiqH9jmMkPrY33r1FDRRs8hjW/ZaB7Av3VaoQ5Fr2uq+J5ng2TxqTVtAW/bysP33hdun3dY6T+gji7zJD+F5K9Gop7qHIre0VH4mYI3cxjEmslVTtJ+s9zvVF71+lNuDrXTQ/CamGSBr2mQAyZy0HrBoLLXI0uTpdbuikoxWiIOpJ5Ns+NFtAvqIpEAiIgCIiAIiIAiIgCIiAIiIAiIgCIiAIiIAiIgCIiAIiIAiIgCIiAIiIAiIgCIiA//Z"/>
          <p:cNvSpPr>
            <a:spLocks noChangeAspect="1" noChangeArrowheads="1"/>
          </p:cNvSpPr>
          <p:nvPr/>
        </p:nvSpPr>
        <p:spPr bwMode="auto">
          <a:xfrm>
            <a:off x="1587501" y="-10414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2851" y="387351"/>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lmuskau1\AppData\Local\Microsoft\Windows\Temporary Internet Files\Content.IE5\FVB3DXS6\MC900084154[1].wmf">
            <a:extLst>
              <a:ext uri="{FF2B5EF4-FFF2-40B4-BE49-F238E27FC236}">
                <a16:creationId xmlns:a16="http://schemas.microsoft.com/office/drawing/2014/main" id="{9DE71D3C-6264-CF4F-8D3D-56C646FC5D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74" y="3913188"/>
            <a:ext cx="3733651" cy="2645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6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DE408-0BAF-264B-A0A2-720FD515228E}"/>
              </a:ext>
            </a:extLst>
          </p:cNvPr>
          <p:cNvSpPr>
            <a:spLocks noGrp="1"/>
          </p:cNvSpPr>
          <p:nvPr>
            <p:ph type="ctrTitle"/>
          </p:nvPr>
        </p:nvSpPr>
        <p:spPr/>
        <p:txBody>
          <a:bodyPr/>
          <a:lstStyle/>
          <a:p>
            <a:r>
              <a:rPr lang="en-US" dirty="0"/>
              <a:t>Design the Journey of Discovery</a:t>
            </a:r>
          </a:p>
        </p:txBody>
      </p:sp>
    </p:spTree>
    <p:extLst>
      <p:ext uri="{BB962C8B-B14F-4D97-AF65-F5344CB8AC3E}">
        <p14:creationId xmlns:p14="http://schemas.microsoft.com/office/powerpoint/2010/main" val="934996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E389-A437-CB40-A3F1-992A42A20612}"/>
              </a:ext>
            </a:extLst>
          </p:cNvPr>
          <p:cNvSpPr>
            <a:spLocks noGrp="1"/>
          </p:cNvSpPr>
          <p:nvPr>
            <p:ph type="title"/>
          </p:nvPr>
        </p:nvSpPr>
        <p:spPr/>
        <p:txBody>
          <a:bodyPr/>
          <a:lstStyle/>
          <a:p>
            <a:r>
              <a:rPr lang="en-US" dirty="0"/>
              <a:t>Joining a Founding cohort of high schools in New Mexico</a:t>
            </a:r>
          </a:p>
        </p:txBody>
      </p:sp>
      <p:sp>
        <p:nvSpPr>
          <p:cNvPr id="3" name="Text Placeholder 2">
            <a:extLst>
              <a:ext uri="{FF2B5EF4-FFF2-40B4-BE49-F238E27FC236}">
                <a16:creationId xmlns:a16="http://schemas.microsoft.com/office/drawing/2014/main" id="{DFD800CA-1456-F847-AA2A-8E322CF71CED}"/>
              </a:ext>
            </a:extLst>
          </p:cNvPr>
          <p:cNvSpPr>
            <a:spLocks noGrp="1"/>
          </p:cNvSpPr>
          <p:nvPr>
            <p:ph type="body" idx="1"/>
          </p:nvPr>
        </p:nvSpPr>
        <p:spPr/>
        <p:txBody>
          <a:bodyPr/>
          <a:lstStyle/>
          <a:p>
            <a:pPr marL="50800" indent="0">
              <a:buNone/>
            </a:pPr>
            <a:r>
              <a:rPr lang="en-US" b="1" dirty="0"/>
              <a:t>Belen</a:t>
            </a:r>
          </a:p>
          <a:p>
            <a:pPr marL="50800" indent="0">
              <a:buNone/>
            </a:pPr>
            <a:r>
              <a:rPr lang="en-US" b="1" dirty="0"/>
              <a:t>Bernalillo</a:t>
            </a:r>
          </a:p>
          <a:p>
            <a:pPr marL="50800" indent="0">
              <a:buNone/>
            </a:pPr>
            <a:r>
              <a:rPr lang="en-US" b="1" dirty="0"/>
              <a:t>Española Valley</a:t>
            </a:r>
          </a:p>
          <a:p>
            <a:pPr marL="50800" indent="0">
              <a:buNone/>
            </a:pPr>
            <a:r>
              <a:rPr lang="en-US" b="1" dirty="0" err="1"/>
              <a:t>Rocinante</a:t>
            </a:r>
            <a:endParaRPr lang="en-US" b="1" dirty="0"/>
          </a:p>
          <a:p>
            <a:pPr marL="50800" indent="0">
              <a:buNone/>
            </a:pPr>
            <a:r>
              <a:rPr lang="en-US" b="1" dirty="0" err="1"/>
              <a:t>Miyamura</a:t>
            </a:r>
            <a:endParaRPr lang="en-US" b="1" dirty="0"/>
          </a:p>
          <a:p>
            <a:pPr marL="50800" indent="0">
              <a:buNone/>
            </a:pPr>
            <a:r>
              <a:rPr lang="en-US" b="1" dirty="0"/>
              <a:t>Gilbert </a:t>
            </a:r>
            <a:r>
              <a:rPr lang="en-US" b="1" dirty="0" err="1"/>
              <a:t>Sena</a:t>
            </a:r>
            <a:endParaRPr lang="en-US" b="1" dirty="0"/>
          </a:p>
          <a:p>
            <a:pPr marL="50800" indent="0">
              <a:buNone/>
            </a:pPr>
            <a:r>
              <a:rPr lang="en-US" b="1" dirty="0"/>
              <a:t>Health Leadership</a:t>
            </a:r>
          </a:p>
          <a:p>
            <a:pPr marL="50800" indent="0">
              <a:buNone/>
            </a:pPr>
            <a:r>
              <a:rPr lang="en-US" b="1" dirty="0"/>
              <a:t>Las </a:t>
            </a:r>
            <a:r>
              <a:rPr lang="en-US" b="1" dirty="0" err="1"/>
              <a:t>Montañas</a:t>
            </a:r>
            <a:endParaRPr lang="en-US" b="1" dirty="0"/>
          </a:p>
          <a:p>
            <a:pPr marL="50800" indent="0">
              <a:buNone/>
            </a:pPr>
            <a:endParaRPr lang="en-US" dirty="0"/>
          </a:p>
        </p:txBody>
      </p:sp>
    </p:spTree>
    <p:extLst>
      <p:ext uri="{BB962C8B-B14F-4D97-AF65-F5344CB8AC3E}">
        <p14:creationId xmlns:p14="http://schemas.microsoft.com/office/powerpoint/2010/main" val="2624535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0A5065-EE80-F040-8018-5F663DDD2445}"/>
              </a:ext>
            </a:extLst>
          </p:cNvPr>
          <p:cNvPicPr>
            <a:picLocks noChangeAspect="1"/>
          </p:cNvPicPr>
          <p:nvPr/>
        </p:nvPicPr>
        <p:blipFill>
          <a:blip r:embed="rId2"/>
          <a:stretch>
            <a:fillRect/>
          </a:stretch>
        </p:blipFill>
        <p:spPr>
          <a:xfrm>
            <a:off x="1467543" y="1129422"/>
            <a:ext cx="10554118" cy="4422441"/>
          </a:xfrm>
          <a:prstGeom prst="rect">
            <a:avLst/>
          </a:prstGeom>
        </p:spPr>
      </p:pic>
    </p:spTree>
    <p:extLst>
      <p:ext uri="{BB962C8B-B14F-4D97-AF65-F5344CB8AC3E}">
        <p14:creationId xmlns:p14="http://schemas.microsoft.com/office/powerpoint/2010/main" val="293091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8E2545-7695-B740-AA09-ACD06B076EBC}"/>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FFF1E84-3627-44F6-984D-2F64EC6067DA}" type="slidenum">
              <a:rPr kumimoji="0" lang="en-US" sz="1400" b="0" i="0" u="none" strike="noStrike" kern="0" cap="none" spc="0" normalizeH="0" baseline="0" noProof="0" smtClean="0">
                <a:ln>
                  <a:noFill/>
                </a:ln>
                <a:solidFill>
                  <a:srgbClr val="FFFFFF"/>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400" b="0" i="0" u="none" strike="noStrike" kern="0" cap="none" spc="0" normalizeH="0" baseline="0" noProof="0">
              <a:ln>
                <a:noFill/>
              </a:ln>
              <a:solidFill>
                <a:srgbClr val="FFFFFF"/>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70017010-77CB-1B46-971B-C2AFC40A99F8}"/>
              </a:ext>
            </a:extLst>
          </p:cNvPr>
          <p:cNvPicPr>
            <a:picLocks noChangeAspect="1"/>
          </p:cNvPicPr>
          <p:nvPr/>
        </p:nvPicPr>
        <p:blipFill>
          <a:blip r:embed="rId2"/>
          <a:stretch>
            <a:fillRect/>
          </a:stretch>
        </p:blipFill>
        <p:spPr>
          <a:xfrm>
            <a:off x="2193429" y="0"/>
            <a:ext cx="8224242" cy="6858000"/>
          </a:xfrm>
          <a:prstGeom prst="rect">
            <a:avLst/>
          </a:prstGeom>
        </p:spPr>
      </p:pic>
    </p:spTree>
    <p:extLst>
      <p:ext uri="{BB962C8B-B14F-4D97-AF65-F5344CB8AC3E}">
        <p14:creationId xmlns:p14="http://schemas.microsoft.com/office/powerpoint/2010/main" val="158837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84A0F-B13A-9E4F-8E62-3A04BD4A8FCC}"/>
              </a:ext>
            </a:extLst>
          </p:cNvPr>
          <p:cNvSpPr>
            <a:spLocks noGrp="1"/>
          </p:cNvSpPr>
          <p:nvPr>
            <p:ph type="ctrTitle"/>
          </p:nvPr>
        </p:nvSpPr>
        <p:spPr>
          <a:xfrm>
            <a:off x="1988598" y="1122363"/>
            <a:ext cx="9698578" cy="2387600"/>
          </a:xfrm>
        </p:spPr>
        <p:txBody>
          <a:bodyPr/>
          <a:lstStyle/>
          <a:p>
            <a:r>
              <a:rPr lang="en-US" dirty="0">
                <a:latin typeface="Calibri Light" panose="020F0302020204030204" pitchFamily="34" charset="0"/>
                <a:cs typeface="Calibri Light" panose="020F0302020204030204" pitchFamily="34" charset="0"/>
              </a:rPr>
              <a:t>Student Voice &amp; Input</a:t>
            </a:r>
          </a:p>
        </p:txBody>
      </p:sp>
    </p:spTree>
    <p:extLst>
      <p:ext uri="{BB962C8B-B14F-4D97-AF65-F5344CB8AC3E}">
        <p14:creationId xmlns:p14="http://schemas.microsoft.com/office/powerpoint/2010/main" val="162833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15231" y="178601"/>
            <a:ext cx="9907479" cy="1325563"/>
          </a:xfrm>
        </p:spPr>
        <p:txBody>
          <a:bodyPr>
            <a:normAutofit/>
          </a:bodyPr>
          <a:lstStyle/>
          <a:p>
            <a:r>
              <a:rPr lang="en-US" dirty="0"/>
              <a:t>Students at the Center </a:t>
            </a:r>
            <a:br>
              <a:rPr lang="en-US" dirty="0"/>
            </a:br>
            <a:r>
              <a:rPr lang="en-US" dirty="0"/>
              <a:t>“Hope, Agency, Trust and Relationships”</a:t>
            </a:r>
          </a:p>
        </p:txBody>
      </p:sp>
      <p:sp>
        <p:nvSpPr>
          <p:cNvPr id="5" name="Text Placeholder 4"/>
          <p:cNvSpPr>
            <a:spLocks noGrp="1"/>
          </p:cNvSpPr>
          <p:nvPr>
            <p:ph sz="half" idx="1"/>
          </p:nvPr>
        </p:nvSpPr>
        <p:spPr/>
        <p:txBody>
          <a:bodyPr>
            <a:normAutofit fontScale="92500" lnSpcReduction="10000"/>
          </a:bodyPr>
          <a:lstStyle/>
          <a:p>
            <a:pPr marL="50800" indent="0">
              <a:buNone/>
            </a:pPr>
            <a:r>
              <a:rPr lang="en-US" b="1" u="sng" dirty="0"/>
              <a:t>FROM:</a:t>
            </a:r>
          </a:p>
          <a:p>
            <a:r>
              <a:rPr lang="en-US" dirty="0"/>
              <a:t>I am not a social worker</a:t>
            </a:r>
          </a:p>
          <a:p>
            <a:r>
              <a:rPr lang="en-US" dirty="0"/>
              <a:t>Those people</a:t>
            </a:r>
          </a:p>
          <a:p>
            <a:r>
              <a:rPr lang="en-US" dirty="0"/>
              <a:t>Data for accountability</a:t>
            </a:r>
          </a:p>
          <a:p>
            <a:r>
              <a:rPr lang="en-US" dirty="0"/>
              <a:t>Punitive</a:t>
            </a:r>
          </a:p>
          <a:p>
            <a:r>
              <a:rPr lang="en-US" dirty="0"/>
              <a:t>Deficit</a:t>
            </a:r>
          </a:p>
          <a:p>
            <a:r>
              <a:rPr lang="en-US" dirty="0"/>
              <a:t>Fixed mindset</a:t>
            </a:r>
          </a:p>
          <a:p>
            <a:r>
              <a:rPr lang="en-US" dirty="0"/>
              <a:t>Shame</a:t>
            </a:r>
          </a:p>
          <a:p>
            <a:r>
              <a:rPr lang="en-US" dirty="0"/>
              <a:t>Compliance</a:t>
            </a:r>
          </a:p>
          <a:p>
            <a:endParaRPr lang="en-US" dirty="0"/>
          </a:p>
          <a:p>
            <a:endParaRPr lang="en-US" dirty="0"/>
          </a:p>
        </p:txBody>
      </p:sp>
      <p:sp>
        <p:nvSpPr>
          <p:cNvPr id="7" name="Text Placeholder 6"/>
          <p:cNvSpPr>
            <a:spLocks noGrp="1"/>
          </p:cNvSpPr>
          <p:nvPr>
            <p:ph sz="half" idx="2"/>
          </p:nvPr>
        </p:nvSpPr>
        <p:spPr>
          <a:xfrm>
            <a:off x="7867650" y="1825625"/>
            <a:ext cx="4055060" cy="4237824"/>
          </a:xfrm>
        </p:spPr>
        <p:txBody>
          <a:bodyPr>
            <a:normAutofit fontScale="92500" lnSpcReduction="10000"/>
          </a:bodyPr>
          <a:lstStyle/>
          <a:p>
            <a:pPr marL="50800" indent="0">
              <a:buNone/>
            </a:pPr>
            <a:r>
              <a:rPr lang="en-US" b="1" u="sng" dirty="0"/>
              <a:t>TO:</a:t>
            </a:r>
          </a:p>
          <a:p>
            <a:r>
              <a:rPr lang="en-US" dirty="0"/>
              <a:t>How can I help?</a:t>
            </a:r>
          </a:p>
          <a:p>
            <a:r>
              <a:rPr lang="en-US" dirty="0"/>
              <a:t>We are the people</a:t>
            </a:r>
          </a:p>
          <a:p>
            <a:r>
              <a:rPr lang="en-US" dirty="0"/>
              <a:t>Data for improvement</a:t>
            </a:r>
          </a:p>
          <a:p>
            <a:r>
              <a:rPr lang="en-US" dirty="0"/>
              <a:t>Restorative</a:t>
            </a:r>
          </a:p>
          <a:p>
            <a:r>
              <a:rPr lang="en-US" dirty="0"/>
              <a:t>Asset-based</a:t>
            </a:r>
          </a:p>
          <a:p>
            <a:r>
              <a:rPr lang="en-US" dirty="0"/>
              <a:t>Growth mindset</a:t>
            </a:r>
          </a:p>
          <a:p>
            <a:r>
              <a:rPr lang="en-US" dirty="0"/>
              <a:t>Resilience</a:t>
            </a:r>
          </a:p>
          <a:p>
            <a:r>
              <a:rPr lang="en-US" dirty="0"/>
              <a:t>Commitment</a:t>
            </a:r>
          </a:p>
        </p:txBody>
      </p:sp>
      <p:sp>
        <p:nvSpPr>
          <p:cNvPr id="6" name="Right Arrow 5"/>
          <p:cNvSpPr/>
          <p:nvPr/>
        </p:nvSpPr>
        <p:spPr>
          <a:xfrm>
            <a:off x="6172199" y="3449237"/>
            <a:ext cx="1059731" cy="990600"/>
          </a:xfrm>
          <a:prstGeom prst="rightArrow">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21594000" scaled="0"/>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07211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4" name="Shape 464"/>
          <p:cNvSpPr/>
          <p:nvPr/>
        </p:nvSpPr>
        <p:spPr>
          <a:xfrm>
            <a:off x="6482080" y="753672"/>
            <a:ext cx="4687668" cy="2741370"/>
          </a:xfrm>
          <a:prstGeom prst="rect">
            <a:avLst/>
          </a:prstGeom>
          <a:solidFill>
            <a:srgbClr val="CBE5FF"/>
          </a:soli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5" name="Shape 465"/>
          <p:cNvSpPr/>
          <p:nvPr/>
        </p:nvSpPr>
        <p:spPr>
          <a:xfrm>
            <a:off x="1842868" y="753671"/>
            <a:ext cx="4555301" cy="2741370"/>
          </a:xfrm>
          <a:prstGeom prst="rect">
            <a:avLst/>
          </a:prstGeom>
          <a:solidFill>
            <a:srgbClr val="CBE5FF"/>
          </a:solidFill>
          <a:ln w="9525" cap="flat" cmpd="sng">
            <a:solidFill>
              <a:srgbClr val="ED7D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1"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6" name="Shape 466"/>
          <p:cNvSpPr txBox="1"/>
          <p:nvPr/>
        </p:nvSpPr>
        <p:spPr>
          <a:xfrm>
            <a:off x="1842868" y="230138"/>
            <a:ext cx="9326881" cy="461665"/>
          </a:xfrm>
          <a:prstGeom prst="rect">
            <a:avLst/>
          </a:prstGeom>
          <a:solidFill>
            <a:srgbClr val="99CCFF"/>
          </a:solidFill>
          <a:ln w="12700" cap="flat" cmpd="sng">
            <a:solidFill>
              <a:schemeClr val="dk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ahoma"/>
                <a:ea typeface="Tahoma"/>
                <a:cs typeface="Tahoma"/>
                <a:sym typeface="Tahoma"/>
              </a:rPr>
              <a:t>Students at the Center</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7" name="Shape 467"/>
          <p:cNvSpPr txBox="1"/>
          <p:nvPr/>
        </p:nvSpPr>
        <p:spPr>
          <a:xfrm>
            <a:off x="2063024" y="877082"/>
            <a:ext cx="4116508" cy="369332"/>
          </a:xfrm>
          <a:prstGeom prst="rect">
            <a:avLst/>
          </a:prstGeom>
          <a:solidFill>
            <a:srgbClr val="FFFFFF"/>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Tahoma"/>
                <a:ea typeface="Tahoma"/>
                <a:cs typeface="Tahoma"/>
                <a:sym typeface="Tahoma"/>
              </a:rPr>
              <a:t>Evidence-Based Practices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8" name="Shape 468"/>
          <p:cNvSpPr txBox="1"/>
          <p:nvPr/>
        </p:nvSpPr>
        <p:spPr>
          <a:xfrm>
            <a:off x="4244094" y="1891159"/>
            <a:ext cx="1250069"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69" name="Shape 469"/>
          <p:cNvSpPr txBox="1"/>
          <p:nvPr/>
        </p:nvSpPr>
        <p:spPr>
          <a:xfrm>
            <a:off x="2063023" y="1245775"/>
            <a:ext cx="4116507" cy="585464"/>
          </a:xfrm>
          <a:prstGeom prst="rect">
            <a:avLst/>
          </a:prstGeom>
          <a:solidFill>
            <a:srgbClr val="FFFFFF"/>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Positive Developmental Relationships </a:t>
            </a:r>
            <a:b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b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with Adults</a:t>
            </a:r>
            <a:endParaRPr kumimoji="0" lang="en-US" sz="1400" b="0"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70" name="Shape 470"/>
          <p:cNvSpPr/>
          <p:nvPr/>
        </p:nvSpPr>
        <p:spPr>
          <a:xfrm>
            <a:off x="2063023" y="1831239"/>
            <a:ext cx="4116507" cy="742543"/>
          </a:xfrm>
          <a:prstGeom prst="rect">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Early Warning and Multi-Tiered Student Response Systems and Community Support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1" name="Shape 471"/>
          <p:cNvSpPr txBox="1"/>
          <p:nvPr/>
        </p:nvSpPr>
        <p:spPr>
          <a:xfrm>
            <a:off x="6730090" y="876443"/>
            <a:ext cx="4224556" cy="369332"/>
          </a:xfrm>
          <a:prstGeom prst="rect">
            <a:avLst/>
          </a:prstGeom>
          <a:solidFill>
            <a:srgbClr val="FFFFFF"/>
          </a:solidFill>
          <a:ln w="1905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a:ln>
                  <a:noFill/>
                </a:ln>
                <a:solidFill>
                  <a:srgbClr val="000000"/>
                </a:solidFill>
                <a:effectLst/>
                <a:uLnTx/>
                <a:uFillTx/>
                <a:latin typeface="Tahoma"/>
                <a:ea typeface="Tahoma"/>
                <a:cs typeface="Tahoma"/>
                <a:sym typeface="Tahoma"/>
              </a:rPr>
              <a:t>Supporting Structures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Shape 472"/>
          <p:cNvSpPr txBox="1"/>
          <p:nvPr/>
        </p:nvSpPr>
        <p:spPr>
          <a:xfrm>
            <a:off x="6701544" y="1891159"/>
            <a:ext cx="1250069" cy="30008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350" b="0" i="0" u="none" strike="noStrike" kern="0" cap="none" spc="0" normalizeH="0" baseline="0" noProof="0">
              <a:ln>
                <a:noFill/>
              </a:ln>
              <a:solidFill>
                <a:srgbClr val="000000"/>
              </a:solidFill>
              <a:effectLst/>
              <a:uLnTx/>
              <a:uFillTx/>
              <a:latin typeface="Tahoma"/>
              <a:ea typeface="Tahoma"/>
              <a:cs typeface="Tahoma"/>
              <a:sym typeface="Tahoma"/>
            </a:endParaRPr>
          </a:p>
        </p:txBody>
      </p:sp>
      <p:sp>
        <p:nvSpPr>
          <p:cNvPr id="473" name="Shape 473"/>
          <p:cNvSpPr txBox="1"/>
          <p:nvPr/>
        </p:nvSpPr>
        <p:spPr>
          <a:xfrm>
            <a:off x="6730088" y="1219343"/>
            <a:ext cx="4224558" cy="735112"/>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Ongoing structures/rituals that promote and celebrate student voice, engagement, </a:t>
            </a:r>
            <a:b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b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and performance</a:t>
            </a:r>
            <a:endParaRPr kumimoji="0"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74" name="Shape 474"/>
          <p:cNvSpPr txBox="1"/>
          <p:nvPr/>
        </p:nvSpPr>
        <p:spPr>
          <a:xfrm>
            <a:off x="6730087" y="1958180"/>
            <a:ext cx="4224558" cy="38039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Academies/Student</a:t>
            </a:r>
            <a:r>
              <a:rPr kumimoji="0" lang="en-US" sz="1800" b="1" i="0" u="none" strike="noStrike" kern="0" cap="none" spc="0" normalizeH="0" baseline="0" noProof="0" dirty="0">
                <a:ln>
                  <a:noFill/>
                </a:ln>
                <a:solidFill>
                  <a:srgbClr val="000000"/>
                </a:solidFill>
                <a:effectLst/>
                <a:uLnTx/>
                <a:uFillTx/>
                <a:latin typeface="Tahoma"/>
                <a:ea typeface="Tahoma"/>
                <a:cs typeface="Tahoma"/>
                <a:sym typeface="Tahoma"/>
              </a:rPr>
              <a:t> </a:t>
            </a: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Cohorts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2" name="Shape 482"/>
          <p:cNvSpPr/>
          <p:nvPr/>
        </p:nvSpPr>
        <p:spPr>
          <a:xfrm>
            <a:off x="2063025" y="2579107"/>
            <a:ext cx="4116507" cy="334128"/>
          </a:xfrm>
          <a:prstGeom prst="rect">
            <a:avLst/>
          </a:prstGeom>
          <a:solidFill>
            <a:schemeClr val="lt1"/>
          </a:solidFill>
          <a:ln w="9525"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base"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Building Hope, Purpose, and Agency</a:t>
            </a:r>
          </a:p>
        </p:txBody>
      </p:sp>
      <p:sp>
        <p:nvSpPr>
          <p:cNvPr id="483" name="Shape 483"/>
          <p:cNvSpPr txBox="1"/>
          <p:nvPr/>
        </p:nvSpPr>
        <p:spPr>
          <a:xfrm>
            <a:off x="2063025" y="2910000"/>
            <a:ext cx="4116507" cy="372859"/>
          </a:xfrm>
          <a:prstGeom prst="rect">
            <a:avLst/>
          </a:prstGeom>
          <a:solidFill>
            <a:srgbClr val="FFFFFF"/>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Restorative Practices</a:t>
            </a:r>
            <a:endParaRPr kumimoji="0"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484" name="Shape 484"/>
          <p:cNvSpPr txBox="1"/>
          <p:nvPr/>
        </p:nvSpPr>
        <p:spPr>
          <a:xfrm>
            <a:off x="6730086" y="2341679"/>
            <a:ext cx="4224558" cy="34248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a:ea typeface="Tahoma"/>
                <a:cs typeface="Tahoma"/>
                <a:sym typeface="Tahoma"/>
              </a:rPr>
              <a:t>Interdisciplinary teams</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5" name="Shape 485"/>
          <p:cNvSpPr txBox="1"/>
          <p:nvPr/>
        </p:nvSpPr>
        <p:spPr>
          <a:xfrm>
            <a:off x="6730084" y="2683970"/>
            <a:ext cx="4224559" cy="32266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Common Planning Time</a:t>
            </a:r>
            <a:endParaRPr kumimoji="0" sz="1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4" name="Rectangle 33">
            <a:extLst>
              <a:ext uri="{FF2B5EF4-FFF2-40B4-BE49-F238E27FC236}">
                <a16:creationId xmlns:a16="http://schemas.microsoft.com/office/drawing/2014/main" id="{234200E1-F2D4-854E-84AF-1DD9CF563756}"/>
              </a:ext>
            </a:extLst>
          </p:cNvPr>
          <p:cNvSpPr>
            <a:spLocks noChangeArrowheads="1"/>
          </p:cNvSpPr>
          <p:nvPr/>
        </p:nvSpPr>
        <p:spPr bwMode="auto">
          <a:xfrm>
            <a:off x="1842868" y="4318093"/>
            <a:ext cx="9326881" cy="1459992"/>
          </a:xfrm>
          <a:prstGeom prst="rect">
            <a:avLst/>
          </a:prstGeom>
          <a:solidFill>
            <a:srgbClr val="CBE5FF"/>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350" b="1" i="0" u="none" strike="noStrike" kern="1200" cap="none" spc="0" normalizeH="0" baseline="0" noProof="0">
              <a:ln>
                <a:noFill/>
              </a:ln>
              <a:solidFill>
                <a:srgbClr val="004D74"/>
              </a:solidFill>
              <a:effectLst/>
              <a:uLnTx/>
              <a:uFillTx/>
              <a:latin typeface="Tahoma" panose="020B0604030504040204" pitchFamily="34" charset="0"/>
              <a:ea typeface="+mn-ea"/>
              <a:cs typeface="Arial"/>
              <a:sym typeface="Arial"/>
            </a:endParaRPr>
          </a:p>
        </p:txBody>
      </p:sp>
      <p:sp>
        <p:nvSpPr>
          <p:cNvPr id="25" name="Text Box 34">
            <a:extLst>
              <a:ext uri="{FF2B5EF4-FFF2-40B4-BE49-F238E27FC236}">
                <a16:creationId xmlns:a16="http://schemas.microsoft.com/office/drawing/2014/main" id="{478A0D9F-476C-E840-88FC-1541AAD9D377}"/>
              </a:ext>
            </a:extLst>
          </p:cNvPr>
          <p:cNvSpPr txBox="1">
            <a:spLocks noChangeArrowheads="1"/>
          </p:cNvSpPr>
          <p:nvPr/>
        </p:nvSpPr>
        <p:spPr bwMode="auto">
          <a:xfrm>
            <a:off x="1842868" y="3897236"/>
            <a:ext cx="9326881" cy="307777"/>
          </a:xfrm>
          <a:prstGeom prst="rect">
            <a:avLst/>
          </a:prstGeom>
          <a:solidFill>
            <a:srgbClr val="99CCFF"/>
          </a:solidFill>
          <a:ln w="12700">
            <a:solidFill>
              <a:schemeClr val="tx1"/>
            </a:solidFill>
            <a:miter lim="800000"/>
            <a:headEnd/>
            <a:tailEnd/>
          </a:ln>
          <a:effectLst/>
          <a:extLst>
            <a:ext uri="{AF507438-7753-43E0-B8FC-AC1667EBCBE1}">
              <a14:hiddenEffects xmlns:a14="http://schemas.microsoft.com/office/drawing/2010/main">
                <a:effectLst>
                  <a:outerShdw dist="107763" dir="2700000" algn="ctr" rotWithShape="0">
                    <a:schemeClr val="accent2">
                      <a:alpha val="50000"/>
                    </a:schemeClr>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a:sym typeface="Arial"/>
              </a:rPr>
              <a:t>Influencing Factors</a:t>
            </a:r>
          </a:p>
        </p:txBody>
      </p:sp>
      <p:sp>
        <p:nvSpPr>
          <p:cNvPr id="26" name="Text Box 35">
            <a:extLst>
              <a:ext uri="{FF2B5EF4-FFF2-40B4-BE49-F238E27FC236}">
                <a16:creationId xmlns:a16="http://schemas.microsoft.com/office/drawing/2014/main" id="{91181058-7E42-6A47-8DCA-649CA699E34C}"/>
              </a:ext>
            </a:extLst>
          </p:cNvPr>
          <p:cNvSpPr txBox="1">
            <a:spLocks noChangeArrowheads="1"/>
          </p:cNvSpPr>
          <p:nvPr/>
        </p:nvSpPr>
        <p:spPr bwMode="auto">
          <a:xfrm>
            <a:off x="2538349" y="4400687"/>
            <a:ext cx="8012283" cy="307777"/>
          </a:xfrm>
          <a:prstGeom prst="rect">
            <a:avLst/>
          </a:prstGeom>
          <a:solidFill>
            <a:srgbClr val="FFFFFF"/>
          </a:solidFill>
          <a:ln w="12700" algn="ctr">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a:sym typeface="Arial"/>
              </a:rPr>
              <a:t>Student data/needs/voice</a:t>
            </a:r>
          </a:p>
        </p:txBody>
      </p:sp>
      <p:sp>
        <p:nvSpPr>
          <p:cNvPr id="27" name="Text Box 37">
            <a:extLst>
              <a:ext uri="{FF2B5EF4-FFF2-40B4-BE49-F238E27FC236}">
                <a16:creationId xmlns:a16="http://schemas.microsoft.com/office/drawing/2014/main" id="{5D360B58-C6C0-B74F-B809-382967D8A380}"/>
              </a:ext>
            </a:extLst>
          </p:cNvPr>
          <p:cNvSpPr txBox="1">
            <a:spLocks noChangeArrowheads="1"/>
          </p:cNvSpPr>
          <p:nvPr/>
        </p:nvSpPr>
        <p:spPr bwMode="auto">
          <a:xfrm>
            <a:off x="2538349" y="4872065"/>
            <a:ext cx="8040415" cy="307777"/>
          </a:xfrm>
          <a:prstGeom prst="rect">
            <a:avLst/>
          </a:prstGeom>
          <a:solidFill>
            <a:schemeClr val="bg1"/>
          </a:solidFill>
          <a:ln w="12700">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a:sym typeface="Arial"/>
              </a:rPr>
              <a:t>Teacher capacities</a:t>
            </a:r>
          </a:p>
        </p:txBody>
      </p:sp>
      <p:sp>
        <p:nvSpPr>
          <p:cNvPr id="28" name="Rectangle 38">
            <a:extLst>
              <a:ext uri="{FF2B5EF4-FFF2-40B4-BE49-F238E27FC236}">
                <a16:creationId xmlns:a16="http://schemas.microsoft.com/office/drawing/2014/main" id="{315ED321-8C9F-1143-8425-20DCA5AEAD74}"/>
              </a:ext>
            </a:extLst>
          </p:cNvPr>
          <p:cNvSpPr>
            <a:spLocks noChangeArrowheads="1"/>
          </p:cNvSpPr>
          <p:nvPr/>
        </p:nvSpPr>
        <p:spPr bwMode="auto">
          <a:xfrm>
            <a:off x="2510218" y="5337267"/>
            <a:ext cx="8040415" cy="295031"/>
          </a:xfrm>
          <a:prstGeom prst="rect">
            <a:avLst/>
          </a:prstGeom>
          <a:solidFill>
            <a:schemeClr val="bg1"/>
          </a:solidFill>
          <a:ln w="9525">
            <a:solidFill>
              <a:srgbClr val="ED7D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Tahoma" panose="020B0604030504040204" pitchFamily="34" charset="0"/>
                <a:ea typeface="+mn-ea"/>
                <a:cs typeface="Arial"/>
                <a:sym typeface="Arial"/>
              </a:rPr>
              <a:t>Community Opportunities</a:t>
            </a:r>
          </a:p>
        </p:txBody>
      </p:sp>
    </p:spTree>
    <p:extLst>
      <p:ext uri="{BB962C8B-B14F-4D97-AF65-F5344CB8AC3E}">
        <p14:creationId xmlns:p14="http://schemas.microsoft.com/office/powerpoint/2010/main" val="212508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6374-331C-FB46-9AD6-9CCF482114CE}"/>
              </a:ext>
            </a:extLst>
          </p:cNvPr>
          <p:cNvSpPr>
            <a:spLocks noGrp="1"/>
          </p:cNvSpPr>
          <p:nvPr>
            <p:ph type="ctrTitle"/>
          </p:nvPr>
        </p:nvSpPr>
        <p:spPr>
          <a:xfrm>
            <a:off x="213360" y="4770120"/>
            <a:ext cx="11750039" cy="1116112"/>
          </a:xfrm>
        </p:spPr>
        <p:txBody>
          <a:bodyPr/>
          <a:lstStyle/>
          <a:p>
            <a:r>
              <a:rPr lang="en-US" dirty="0">
                <a:hlinkClick r:id="rId3"/>
              </a:rPr>
              <a:t>Student Voices: The Future of School</a:t>
            </a:r>
            <a:endParaRPr lang="en-US" dirty="0"/>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9199" y="417022"/>
            <a:ext cx="7064352" cy="3985605"/>
          </a:xfrm>
          <a:prstGeom prst="rect">
            <a:avLst/>
          </a:prstGeom>
        </p:spPr>
      </p:pic>
    </p:spTree>
    <p:extLst>
      <p:ext uri="{BB962C8B-B14F-4D97-AF65-F5344CB8AC3E}">
        <p14:creationId xmlns:p14="http://schemas.microsoft.com/office/powerpoint/2010/main" val="23514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1F4B0-AA89-794D-AF5E-187764A06C48}"/>
              </a:ext>
            </a:extLst>
          </p:cNvPr>
          <p:cNvSpPr>
            <a:spLocks noGrp="1"/>
          </p:cNvSpPr>
          <p:nvPr>
            <p:ph type="title"/>
          </p:nvPr>
        </p:nvSpPr>
        <p:spPr>
          <a:xfrm>
            <a:off x="2015230" y="227965"/>
            <a:ext cx="9907479" cy="1325563"/>
          </a:xfrm>
        </p:spPr>
        <p:txBody>
          <a:bodyPr/>
          <a:lstStyle/>
          <a:p>
            <a:r>
              <a:rPr lang="en-US" dirty="0"/>
              <a:t>What Research Tells Us</a:t>
            </a:r>
          </a:p>
        </p:txBody>
      </p:sp>
      <p:sp>
        <p:nvSpPr>
          <p:cNvPr id="3" name="Content Placeholder 2">
            <a:extLst>
              <a:ext uri="{FF2B5EF4-FFF2-40B4-BE49-F238E27FC236}">
                <a16:creationId xmlns:a16="http://schemas.microsoft.com/office/drawing/2014/main" id="{84D00249-1030-5E44-A7D6-A5B43873A1BA}"/>
              </a:ext>
            </a:extLst>
          </p:cNvPr>
          <p:cNvSpPr>
            <a:spLocks noGrp="1"/>
          </p:cNvSpPr>
          <p:nvPr>
            <p:ph idx="1"/>
          </p:nvPr>
        </p:nvSpPr>
        <p:spPr>
          <a:xfrm>
            <a:off x="2015231" y="1295400"/>
            <a:ext cx="9907479" cy="5257799"/>
          </a:xfrm>
        </p:spPr>
        <p:txBody>
          <a:bodyPr>
            <a:normAutofit/>
          </a:bodyPr>
          <a:lstStyle/>
          <a:p>
            <a:pPr>
              <a:lnSpc>
                <a:spcPct val="100000"/>
              </a:lnSpc>
              <a:spcBef>
                <a:spcPts val="600"/>
              </a:spcBef>
              <a:spcAft>
                <a:spcPts val="1200"/>
              </a:spcAft>
            </a:pPr>
            <a:r>
              <a:rPr lang="en-US" dirty="0"/>
              <a:t>Young people need caring, trusting, and supportive relationships with adults and with other young people. </a:t>
            </a:r>
          </a:p>
          <a:p>
            <a:pPr>
              <a:lnSpc>
                <a:spcPct val="100000"/>
              </a:lnSpc>
              <a:spcBef>
                <a:spcPts val="600"/>
              </a:spcBef>
              <a:spcAft>
                <a:spcPts val="1200"/>
              </a:spcAft>
            </a:pPr>
            <a:r>
              <a:rPr lang="en-US" dirty="0"/>
              <a:t>Young people respond to high expectations.</a:t>
            </a:r>
          </a:p>
          <a:p>
            <a:pPr>
              <a:lnSpc>
                <a:spcPct val="100000"/>
              </a:lnSpc>
              <a:spcBef>
                <a:spcPts val="600"/>
              </a:spcBef>
              <a:spcAft>
                <a:spcPts val="1200"/>
              </a:spcAft>
            </a:pPr>
            <a:r>
              <a:rPr lang="en-US" dirty="0"/>
              <a:t> Young people need opportunities to contribute (often referred to as “choice and voice”). </a:t>
            </a:r>
          </a:p>
          <a:p>
            <a:pPr>
              <a:lnSpc>
                <a:spcPct val="100000"/>
              </a:lnSpc>
              <a:spcAft>
                <a:spcPts val="1200"/>
              </a:spcAft>
            </a:pPr>
            <a:r>
              <a:rPr lang="en-US" dirty="0"/>
              <a:t>Young people need learning experiences that intentionally engage their interests, offer opportunities to succeed, and provide feedback to enable them to reflect on their accomplishments.</a:t>
            </a:r>
          </a:p>
        </p:txBody>
      </p:sp>
    </p:spTree>
    <p:extLst>
      <p:ext uri="{BB962C8B-B14F-4D97-AF65-F5344CB8AC3E}">
        <p14:creationId xmlns:p14="http://schemas.microsoft.com/office/powerpoint/2010/main" val="167934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363B-CABE-4B48-A815-6C0DFFBAB359}"/>
              </a:ext>
            </a:extLst>
          </p:cNvPr>
          <p:cNvSpPr>
            <a:spLocks noGrp="1"/>
          </p:cNvSpPr>
          <p:nvPr>
            <p:ph type="title"/>
          </p:nvPr>
        </p:nvSpPr>
        <p:spPr>
          <a:xfrm>
            <a:off x="2015230" y="155575"/>
            <a:ext cx="9907479" cy="1325563"/>
          </a:xfrm>
        </p:spPr>
        <p:txBody>
          <a:bodyPr/>
          <a:lstStyle/>
          <a:p>
            <a:r>
              <a:rPr lang="en-US" dirty="0">
                <a:latin typeface="Calibri Light" panose="020F0302020204030204" pitchFamily="34" charset="0"/>
                <a:cs typeface="Calibri Light" panose="020F0302020204030204" pitchFamily="34" charset="0"/>
              </a:rPr>
              <a:t>Block Party</a:t>
            </a:r>
          </a:p>
        </p:txBody>
      </p:sp>
      <p:sp>
        <p:nvSpPr>
          <p:cNvPr id="3" name="Content Placeholder 2">
            <a:extLst>
              <a:ext uri="{FF2B5EF4-FFF2-40B4-BE49-F238E27FC236}">
                <a16:creationId xmlns:a16="http://schemas.microsoft.com/office/drawing/2014/main" id="{E76529E7-45AD-0043-ABBB-57DB5D9533F1}"/>
              </a:ext>
            </a:extLst>
          </p:cNvPr>
          <p:cNvSpPr>
            <a:spLocks noGrp="1"/>
          </p:cNvSpPr>
          <p:nvPr>
            <p:ph type="body" idx="1"/>
          </p:nvPr>
        </p:nvSpPr>
        <p:spPr>
          <a:xfrm>
            <a:off x="2015231" y="1381125"/>
            <a:ext cx="9907479" cy="4522525"/>
          </a:xfrm>
        </p:spPr>
        <p:txBody>
          <a:bodyPr/>
          <a:lstStyle/>
          <a:p>
            <a:pPr>
              <a:spcAft>
                <a:spcPts val="1200"/>
              </a:spcAft>
            </a:pPr>
            <a:r>
              <a:rPr lang="en-US" dirty="0"/>
              <a:t>Read your passage.  Reflect on its meaning.</a:t>
            </a:r>
          </a:p>
          <a:p>
            <a:pPr>
              <a:spcAft>
                <a:spcPts val="1200"/>
              </a:spcAft>
            </a:pPr>
            <a:r>
              <a:rPr lang="en-US" dirty="0"/>
              <a:t>Stand up.  </a:t>
            </a:r>
          </a:p>
          <a:p>
            <a:pPr>
              <a:spcAft>
                <a:spcPts val="1200"/>
              </a:spcAft>
            </a:pPr>
            <a:r>
              <a:rPr lang="en-US" dirty="0"/>
              <a:t>Find someone with another color passage that you have not yet talked with.</a:t>
            </a:r>
          </a:p>
          <a:p>
            <a:pPr>
              <a:spcAft>
                <a:spcPts val="1200"/>
              </a:spcAft>
            </a:pPr>
            <a:r>
              <a:rPr lang="en-US" dirty="0"/>
              <a:t>Introduce yourself.  Share what you read and your response.</a:t>
            </a:r>
          </a:p>
          <a:p>
            <a:pPr>
              <a:spcAft>
                <a:spcPts val="1200"/>
              </a:spcAft>
            </a:pPr>
            <a:r>
              <a:rPr lang="en-US" dirty="0"/>
              <a:t>Switch roles.</a:t>
            </a:r>
          </a:p>
          <a:p>
            <a:pPr>
              <a:spcAft>
                <a:spcPts val="1200"/>
              </a:spcAft>
            </a:pPr>
            <a:r>
              <a:rPr lang="en-US" dirty="0"/>
              <a:t>When you hear the chime find a new partner.</a:t>
            </a:r>
          </a:p>
        </p:txBody>
      </p:sp>
      <p:pic>
        <p:nvPicPr>
          <p:cNvPr id="4" name="Picture 3" descr="C:\Users\lmuskau1\AppData\Local\Microsoft\Windows\Temporary Internet Files\Content.Outlook\3V00GYF9\HiRes.jpg">
            <a:extLst>
              <a:ext uri="{FF2B5EF4-FFF2-40B4-BE49-F238E27FC236}">
                <a16:creationId xmlns:a16="http://schemas.microsoft.com/office/drawing/2014/main" id="{F2161E32-63F1-AF4E-9B4F-84FC7D6DEA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96375" y="241299"/>
            <a:ext cx="2928244" cy="2479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0722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394AA-A141-A343-9104-61BA5B2F14D5}"/>
              </a:ext>
            </a:extLst>
          </p:cNvPr>
          <p:cNvSpPr>
            <a:spLocks noGrp="1"/>
          </p:cNvSpPr>
          <p:nvPr>
            <p:ph type="title"/>
          </p:nvPr>
        </p:nvSpPr>
        <p:spPr>
          <a:xfrm>
            <a:off x="1862831" y="241300"/>
            <a:ext cx="9907479" cy="796925"/>
          </a:xfrm>
        </p:spPr>
        <p:txBody>
          <a:bodyPr/>
          <a:lstStyle/>
          <a:p>
            <a:r>
              <a:rPr lang="en-US" dirty="0">
                <a:latin typeface="Calibri Light" panose="020F0302020204030204" pitchFamily="34" charset="0"/>
                <a:cs typeface="Calibri Light" panose="020F0302020204030204" pitchFamily="34" charset="0"/>
              </a:rPr>
              <a:t>Student Profiles</a:t>
            </a:r>
          </a:p>
        </p:txBody>
      </p:sp>
      <p:sp>
        <p:nvSpPr>
          <p:cNvPr id="3" name="Text Placeholder 2">
            <a:extLst>
              <a:ext uri="{FF2B5EF4-FFF2-40B4-BE49-F238E27FC236}">
                <a16:creationId xmlns:a16="http://schemas.microsoft.com/office/drawing/2014/main" id="{CCC79F23-C1FD-7142-99A6-AC854488BE5D}"/>
              </a:ext>
            </a:extLst>
          </p:cNvPr>
          <p:cNvSpPr>
            <a:spLocks noGrp="1"/>
          </p:cNvSpPr>
          <p:nvPr>
            <p:ph type="body" idx="1"/>
          </p:nvPr>
        </p:nvSpPr>
        <p:spPr/>
        <p:txBody>
          <a:bodyPr/>
          <a:lstStyle/>
          <a:p>
            <a:pPr marL="50800" indent="0">
              <a:buNone/>
            </a:pPr>
            <a:endParaRPr lang="en-US" dirty="0"/>
          </a:p>
        </p:txBody>
      </p:sp>
      <p:pic>
        <p:nvPicPr>
          <p:cNvPr id="4" name="Picture 3">
            <a:extLst>
              <a:ext uri="{FF2B5EF4-FFF2-40B4-BE49-F238E27FC236}">
                <a16:creationId xmlns:a16="http://schemas.microsoft.com/office/drawing/2014/main" id="{023C7032-0795-894D-9B21-082863D003E2}"/>
              </a:ext>
            </a:extLst>
          </p:cNvPr>
          <p:cNvPicPr>
            <a:picLocks noChangeAspect="1"/>
          </p:cNvPicPr>
          <p:nvPr/>
        </p:nvPicPr>
        <p:blipFill>
          <a:blip r:embed="rId3"/>
          <a:stretch>
            <a:fillRect/>
          </a:stretch>
        </p:blipFill>
        <p:spPr>
          <a:xfrm>
            <a:off x="1190040" y="1665539"/>
            <a:ext cx="10659059" cy="4398195"/>
          </a:xfrm>
          <a:prstGeom prst="rect">
            <a:avLst/>
          </a:prstGeom>
        </p:spPr>
      </p:pic>
      <p:sp>
        <p:nvSpPr>
          <p:cNvPr id="5" name="Rectangle 4">
            <a:extLst>
              <a:ext uri="{FF2B5EF4-FFF2-40B4-BE49-F238E27FC236}">
                <a16:creationId xmlns:a16="http://schemas.microsoft.com/office/drawing/2014/main" id="{30E609E0-8091-0949-B862-164A76CE07E5}"/>
              </a:ext>
            </a:extLst>
          </p:cNvPr>
          <p:cNvSpPr/>
          <p:nvPr/>
        </p:nvSpPr>
        <p:spPr>
          <a:xfrm>
            <a:off x="1350498" y="2391508"/>
            <a:ext cx="10419812" cy="13786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78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1D9B-7F26-0247-B3C3-57A6EBA577D0}"/>
              </a:ext>
            </a:extLst>
          </p:cNvPr>
          <p:cNvSpPr>
            <a:spLocks noGrp="1"/>
          </p:cNvSpPr>
          <p:nvPr>
            <p:ph type="title"/>
          </p:nvPr>
        </p:nvSpPr>
        <p:spPr>
          <a:xfrm>
            <a:off x="2015230" y="231775"/>
            <a:ext cx="9907479" cy="892175"/>
          </a:xfrm>
        </p:spPr>
        <p:txBody>
          <a:bodyPr/>
          <a:lstStyle/>
          <a:p>
            <a:r>
              <a:rPr lang="en-US" dirty="0">
                <a:latin typeface="Calibri Light" panose="020F0302020204030204" pitchFamily="34" charset="0"/>
                <a:cs typeface="Calibri Light" panose="020F0302020204030204" pitchFamily="34" charset="0"/>
              </a:rPr>
              <a:t>Student Surveys – Comparing Indicators</a:t>
            </a:r>
          </a:p>
        </p:txBody>
      </p:sp>
      <p:sp>
        <p:nvSpPr>
          <p:cNvPr id="3" name="Text Placeholder 2">
            <a:extLst>
              <a:ext uri="{FF2B5EF4-FFF2-40B4-BE49-F238E27FC236}">
                <a16:creationId xmlns:a16="http://schemas.microsoft.com/office/drawing/2014/main" id="{98644375-4E1D-6940-A29F-574DB00807A5}"/>
              </a:ext>
            </a:extLst>
          </p:cNvPr>
          <p:cNvSpPr>
            <a:spLocks noGrp="1"/>
          </p:cNvSpPr>
          <p:nvPr>
            <p:ph type="body" idx="1"/>
          </p:nvPr>
        </p:nvSpPr>
        <p:spPr>
          <a:xfrm>
            <a:off x="2015231" y="1123951"/>
            <a:ext cx="9907479" cy="4779700"/>
          </a:xfrm>
        </p:spPr>
        <p:txBody>
          <a:bodyPr/>
          <a:lstStyle/>
          <a:p>
            <a:pPr marL="50800" indent="0">
              <a:buNone/>
            </a:pPr>
            <a:r>
              <a:rPr lang="en-US" dirty="0"/>
              <a:t>Survey respondents (students, teachers, community, others) considering the same phenomenon from their own point of view.</a:t>
            </a:r>
          </a:p>
          <a:p>
            <a:pPr marL="50800" indent="0">
              <a:buNone/>
            </a:pPr>
            <a:endParaRPr lang="en-US" dirty="0"/>
          </a:p>
          <a:p>
            <a:pPr marL="50800" indent="0">
              <a:buNone/>
            </a:pPr>
            <a:r>
              <a:rPr lang="en-US" dirty="0"/>
              <a:t>Example:</a:t>
            </a:r>
          </a:p>
          <a:p>
            <a:pPr marL="50800" indent="0">
              <a:buNone/>
            </a:pPr>
            <a:endParaRPr lang="en-US" dirty="0"/>
          </a:p>
          <a:p>
            <a:pPr marL="50800" indent="0">
              <a:buNone/>
            </a:pPr>
            <a:r>
              <a:rPr lang="en-US" sz="3600" b="1" dirty="0"/>
              <a:t>I am proud of our high school</a:t>
            </a:r>
          </a:p>
          <a:p>
            <a:pPr marL="50800" indent="0">
              <a:buNone/>
            </a:pPr>
            <a:endParaRPr lang="en-US" dirty="0"/>
          </a:p>
          <a:p>
            <a:pPr marL="50800" indent="0">
              <a:buNone/>
            </a:pPr>
            <a:endParaRPr lang="en-US" sz="1200" i="1" dirty="0"/>
          </a:p>
          <a:p>
            <a:pPr marL="50800" indent="0">
              <a:buNone/>
            </a:pPr>
            <a:endParaRPr lang="en-US" sz="1200" i="1" dirty="0"/>
          </a:p>
          <a:p>
            <a:pPr marL="50800" indent="0">
              <a:buNone/>
            </a:pPr>
            <a:endParaRPr lang="en-US" sz="1200" i="1" dirty="0"/>
          </a:p>
          <a:p>
            <a:pPr marL="50800" indent="0">
              <a:buNone/>
            </a:pPr>
            <a:r>
              <a:rPr lang="en-US" sz="1200" i="1" dirty="0"/>
              <a:t>Corwin/</a:t>
            </a:r>
            <a:r>
              <a:rPr lang="en-US" sz="1200" i="1" dirty="0" err="1"/>
              <a:t>Quaglia</a:t>
            </a:r>
            <a:r>
              <a:rPr lang="en-US" sz="1200" i="1" dirty="0"/>
              <a:t> School Voice and Aspirations 2016</a:t>
            </a:r>
          </a:p>
          <a:p>
            <a:pPr marL="50800" indent="0">
              <a:buNone/>
            </a:pPr>
            <a:endParaRPr lang="en-US" dirty="0"/>
          </a:p>
        </p:txBody>
      </p:sp>
    </p:spTree>
    <p:extLst>
      <p:ext uri="{BB962C8B-B14F-4D97-AF65-F5344CB8AC3E}">
        <p14:creationId xmlns:p14="http://schemas.microsoft.com/office/powerpoint/2010/main" val="230559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A7BA3-4072-9F41-8D7C-BCA5ACB13508}"/>
              </a:ext>
            </a:extLst>
          </p:cNvPr>
          <p:cNvSpPr>
            <a:spLocks noGrp="1"/>
          </p:cNvSpPr>
          <p:nvPr>
            <p:ph type="title"/>
          </p:nvPr>
        </p:nvSpPr>
        <p:spPr>
          <a:xfrm>
            <a:off x="2015230" y="127381"/>
            <a:ext cx="9907479" cy="1325563"/>
          </a:xfrm>
        </p:spPr>
        <p:txBody>
          <a:bodyPr/>
          <a:lstStyle/>
          <a:p>
            <a:r>
              <a:rPr lang="en-US" dirty="0">
                <a:latin typeface="Calibri Light" panose="020F0302020204030204" pitchFamily="34" charset="0"/>
                <a:cs typeface="Calibri Light" panose="020F0302020204030204" pitchFamily="34" charset="0"/>
              </a:rPr>
              <a:t>Who are Our Teams?</a:t>
            </a:r>
          </a:p>
        </p:txBody>
      </p:sp>
      <p:sp>
        <p:nvSpPr>
          <p:cNvPr id="3" name="Content Placeholder 2">
            <a:extLst>
              <a:ext uri="{FF2B5EF4-FFF2-40B4-BE49-F238E27FC236}">
                <a16:creationId xmlns:a16="http://schemas.microsoft.com/office/drawing/2014/main" id="{A68F2E22-13AC-494D-A993-4933202DBF88}"/>
              </a:ext>
            </a:extLst>
          </p:cNvPr>
          <p:cNvSpPr>
            <a:spLocks noGrp="1"/>
          </p:cNvSpPr>
          <p:nvPr>
            <p:ph type="body" idx="1"/>
          </p:nvPr>
        </p:nvSpPr>
        <p:spPr>
          <a:xfrm>
            <a:off x="2015231" y="1243585"/>
            <a:ext cx="9907479" cy="4660066"/>
          </a:xfrm>
        </p:spPr>
        <p:txBody>
          <a:bodyPr/>
          <a:lstStyle/>
          <a:p>
            <a:pPr marL="347663" indent="-347663">
              <a:lnSpc>
                <a:spcPct val="100000"/>
              </a:lnSpc>
              <a:spcAft>
                <a:spcPts val="1200"/>
              </a:spcAft>
            </a:pPr>
            <a:r>
              <a:rPr lang="en-US" dirty="0"/>
              <a:t>Your team will take a few minutes to share some of your high school’s “signature strengths”?</a:t>
            </a:r>
          </a:p>
          <a:p>
            <a:pPr marL="347663" indent="-347663">
              <a:lnSpc>
                <a:spcPct val="100000"/>
              </a:lnSpc>
              <a:spcAft>
                <a:spcPts val="1200"/>
              </a:spcAft>
            </a:pPr>
            <a:r>
              <a:rPr lang="en-US" dirty="0"/>
              <a:t>You will select one of the “gifts” provided on the table for your team or create your own.</a:t>
            </a:r>
          </a:p>
          <a:p>
            <a:pPr marL="347663" indent="-347663"/>
            <a:r>
              <a:rPr lang="en-US" dirty="0"/>
              <a:t>Then we will have a connection circle to introduce each member of the team.</a:t>
            </a:r>
          </a:p>
        </p:txBody>
      </p:sp>
    </p:spTree>
    <p:extLst>
      <p:ext uri="{BB962C8B-B14F-4D97-AF65-F5344CB8AC3E}">
        <p14:creationId xmlns:p14="http://schemas.microsoft.com/office/powerpoint/2010/main" val="18135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1D9B-7F26-0247-B3C3-57A6EBA577D0}"/>
              </a:ext>
            </a:extLst>
          </p:cNvPr>
          <p:cNvSpPr>
            <a:spLocks noGrp="1"/>
          </p:cNvSpPr>
          <p:nvPr>
            <p:ph type="title"/>
          </p:nvPr>
        </p:nvSpPr>
        <p:spPr>
          <a:xfrm>
            <a:off x="2015231" y="107950"/>
            <a:ext cx="9907479" cy="1325563"/>
          </a:xfrm>
        </p:spPr>
        <p:txBody>
          <a:bodyPr/>
          <a:lstStyle/>
          <a:p>
            <a:r>
              <a:rPr lang="en-US" dirty="0">
                <a:latin typeface="Calibri Light" panose="020F0302020204030204" pitchFamily="34" charset="0"/>
                <a:cs typeface="Calibri Light" panose="020F0302020204030204" pitchFamily="34" charset="0"/>
              </a:rPr>
              <a:t>Student Surveys – Comparing Indicators</a:t>
            </a:r>
          </a:p>
        </p:txBody>
      </p:sp>
      <p:sp>
        <p:nvSpPr>
          <p:cNvPr id="3" name="Text Placeholder 2">
            <a:extLst>
              <a:ext uri="{FF2B5EF4-FFF2-40B4-BE49-F238E27FC236}">
                <a16:creationId xmlns:a16="http://schemas.microsoft.com/office/drawing/2014/main" id="{98644375-4E1D-6940-A29F-574DB00807A5}"/>
              </a:ext>
            </a:extLst>
          </p:cNvPr>
          <p:cNvSpPr>
            <a:spLocks noGrp="1"/>
          </p:cNvSpPr>
          <p:nvPr>
            <p:ph type="body" idx="1"/>
          </p:nvPr>
        </p:nvSpPr>
        <p:spPr>
          <a:xfrm>
            <a:off x="2015231" y="1219201"/>
            <a:ext cx="9907479" cy="4684450"/>
          </a:xfrm>
        </p:spPr>
        <p:txBody>
          <a:bodyPr/>
          <a:lstStyle/>
          <a:p>
            <a:pPr marL="50800" indent="0">
              <a:buNone/>
            </a:pPr>
            <a:r>
              <a:rPr lang="en-US" dirty="0"/>
              <a:t>Survey respondents (teachers/students) considering the same phenomenon from opposite points of view.</a:t>
            </a:r>
          </a:p>
          <a:p>
            <a:pPr marL="50800" indent="0">
              <a:buNone/>
            </a:pPr>
            <a:endParaRPr lang="en-US" dirty="0"/>
          </a:p>
          <a:p>
            <a:pPr marL="50800" indent="0">
              <a:buNone/>
            </a:pPr>
            <a:r>
              <a:rPr lang="en-US" dirty="0"/>
              <a:t>Example:  </a:t>
            </a:r>
          </a:p>
          <a:p>
            <a:pPr marL="50800" indent="0">
              <a:lnSpc>
                <a:spcPct val="100000"/>
              </a:lnSpc>
              <a:spcAft>
                <a:spcPts val="1200"/>
              </a:spcAft>
              <a:buNone/>
            </a:pPr>
            <a:r>
              <a:rPr lang="en-US" sz="3600" b="1" dirty="0"/>
              <a:t>Teachers respond to:  “I respect students”</a:t>
            </a:r>
          </a:p>
          <a:p>
            <a:pPr marL="50800" indent="0">
              <a:lnSpc>
                <a:spcPct val="100000"/>
              </a:lnSpc>
              <a:spcAft>
                <a:spcPts val="1200"/>
              </a:spcAft>
              <a:buNone/>
            </a:pPr>
            <a:r>
              <a:rPr lang="en-US" sz="3600" b="1" dirty="0"/>
              <a:t>Students respond to:  “Teachers respect students”</a:t>
            </a:r>
          </a:p>
          <a:p>
            <a:pPr marL="50800" indent="0">
              <a:buNone/>
            </a:pPr>
            <a:endParaRPr lang="en-US" dirty="0"/>
          </a:p>
          <a:p>
            <a:pPr marL="50800" indent="0">
              <a:buNone/>
            </a:pPr>
            <a:r>
              <a:rPr lang="en-US" sz="1200" i="1" dirty="0"/>
              <a:t>Corwin/</a:t>
            </a:r>
            <a:r>
              <a:rPr lang="en-US" sz="1200" i="1" dirty="0" err="1"/>
              <a:t>Quaglia</a:t>
            </a:r>
            <a:r>
              <a:rPr lang="en-US" sz="1200" i="1" dirty="0"/>
              <a:t> School Voice and Aspirations 2016</a:t>
            </a:r>
          </a:p>
          <a:p>
            <a:pPr marL="50800" indent="0">
              <a:buNone/>
            </a:pPr>
            <a:endParaRPr lang="en-US" dirty="0"/>
          </a:p>
        </p:txBody>
      </p:sp>
    </p:spTree>
    <p:extLst>
      <p:ext uri="{BB962C8B-B14F-4D97-AF65-F5344CB8AC3E}">
        <p14:creationId xmlns:p14="http://schemas.microsoft.com/office/powerpoint/2010/main" val="78092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1D9B-7F26-0247-B3C3-57A6EBA577D0}"/>
              </a:ext>
            </a:extLst>
          </p:cNvPr>
          <p:cNvSpPr>
            <a:spLocks noGrp="1"/>
          </p:cNvSpPr>
          <p:nvPr>
            <p:ph type="title"/>
          </p:nvPr>
        </p:nvSpPr>
        <p:spPr>
          <a:xfrm>
            <a:off x="2015231" y="98425"/>
            <a:ext cx="9907479" cy="1325563"/>
          </a:xfrm>
        </p:spPr>
        <p:txBody>
          <a:bodyPr/>
          <a:lstStyle/>
          <a:p>
            <a:r>
              <a:rPr lang="en-US" dirty="0">
                <a:latin typeface="Calibri Light" panose="020F0302020204030204" pitchFamily="34" charset="0"/>
                <a:cs typeface="Calibri Light" panose="020F0302020204030204" pitchFamily="34" charset="0"/>
              </a:rPr>
              <a:t>Student Surveys – Comparing Indicators</a:t>
            </a:r>
          </a:p>
        </p:txBody>
      </p:sp>
      <p:sp>
        <p:nvSpPr>
          <p:cNvPr id="3" name="Text Placeholder 2">
            <a:extLst>
              <a:ext uri="{FF2B5EF4-FFF2-40B4-BE49-F238E27FC236}">
                <a16:creationId xmlns:a16="http://schemas.microsoft.com/office/drawing/2014/main" id="{98644375-4E1D-6940-A29F-574DB00807A5}"/>
              </a:ext>
            </a:extLst>
          </p:cNvPr>
          <p:cNvSpPr>
            <a:spLocks noGrp="1"/>
          </p:cNvSpPr>
          <p:nvPr>
            <p:ph type="body" idx="1"/>
          </p:nvPr>
        </p:nvSpPr>
        <p:spPr>
          <a:xfrm>
            <a:off x="2015231" y="1266825"/>
            <a:ext cx="9907479" cy="5219700"/>
          </a:xfrm>
        </p:spPr>
        <p:txBody>
          <a:bodyPr/>
          <a:lstStyle/>
          <a:p>
            <a:pPr marL="50800" indent="0">
              <a:buNone/>
            </a:pPr>
            <a:r>
              <a:rPr lang="en-US" dirty="0"/>
              <a:t>Survey respondents (teachers/students) considering the same phenomenon from different roles.</a:t>
            </a:r>
          </a:p>
          <a:p>
            <a:pPr marL="50800" indent="0">
              <a:buNone/>
            </a:pPr>
            <a:endParaRPr lang="en-US" dirty="0"/>
          </a:p>
          <a:p>
            <a:pPr marL="50800" indent="0">
              <a:buNone/>
            </a:pPr>
            <a:r>
              <a:rPr lang="en-US" dirty="0"/>
              <a:t>Example:  </a:t>
            </a:r>
          </a:p>
          <a:p>
            <a:pPr marL="50800" indent="0">
              <a:lnSpc>
                <a:spcPct val="100000"/>
              </a:lnSpc>
              <a:spcAft>
                <a:spcPts val="1200"/>
              </a:spcAft>
              <a:buNone/>
            </a:pPr>
            <a:r>
              <a:rPr lang="en-US" sz="3600" b="1" dirty="0"/>
              <a:t>Teachers respond to:  “I feel comfortable asking questions during staff meetings.”</a:t>
            </a:r>
          </a:p>
          <a:p>
            <a:pPr marL="50800" indent="0">
              <a:lnSpc>
                <a:spcPct val="100000"/>
              </a:lnSpc>
              <a:spcAft>
                <a:spcPts val="1200"/>
              </a:spcAft>
              <a:buNone/>
            </a:pPr>
            <a:r>
              <a:rPr lang="en-US" sz="3600" b="1" dirty="0"/>
              <a:t>Students respond to:  “I feel comfortable asking questions during class.”</a:t>
            </a:r>
            <a:endParaRPr lang="en-US" dirty="0"/>
          </a:p>
          <a:p>
            <a:pPr marL="50800" indent="0">
              <a:buNone/>
            </a:pPr>
            <a:r>
              <a:rPr lang="en-US" sz="1200" i="1" dirty="0"/>
              <a:t>Corwin/</a:t>
            </a:r>
            <a:r>
              <a:rPr lang="en-US" sz="1200" i="1" dirty="0" err="1"/>
              <a:t>Quaglia</a:t>
            </a:r>
            <a:r>
              <a:rPr lang="en-US" sz="1200" i="1" dirty="0"/>
              <a:t> School Voice and Aspirations 2016</a:t>
            </a:r>
          </a:p>
        </p:txBody>
      </p:sp>
    </p:spTree>
    <p:extLst>
      <p:ext uri="{BB962C8B-B14F-4D97-AF65-F5344CB8AC3E}">
        <p14:creationId xmlns:p14="http://schemas.microsoft.com/office/powerpoint/2010/main" val="24672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4A018-7F24-714C-965D-F435DF3C1CC7}"/>
              </a:ext>
            </a:extLst>
          </p:cNvPr>
          <p:cNvSpPr>
            <a:spLocks noGrp="1"/>
          </p:cNvSpPr>
          <p:nvPr>
            <p:ph type="title"/>
          </p:nvPr>
        </p:nvSpPr>
        <p:spPr>
          <a:xfrm>
            <a:off x="2015231" y="23813"/>
            <a:ext cx="9907479" cy="1325563"/>
          </a:xfrm>
        </p:spPr>
        <p:txBody>
          <a:bodyPr/>
          <a:lstStyle/>
          <a:p>
            <a:r>
              <a:rPr lang="en-US" dirty="0"/>
              <a:t>Ask ’</a:t>
            </a:r>
            <a:r>
              <a:rPr lang="en-US" dirty="0" err="1"/>
              <a:t>Em</a:t>
            </a:r>
            <a:endParaRPr lang="en-US" dirty="0"/>
          </a:p>
        </p:txBody>
      </p:sp>
      <p:sp>
        <p:nvSpPr>
          <p:cNvPr id="3" name="Text Placeholder 2">
            <a:extLst>
              <a:ext uri="{FF2B5EF4-FFF2-40B4-BE49-F238E27FC236}">
                <a16:creationId xmlns:a16="http://schemas.microsoft.com/office/drawing/2014/main" id="{BAE61BA9-82F7-ED4C-9D65-D5FC48749DE7}"/>
              </a:ext>
            </a:extLst>
          </p:cNvPr>
          <p:cNvSpPr>
            <a:spLocks noGrp="1"/>
          </p:cNvSpPr>
          <p:nvPr>
            <p:ph type="body" idx="1"/>
          </p:nvPr>
        </p:nvSpPr>
        <p:spPr>
          <a:xfrm>
            <a:off x="2015232" y="1104901"/>
            <a:ext cx="9190324" cy="4996642"/>
          </a:xfrm>
        </p:spPr>
        <p:txBody>
          <a:bodyPr/>
          <a:lstStyle/>
          <a:p>
            <a:pPr>
              <a:lnSpc>
                <a:spcPct val="100000"/>
              </a:lnSpc>
              <a:spcAft>
                <a:spcPts val="600"/>
              </a:spcAft>
            </a:pPr>
            <a:r>
              <a:rPr lang="en-US" dirty="0"/>
              <a:t>When might we ask students what is important and meaningful in their world?</a:t>
            </a:r>
          </a:p>
          <a:p>
            <a:pPr>
              <a:lnSpc>
                <a:spcPct val="100000"/>
              </a:lnSpc>
              <a:spcAft>
                <a:spcPts val="600"/>
              </a:spcAft>
            </a:pPr>
            <a:r>
              <a:rPr lang="en-US" dirty="0"/>
              <a:t>Whom might they like to help?</a:t>
            </a:r>
          </a:p>
          <a:p>
            <a:pPr>
              <a:lnSpc>
                <a:spcPct val="100000"/>
              </a:lnSpc>
              <a:spcAft>
                <a:spcPts val="600"/>
              </a:spcAft>
            </a:pPr>
            <a:r>
              <a:rPr lang="en-US" dirty="0"/>
              <a:t>How might areas of our curriculum allow for connections with our community?</a:t>
            </a:r>
          </a:p>
          <a:p>
            <a:pPr>
              <a:lnSpc>
                <a:spcPct val="100000"/>
              </a:lnSpc>
              <a:spcAft>
                <a:spcPts val="600"/>
              </a:spcAft>
            </a:pPr>
            <a:r>
              <a:rPr lang="en-US" dirty="0"/>
              <a:t>Opportunities exist in great abundance – time is the perceived barrier.</a:t>
            </a:r>
          </a:p>
          <a:p>
            <a:pPr marL="50800" indent="0">
              <a:buNone/>
            </a:pPr>
            <a:endParaRPr lang="en-US" sz="2000" dirty="0"/>
          </a:p>
          <a:p>
            <a:pPr marL="50800" indent="0">
              <a:buNone/>
            </a:pPr>
            <a:r>
              <a:rPr lang="en-US" sz="1200" i="1" dirty="0"/>
              <a:t>Student Voice From Invisible to Invaluable</a:t>
            </a:r>
          </a:p>
        </p:txBody>
      </p:sp>
    </p:spTree>
    <p:extLst>
      <p:ext uri="{BB962C8B-B14F-4D97-AF65-F5344CB8AC3E}">
        <p14:creationId xmlns:p14="http://schemas.microsoft.com/office/powerpoint/2010/main" val="19093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466504A-3A43-3C47-B532-7C1292C09501}"/>
              </a:ext>
            </a:extLst>
          </p:cNvPr>
          <p:cNvSpPr>
            <a:spLocks noGrp="1"/>
          </p:cNvSpPr>
          <p:nvPr>
            <p:ph type="sldNum" sz="quarter" idx="429496729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550" y="647700"/>
            <a:ext cx="7834893" cy="5221714"/>
          </a:xfrm>
          <a:prstGeom prst="rect">
            <a:avLst/>
          </a:prstGeom>
        </p:spPr>
      </p:pic>
    </p:spTree>
    <p:extLst>
      <p:ext uri="{BB962C8B-B14F-4D97-AF65-F5344CB8AC3E}">
        <p14:creationId xmlns:p14="http://schemas.microsoft.com/office/powerpoint/2010/main" val="308360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850" y="1925054"/>
            <a:ext cx="9810750" cy="3513722"/>
          </a:xfrm>
        </p:spPr>
        <p:txBody>
          <a:bodyPr anchor="t" anchorCtr="0"/>
          <a:lstStyle/>
          <a:p>
            <a:pPr algn="l">
              <a:lnSpc>
                <a:spcPct val="100000"/>
              </a:lnSpc>
            </a:pPr>
            <a:r>
              <a:rPr lang="en-US" sz="3600" b="0" dirty="0">
                <a:solidFill>
                  <a:schemeClr val="tx1"/>
                </a:solidFill>
              </a:rPr>
              <a:t>How can we access the mutual intelligence and wisdom we need to create innovative paths forward for our high schools and the communities they serve?</a:t>
            </a:r>
          </a:p>
        </p:txBody>
      </p:sp>
      <p:sp>
        <p:nvSpPr>
          <p:cNvPr id="3" name="Rectangle 2"/>
          <p:cNvSpPr/>
          <p:nvPr/>
        </p:nvSpPr>
        <p:spPr>
          <a:xfrm>
            <a:off x="1847850" y="236167"/>
            <a:ext cx="9563100" cy="1446550"/>
          </a:xfrm>
          <a:prstGeom prst="rect">
            <a:avLst/>
          </a:prstGeom>
        </p:spPr>
        <p:txBody>
          <a:bodyPr wrap="square">
            <a:spAutoFit/>
          </a:bodyPr>
          <a:lstStyle/>
          <a:p>
            <a:r>
              <a:rPr lang="en-US" sz="4400" b="1" dirty="0">
                <a:solidFill>
                  <a:srgbClr val="5E94CA"/>
                </a:solidFill>
                <a:latin typeface="Calibri Light" panose="020F0302020204030204" pitchFamily="34" charset="0"/>
                <a:cs typeface="Calibri Light" panose="020F0302020204030204" pitchFamily="34" charset="0"/>
              </a:rPr>
              <a:t>Redesigning, Reimagining School with Community Members’ Contributions</a:t>
            </a:r>
          </a:p>
        </p:txBody>
      </p:sp>
    </p:spTree>
    <p:extLst>
      <p:ext uri="{BB962C8B-B14F-4D97-AF65-F5344CB8AC3E}">
        <p14:creationId xmlns:p14="http://schemas.microsoft.com/office/powerpoint/2010/main" val="2787629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C3261F-1BAF-459D-9162-B287FDE3605B}"/>
              </a:ext>
            </a:extLst>
          </p:cNvPr>
          <p:cNvPicPr>
            <a:picLocks noChangeAspect="1"/>
          </p:cNvPicPr>
          <p:nvPr/>
        </p:nvPicPr>
        <p:blipFill rotWithShape="1">
          <a:blip r:embed="rId3">
            <a:extLst>
              <a:ext uri="{28A0092B-C50C-407E-A947-70E740481C1C}">
                <a14:useLocalDpi xmlns:a14="http://schemas.microsoft.com/office/drawing/2010/main" val="0"/>
              </a:ext>
            </a:extLst>
          </a:blip>
          <a:srcRect l="7017" t="4702" r="6140" b="8464"/>
          <a:stretch/>
        </p:blipFill>
        <p:spPr>
          <a:xfrm>
            <a:off x="2926682" y="1316810"/>
            <a:ext cx="8817643" cy="5076825"/>
          </a:xfrm>
          <a:prstGeom prst="rect">
            <a:avLst/>
          </a:prstGeom>
        </p:spPr>
      </p:pic>
      <p:pic>
        <p:nvPicPr>
          <p:cNvPr id="9" name="Picture 8">
            <a:extLst>
              <a:ext uri="{FF2B5EF4-FFF2-40B4-BE49-F238E27FC236}">
                <a16:creationId xmlns:a16="http://schemas.microsoft.com/office/drawing/2014/main" id="{6252A3CC-B800-4DFC-9FA2-BE9A49EAE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6682" y="85725"/>
            <a:ext cx="3333749" cy="1231085"/>
          </a:xfrm>
          <a:prstGeom prst="rect">
            <a:avLst/>
          </a:prstGeom>
        </p:spPr>
      </p:pic>
      <p:pic>
        <p:nvPicPr>
          <p:cNvPr id="2" name="Picture 1">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8125" y="2355057"/>
            <a:ext cx="2226440" cy="2243138"/>
          </a:xfrm>
          <a:prstGeom prst="rect">
            <a:avLst/>
          </a:prstGeom>
        </p:spPr>
      </p:pic>
      <p:sp>
        <p:nvSpPr>
          <p:cNvPr id="3" name="TextBox 2">
            <a:hlinkClick r:id="rId7"/>
          </p:cNvPr>
          <p:cNvSpPr txBox="1"/>
          <p:nvPr/>
        </p:nvSpPr>
        <p:spPr>
          <a:xfrm>
            <a:off x="190548" y="4962525"/>
            <a:ext cx="2505075" cy="1077218"/>
          </a:xfrm>
          <a:prstGeom prst="rect">
            <a:avLst/>
          </a:prstGeom>
          <a:solidFill>
            <a:srgbClr val="5E94CA"/>
          </a:solidFill>
        </p:spPr>
        <p:txBody>
          <a:bodyPr wrap="square" rtlCol="0">
            <a:spAutoFit/>
          </a:bodyPr>
          <a:lstStyle/>
          <a:p>
            <a:pPr algn="ctr"/>
            <a:r>
              <a:rPr lang="en-US" sz="1600" dirty="0"/>
              <a:t>The CSHSC website features a section on Conversation Cafes with a seven-video series.</a:t>
            </a:r>
          </a:p>
        </p:txBody>
      </p:sp>
    </p:spTree>
    <p:extLst>
      <p:ext uri="{BB962C8B-B14F-4D97-AF65-F5344CB8AC3E}">
        <p14:creationId xmlns:p14="http://schemas.microsoft.com/office/powerpoint/2010/main" val="1138443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BD287-48F3-8A48-B031-DAB1C553F5EA}"/>
              </a:ext>
            </a:extLst>
          </p:cNvPr>
          <p:cNvSpPr>
            <a:spLocks noGrp="1"/>
          </p:cNvSpPr>
          <p:nvPr>
            <p:ph type="title"/>
          </p:nvPr>
        </p:nvSpPr>
        <p:spPr>
          <a:xfrm>
            <a:off x="2015230" y="127000"/>
            <a:ext cx="9907479" cy="1325563"/>
          </a:xfrm>
        </p:spPr>
        <p:txBody>
          <a:bodyPr/>
          <a:lstStyle/>
          <a:p>
            <a:r>
              <a:rPr lang="en-US" dirty="0">
                <a:latin typeface="Calibri Light" panose="020F0302020204030204" pitchFamily="34" charset="0"/>
                <a:cs typeface="Calibri Light" panose="020F0302020204030204" pitchFamily="34" charset="0"/>
              </a:rPr>
              <a:t>Round 1 – Articulate the Big Why</a:t>
            </a:r>
          </a:p>
        </p:txBody>
      </p:sp>
      <p:sp>
        <p:nvSpPr>
          <p:cNvPr id="3" name="Text Placeholder 2">
            <a:extLst>
              <a:ext uri="{FF2B5EF4-FFF2-40B4-BE49-F238E27FC236}">
                <a16:creationId xmlns:a16="http://schemas.microsoft.com/office/drawing/2014/main" id="{2A1AC393-A973-BD4F-B4A7-B69EFDB12C4E}"/>
              </a:ext>
            </a:extLst>
          </p:cNvPr>
          <p:cNvSpPr>
            <a:spLocks noGrp="1"/>
          </p:cNvSpPr>
          <p:nvPr>
            <p:ph type="body" idx="1"/>
          </p:nvPr>
        </p:nvSpPr>
        <p:spPr>
          <a:xfrm>
            <a:off x="2015231" y="1587500"/>
            <a:ext cx="9907479" cy="2212975"/>
          </a:xfrm>
        </p:spPr>
        <p:txBody>
          <a:bodyPr/>
          <a:lstStyle/>
          <a:p>
            <a:r>
              <a:rPr lang="en-US" sz="3200" dirty="0">
                <a:solidFill>
                  <a:schemeClr val="tx1"/>
                </a:solidFill>
              </a:rPr>
              <a:t>Why are we bringing people together?</a:t>
            </a:r>
          </a:p>
          <a:p>
            <a:endParaRPr lang="en-US" sz="3200" dirty="0">
              <a:solidFill>
                <a:schemeClr val="tx1"/>
              </a:solidFill>
            </a:endParaRPr>
          </a:p>
          <a:p>
            <a:r>
              <a:rPr lang="en-US" sz="3200" dirty="0">
                <a:solidFill>
                  <a:schemeClr val="tx1"/>
                </a:solidFill>
              </a:rPr>
              <a:t>What need or needs might this conversation fulfill?</a:t>
            </a:r>
          </a:p>
        </p:txBody>
      </p:sp>
    </p:spTree>
    <p:extLst>
      <p:ext uri="{BB962C8B-B14F-4D97-AF65-F5344CB8AC3E}">
        <p14:creationId xmlns:p14="http://schemas.microsoft.com/office/powerpoint/2010/main" val="207833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19CD5-5315-F142-9F0F-F9BE220349B3}"/>
              </a:ext>
            </a:extLst>
          </p:cNvPr>
          <p:cNvSpPr>
            <a:spLocks noGrp="1"/>
          </p:cNvSpPr>
          <p:nvPr>
            <p:ph type="title"/>
          </p:nvPr>
        </p:nvSpPr>
        <p:spPr>
          <a:xfrm>
            <a:off x="2015230" y="165100"/>
            <a:ext cx="9907479" cy="1325563"/>
          </a:xfrm>
        </p:spPr>
        <p:txBody>
          <a:bodyPr/>
          <a:lstStyle/>
          <a:p>
            <a:r>
              <a:rPr lang="en-US" dirty="0">
                <a:latin typeface="Calibri Light" panose="020F0302020204030204" pitchFamily="34" charset="0"/>
                <a:cs typeface="Calibri Light" panose="020F0302020204030204" pitchFamily="34" charset="0"/>
              </a:rPr>
              <a:t>Round 2 – Clarify Possible Outcomes</a:t>
            </a:r>
          </a:p>
        </p:txBody>
      </p:sp>
      <p:sp>
        <p:nvSpPr>
          <p:cNvPr id="3" name="Text Placeholder 2">
            <a:extLst>
              <a:ext uri="{FF2B5EF4-FFF2-40B4-BE49-F238E27FC236}">
                <a16:creationId xmlns:a16="http://schemas.microsoft.com/office/drawing/2014/main" id="{B7FAF206-2657-7447-AD7A-CC469AE97AE4}"/>
              </a:ext>
            </a:extLst>
          </p:cNvPr>
          <p:cNvSpPr>
            <a:spLocks noGrp="1"/>
          </p:cNvSpPr>
          <p:nvPr>
            <p:ph type="body" idx="1"/>
          </p:nvPr>
        </p:nvSpPr>
        <p:spPr/>
        <p:txBody>
          <a:bodyPr/>
          <a:lstStyle/>
          <a:p>
            <a:r>
              <a:rPr lang="en-US" sz="3200" dirty="0">
                <a:solidFill>
                  <a:schemeClr val="tx1"/>
                </a:solidFill>
              </a:rPr>
              <a:t>What do we believe is possible from this community conversation?</a:t>
            </a:r>
          </a:p>
          <a:p>
            <a:endParaRPr lang="en-US" sz="3200" dirty="0">
              <a:solidFill>
                <a:schemeClr val="tx1"/>
              </a:solidFill>
            </a:endParaRPr>
          </a:p>
          <a:p>
            <a:r>
              <a:rPr lang="en-US" sz="3200" dirty="0">
                <a:solidFill>
                  <a:schemeClr val="tx1"/>
                </a:solidFill>
              </a:rPr>
              <a:t>What might we consider successful?</a:t>
            </a:r>
          </a:p>
        </p:txBody>
      </p:sp>
    </p:spTree>
    <p:extLst>
      <p:ext uri="{BB962C8B-B14F-4D97-AF65-F5344CB8AC3E}">
        <p14:creationId xmlns:p14="http://schemas.microsoft.com/office/powerpoint/2010/main" val="36198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8658C-19FA-0141-92F4-286BF77BCA5A}"/>
              </a:ext>
            </a:extLst>
          </p:cNvPr>
          <p:cNvSpPr>
            <a:spLocks noGrp="1"/>
          </p:cNvSpPr>
          <p:nvPr>
            <p:ph type="title"/>
          </p:nvPr>
        </p:nvSpPr>
        <p:spPr>
          <a:xfrm>
            <a:off x="2015230" y="98425"/>
            <a:ext cx="9907479" cy="1325563"/>
          </a:xfrm>
        </p:spPr>
        <p:txBody>
          <a:bodyPr/>
          <a:lstStyle/>
          <a:p>
            <a:r>
              <a:rPr lang="en-US" dirty="0">
                <a:latin typeface="Calibri Light" panose="020F0302020204030204" pitchFamily="34" charset="0"/>
                <a:cs typeface="Calibri Light" panose="020F0302020204030204" pitchFamily="34" charset="0"/>
              </a:rPr>
              <a:t>Design Time</a:t>
            </a:r>
          </a:p>
        </p:txBody>
      </p:sp>
      <p:sp>
        <p:nvSpPr>
          <p:cNvPr id="3" name="Text Placeholder 2">
            <a:extLst>
              <a:ext uri="{FF2B5EF4-FFF2-40B4-BE49-F238E27FC236}">
                <a16:creationId xmlns:a16="http://schemas.microsoft.com/office/drawing/2014/main" id="{85BE8B30-F6AE-664C-9C48-DF1DD71CC2D6}"/>
              </a:ext>
            </a:extLst>
          </p:cNvPr>
          <p:cNvSpPr>
            <a:spLocks noGrp="1"/>
          </p:cNvSpPr>
          <p:nvPr>
            <p:ph type="body" idx="1"/>
          </p:nvPr>
        </p:nvSpPr>
        <p:spPr>
          <a:xfrm>
            <a:off x="2015231" y="1162050"/>
            <a:ext cx="9907479" cy="5505449"/>
          </a:xfrm>
        </p:spPr>
        <p:txBody>
          <a:bodyPr/>
          <a:lstStyle/>
          <a:p>
            <a:pPr>
              <a:lnSpc>
                <a:spcPct val="100000"/>
              </a:lnSpc>
              <a:spcAft>
                <a:spcPts val="600"/>
              </a:spcAft>
            </a:pPr>
            <a:r>
              <a:rPr lang="en-US" dirty="0"/>
              <a:t>With your team – determine how you will gain student, staff and community input in your design plan.</a:t>
            </a:r>
          </a:p>
          <a:p>
            <a:pPr indent="-457200">
              <a:lnSpc>
                <a:spcPct val="100000"/>
              </a:lnSpc>
              <a:spcAft>
                <a:spcPts val="600"/>
              </a:spcAft>
            </a:pPr>
            <a:r>
              <a:rPr lang="en-US" dirty="0"/>
              <a:t>Who else might you want to join to help achieve our purpose?</a:t>
            </a:r>
          </a:p>
          <a:p>
            <a:pPr indent="-457200">
              <a:lnSpc>
                <a:spcPct val="100000"/>
              </a:lnSpc>
              <a:spcAft>
                <a:spcPts val="600"/>
              </a:spcAft>
            </a:pPr>
            <a:r>
              <a:rPr lang="en-US" dirty="0"/>
              <a:t>What additional perspectives might contribute valuable insights?</a:t>
            </a:r>
          </a:p>
          <a:p>
            <a:pPr indent="-457200">
              <a:lnSpc>
                <a:spcPct val="100000"/>
              </a:lnSpc>
              <a:spcAft>
                <a:spcPts val="600"/>
              </a:spcAft>
            </a:pPr>
            <a:r>
              <a:rPr lang="en-US" dirty="0"/>
              <a:t>Who might receive real benefit from being a part of the designing process?</a:t>
            </a:r>
          </a:p>
          <a:p>
            <a:pPr>
              <a:lnSpc>
                <a:spcPct val="100000"/>
              </a:lnSpc>
              <a:spcAft>
                <a:spcPts val="600"/>
              </a:spcAft>
            </a:pPr>
            <a:r>
              <a:rPr lang="en-US" dirty="0"/>
              <a:t>Consider what might be  the right questions to ask?</a:t>
            </a:r>
          </a:p>
          <a:p>
            <a:pPr>
              <a:lnSpc>
                <a:spcPct val="100000"/>
              </a:lnSpc>
              <a:spcAft>
                <a:spcPts val="600"/>
              </a:spcAft>
            </a:pPr>
            <a:r>
              <a:rPr lang="en-US" dirty="0"/>
              <a:t>How might you create spaces to think and explore together?</a:t>
            </a:r>
            <a:endParaRPr lang="en-US" dirty="0">
              <a:solidFill>
                <a:srgbClr val="0070C0"/>
              </a:solidFill>
            </a:endParaRPr>
          </a:p>
        </p:txBody>
      </p:sp>
    </p:spTree>
    <p:extLst>
      <p:ext uri="{BB962C8B-B14F-4D97-AF65-F5344CB8AC3E}">
        <p14:creationId xmlns:p14="http://schemas.microsoft.com/office/powerpoint/2010/main" val="321210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0A490A-935D-524F-AE94-98C1593129D8}"/>
              </a:ext>
            </a:extLst>
          </p:cNvPr>
          <p:cNvPicPr/>
          <p:nvPr/>
        </p:nvPicPr>
        <p:blipFill>
          <a:blip r:embed="rId2"/>
          <a:stretch>
            <a:fillRect/>
          </a:stretch>
        </p:blipFill>
        <p:spPr>
          <a:xfrm>
            <a:off x="4544257" y="3315191"/>
            <a:ext cx="3059084" cy="3474720"/>
          </a:xfrm>
          <a:prstGeom prst="rect">
            <a:avLst/>
          </a:prstGeom>
        </p:spPr>
      </p:pic>
      <p:pic>
        <p:nvPicPr>
          <p:cNvPr id="6" name="Picture 5">
            <a:extLst>
              <a:ext uri="{FF2B5EF4-FFF2-40B4-BE49-F238E27FC236}">
                <a16:creationId xmlns:a16="http://schemas.microsoft.com/office/drawing/2014/main" id="{CE3F2E13-CDC2-8E46-859E-83F41FF95A1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40822" y="3640975"/>
            <a:ext cx="3626608" cy="2823152"/>
          </a:xfrm>
          <a:prstGeom prst="rect">
            <a:avLst/>
          </a:prstGeom>
          <a:noFill/>
          <a:ln>
            <a:noFill/>
          </a:ln>
        </p:spPr>
      </p:pic>
      <p:pic>
        <p:nvPicPr>
          <p:cNvPr id="8" name="Picture 7">
            <a:extLst>
              <a:ext uri="{FF2B5EF4-FFF2-40B4-BE49-F238E27FC236}">
                <a16:creationId xmlns:a16="http://schemas.microsoft.com/office/drawing/2014/main" id="{E3544673-5BED-3345-BD51-93659F755042}"/>
              </a:ext>
            </a:extLst>
          </p:cNvPr>
          <p:cNvPicPr>
            <a:picLocks noChangeAspect="1"/>
          </p:cNvPicPr>
          <p:nvPr/>
        </p:nvPicPr>
        <p:blipFill>
          <a:blip r:embed="rId4"/>
          <a:stretch>
            <a:fillRect/>
          </a:stretch>
        </p:blipFill>
        <p:spPr>
          <a:xfrm>
            <a:off x="8285211" y="3640975"/>
            <a:ext cx="3769053" cy="2823152"/>
          </a:xfrm>
          <a:prstGeom prst="rect">
            <a:avLst/>
          </a:prstGeom>
        </p:spPr>
      </p:pic>
      <p:sp>
        <p:nvSpPr>
          <p:cNvPr id="5" name="Rectangle 4"/>
          <p:cNvSpPr/>
          <p:nvPr/>
        </p:nvSpPr>
        <p:spPr>
          <a:xfrm>
            <a:off x="1914943" y="318254"/>
            <a:ext cx="6882333" cy="830997"/>
          </a:xfrm>
          <a:prstGeom prst="rect">
            <a:avLst/>
          </a:prstGeom>
        </p:spPr>
        <p:txBody>
          <a:bodyPr wrap="none">
            <a:spAutoFit/>
          </a:bodyPr>
          <a:lstStyle/>
          <a:p>
            <a:r>
              <a:rPr lang="en-US" sz="4800" b="1" dirty="0">
                <a:solidFill>
                  <a:srgbClr val="5E94CA"/>
                </a:solidFill>
                <a:latin typeface="Calibri Light" panose="020F0302020204030204" pitchFamily="34" charset="0"/>
                <a:cs typeface="Calibri Light" panose="020F0302020204030204" pitchFamily="34" charset="0"/>
              </a:rPr>
              <a:t>Choose a Gift for Your Team</a:t>
            </a:r>
          </a:p>
        </p:txBody>
      </p:sp>
      <p:sp>
        <p:nvSpPr>
          <p:cNvPr id="12" name="Rectangle 11"/>
          <p:cNvSpPr/>
          <p:nvPr/>
        </p:nvSpPr>
        <p:spPr>
          <a:xfrm>
            <a:off x="1913940" y="1149251"/>
            <a:ext cx="10008770" cy="2492990"/>
          </a:xfrm>
          <a:prstGeom prst="rect">
            <a:avLst/>
          </a:prstGeom>
        </p:spPr>
        <p:txBody>
          <a:bodyPr wrap="square">
            <a:spAutoFit/>
          </a:bodyPr>
          <a:lstStyle/>
          <a:p>
            <a:pPr marL="285750" indent="-285750">
              <a:spcAft>
                <a:spcPts val="1200"/>
              </a:spcAft>
              <a:buFont typeface="Arial" panose="020B0604020202020204" pitchFamily="34" charset="0"/>
              <a:buChar char="•"/>
            </a:pPr>
            <a:r>
              <a:rPr lang="en-US" sz="2800" dirty="0"/>
              <a:t>An apple tree whose fruit has the power to grant a wish to whoever eats it</a:t>
            </a:r>
          </a:p>
          <a:p>
            <a:pPr marL="285750" indent="-285750">
              <a:spcAft>
                <a:spcPts val="1200"/>
              </a:spcAft>
              <a:buFont typeface="Arial" panose="020B0604020202020204" pitchFamily="34" charset="0"/>
              <a:buChar char="•"/>
            </a:pPr>
            <a:r>
              <a:rPr lang="en-US" sz="2800" dirty="0"/>
              <a:t>A cloak that turns the wearer invisible, or design your own</a:t>
            </a:r>
          </a:p>
          <a:p>
            <a:pPr marL="285750" indent="-285750">
              <a:buFont typeface="Arial" panose="020B0604020202020204" pitchFamily="34" charset="0"/>
              <a:buChar char="•"/>
            </a:pPr>
            <a:r>
              <a:rPr lang="en-US" sz="2800" dirty="0"/>
              <a:t>An empty train that can travel anywhere in the world</a:t>
            </a:r>
          </a:p>
          <a:p>
            <a:endParaRPr lang="en-US" sz="2400" dirty="0"/>
          </a:p>
        </p:txBody>
      </p:sp>
    </p:spTree>
    <p:extLst>
      <p:ext uri="{BB962C8B-B14F-4D97-AF65-F5344CB8AC3E}">
        <p14:creationId xmlns:p14="http://schemas.microsoft.com/office/powerpoint/2010/main" val="2023156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8485-04C3-8E46-9A3E-F30910425A04}"/>
              </a:ext>
            </a:extLst>
          </p:cNvPr>
          <p:cNvSpPr>
            <a:spLocks noGrp="1"/>
          </p:cNvSpPr>
          <p:nvPr>
            <p:ph type="ctrTitle"/>
          </p:nvPr>
        </p:nvSpPr>
        <p:spPr>
          <a:xfrm>
            <a:off x="1988597" y="1122363"/>
            <a:ext cx="9249379" cy="2387600"/>
          </a:xfrm>
        </p:spPr>
        <p:txBody>
          <a:bodyPr/>
          <a:lstStyle/>
          <a:p>
            <a:r>
              <a:rPr lang="en-US" dirty="0"/>
              <a:t>Connection Circle</a:t>
            </a:r>
          </a:p>
        </p:txBody>
      </p:sp>
    </p:spTree>
    <p:extLst>
      <p:ext uri="{BB962C8B-B14F-4D97-AF65-F5344CB8AC3E}">
        <p14:creationId xmlns:p14="http://schemas.microsoft.com/office/powerpoint/2010/main" val="1109042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7E8B2-B35A-D14E-AF65-2B54E722B1D5}"/>
              </a:ext>
            </a:extLst>
          </p:cNvPr>
          <p:cNvSpPr>
            <a:spLocks noGrp="1"/>
          </p:cNvSpPr>
          <p:nvPr>
            <p:ph type="title"/>
          </p:nvPr>
        </p:nvSpPr>
        <p:spPr>
          <a:xfrm>
            <a:off x="2015230" y="154813"/>
            <a:ext cx="9907479" cy="1325563"/>
          </a:xfrm>
        </p:spPr>
        <p:txBody>
          <a:bodyPr/>
          <a:lstStyle/>
          <a:p>
            <a:r>
              <a:rPr lang="en-US" dirty="0">
                <a:latin typeface="Calibri Light" panose="020F0302020204030204" pitchFamily="34" charset="0"/>
                <a:cs typeface="Calibri Light" panose="020F0302020204030204" pitchFamily="34" charset="0"/>
              </a:rPr>
              <a:t>What are we doing? </a:t>
            </a:r>
          </a:p>
        </p:txBody>
      </p:sp>
      <p:sp>
        <p:nvSpPr>
          <p:cNvPr id="3" name="Content Placeholder 2">
            <a:extLst>
              <a:ext uri="{FF2B5EF4-FFF2-40B4-BE49-F238E27FC236}">
                <a16:creationId xmlns:a16="http://schemas.microsoft.com/office/drawing/2014/main" id="{BBFDDA1E-3482-A84F-A039-191CA9113F19}"/>
              </a:ext>
            </a:extLst>
          </p:cNvPr>
          <p:cNvSpPr>
            <a:spLocks noGrp="1"/>
          </p:cNvSpPr>
          <p:nvPr>
            <p:ph idx="1"/>
          </p:nvPr>
        </p:nvSpPr>
        <p:spPr>
          <a:xfrm>
            <a:off x="2015231" y="1289305"/>
            <a:ext cx="9907479" cy="4614346"/>
          </a:xfrm>
        </p:spPr>
        <p:txBody>
          <a:bodyPr/>
          <a:lstStyle/>
          <a:p>
            <a:pPr>
              <a:lnSpc>
                <a:spcPct val="100000"/>
              </a:lnSpc>
              <a:spcBef>
                <a:spcPts val="0"/>
              </a:spcBef>
              <a:spcAft>
                <a:spcPts val="1200"/>
              </a:spcAft>
            </a:pPr>
            <a:r>
              <a:rPr lang="en-US" dirty="0">
                <a:solidFill>
                  <a:schemeClr val="tx1"/>
                </a:solidFill>
              </a:rPr>
              <a:t>Introductions across the cohort as we begin to build a first sense of team building and knowing each other.</a:t>
            </a:r>
          </a:p>
          <a:p>
            <a:pPr>
              <a:lnSpc>
                <a:spcPct val="100000"/>
              </a:lnSpc>
              <a:spcBef>
                <a:spcPts val="0"/>
              </a:spcBef>
              <a:spcAft>
                <a:spcPts val="1200"/>
              </a:spcAft>
            </a:pPr>
            <a:r>
              <a:rPr lang="en-US" dirty="0">
                <a:solidFill>
                  <a:schemeClr val="tx1"/>
                </a:solidFill>
              </a:rPr>
              <a:t>Develop a basic understanding of the Cross State High School Collaborative’s Evidence Based High School Redesign and  Four Levers:  </a:t>
            </a:r>
            <a:r>
              <a:rPr lang="en-US" b="1" dirty="0">
                <a:solidFill>
                  <a:schemeClr val="tx1"/>
                </a:solidFill>
              </a:rPr>
              <a:t>Organizing Adults, Students at the Center, Teaching &amp; Learning, and Postsecondary Pathways</a:t>
            </a:r>
          </a:p>
          <a:p>
            <a:pPr>
              <a:lnSpc>
                <a:spcPct val="100000"/>
              </a:lnSpc>
              <a:spcBef>
                <a:spcPts val="0"/>
              </a:spcBef>
              <a:spcAft>
                <a:spcPts val="1200"/>
              </a:spcAft>
            </a:pPr>
            <a:r>
              <a:rPr lang="en-US" dirty="0">
                <a:solidFill>
                  <a:schemeClr val="tx1"/>
                </a:solidFill>
              </a:rPr>
              <a:t>Create a clear, shared understanding of the opportunity and explore how context matters greatly in school redesign – </a:t>
            </a:r>
          </a:p>
          <a:p>
            <a:pPr>
              <a:lnSpc>
                <a:spcPct val="100000"/>
              </a:lnSpc>
              <a:spcBef>
                <a:spcPts val="0"/>
              </a:spcBef>
              <a:spcAft>
                <a:spcPts val="1200"/>
              </a:spcAft>
            </a:pPr>
            <a:r>
              <a:rPr lang="en-US" dirty="0">
                <a:solidFill>
                  <a:schemeClr val="tx1"/>
                </a:solidFill>
              </a:rPr>
              <a:t> Determine how to develop an accurate and shared understanding with a plan for needs assessment that  includes authentic student voice and community input</a:t>
            </a:r>
          </a:p>
        </p:txBody>
      </p:sp>
    </p:spTree>
    <p:extLst>
      <p:ext uri="{BB962C8B-B14F-4D97-AF65-F5344CB8AC3E}">
        <p14:creationId xmlns:p14="http://schemas.microsoft.com/office/powerpoint/2010/main" val="32329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2273B-E111-4E70-B14E-3990C1042B30}"/>
              </a:ext>
            </a:extLst>
          </p:cNvPr>
          <p:cNvSpPr>
            <a:spLocks noGrp="1"/>
          </p:cNvSpPr>
          <p:nvPr>
            <p:ph type="title"/>
          </p:nvPr>
        </p:nvSpPr>
        <p:spPr>
          <a:xfrm>
            <a:off x="2015230" y="163957"/>
            <a:ext cx="9907479" cy="1325563"/>
          </a:xfrm>
        </p:spPr>
        <p:txBody>
          <a:bodyPr/>
          <a:lstStyle/>
          <a:p>
            <a:r>
              <a:rPr lang="en-US" dirty="0">
                <a:latin typeface="Calibri Light" panose="020F0302020204030204" pitchFamily="34" charset="0"/>
                <a:cs typeface="Calibri Light" panose="020F0302020204030204" pitchFamily="34" charset="0"/>
              </a:rPr>
              <a:t>Working Norms</a:t>
            </a:r>
          </a:p>
        </p:txBody>
      </p:sp>
      <p:sp>
        <p:nvSpPr>
          <p:cNvPr id="5" name="Content Placeholder 4">
            <a:extLst>
              <a:ext uri="{FF2B5EF4-FFF2-40B4-BE49-F238E27FC236}">
                <a16:creationId xmlns:a16="http://schemas.microsoft.com/office/drawing/2014/main" id="{38732C8D-BFDD-4885-B3F3-F1E9B9789AB7}"/>
              </a:ext>
            </a:extLst>
          </p:cNvPr>
          <p:cNvSpPr txBox="1">
            <a:spLocks/>
          </p:cNvSpPr>
          <p:nvPr/>
        </p:nvSpPr>
        <p:spPr>
          <a:xfrm>
            <a:off x="1974633" y="1389888"/>
            <a:ext cx="8200563" cy="5312664"/>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Arial"/>
              </a:rPr>
              <a:t>Fully participate</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Arial"/>
              </a:rPr>
              <a:t>Ensure all are heard with one voice at a time</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Arial"/>
              </a:rPr>
              <a:t>Minimize distractions by placing cell phone on mute and stepping out for essential communication </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Arial"/>
              </a:rPr>
              <a:t>Recognize / share the wealth of experience, expertise and understanding among the group</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Arial"/>
              </a:rPr>
              <a:t>Honor time </a:t>
            </a:r>
          </a:p>
          <a:p>
            <a:pPr marL="457200" marR="0" lvl="0" indent="-360363" algn="l" defTabSz="914400" rtl="0" eaLnBrk="1" fontAlgn="auto" latinLnBrk="0" hangingPunct="1">
              <a:lnSpc>
                <a:spcPct val="120000"/>
              </a:lnSpc>
              <a:spcBef>
                <a:spcPts val="0"/>
              </a:spcBef>
              <a:spcAft>
                <a:spcPts val="1200"/>
              </a:spcAft>
              <a:buClr>
                <a:srgbClr val="000000"/>
              </a:buClr>
              <a:buSzTx/>
              <a:buFont typeface="Arial" pitchFamily="34" charset="0"/>
              <a:buChar char="•"/>
              <a:tabLst/>
              <a:defRPr/>
            </a:pPr>
            <a:r>
              <a:rPr kumimoji="0" lang="en-US" sz="4000" b="0" i="0" u="none" strike="noStrike" kern="1200" cap="none" spc="0" normalizeH="0" baseline="0" noProof="0" dirty="0">
                <a:ln>
                  <a:noFill/>
                </a:ln>
                <a:solidFill>
                  <a:schemeClr val="tx1"/>
                </a:solidFill>
                <a:effectLst/>
                <a:uLnTx/>
                <a:uFillTx/>
                <a:latin typeface="Arial" pitchFamily="34" charset="0"/>
                <a:ea typeface="+mn-ea"/>
                <a:cs typeface="Arial" pitchFamily="34" charset="0"/>
                <a:sym typeface="Arial"/>
              </a:rPr>
              <a:t>Have fun</a:t>
            </a:r>
          </a:p>
        </p:txBody>
      </p:sp>
    </p:spTree>
    <p:extLst>
      <p:ext uri="{BB962C8B-B14F-4D97-AF65-F5344CB8AC3E}">
        <p14:creationId xmlns:p14="http://schemas.microsoft.com/office/powerpoint/2010/main" val="37676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SHSC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D24056D5EF7449846567EA6E67CD79" ma:contentTypeVersion="11" ma:contentTypeDescription="Create a new document." ma:contentTypeScope="" ma:versionID="0f1d20ac4a2a7db8243f292c8a3917d9">
  <xsd:schema xmlns:xsd="http://www.w3.org/2001/XMLSchema" xmlns:xs="http://www.w3.org/2001/XMLSchema" xmlns:p="http://schemas.microsoft.com/office/2006/metadata/properties" xmlns:ns3="d39049c8-5642-4c67-b9b8-6999510f2293" xmlns:ns4="be940414-f5a2-4509-bc4b-9b97993b9bc1" targetNamespace="http://schemas.microsoft.com/office/2006/metadata/properties" ma:root="true" ma:fieldsID="9fe7e0c6b3cd3877dab3615234804cbd" ns3:_="" ns4:_="">
    <xsd:import namespace="d39049c8-5642-4c67-b9b8-6999510f2293"/>
    <xsd:import namespace="be940414-f5a2-4509-bc4b-9b97993b9bc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049c8-5642-4c67-b9b8-6999510f229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940414-f5a2-4509-bc4b-9b97993b9bc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2FBEFC-CBBF-4B92-83A3-E68DD1A624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9049c8-5642-4c67-b9b8-6999510f2293"/>
    <ds:schemaRef ds:uri="be940414-f5a2-4509-bc4b-9b97993b9b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459E55-5803-4A65-87BA-291928E261E4}">
  <ds:schemaRefs>
    <ds:schemaRef ds:uri="http://schemas.microsoft.com/sharepoint/v3/contenttype/forms"/>
  </ds:schemaRefs>
</ds:datastoreItem>
</file>

<file path=customXml/itemProps3.xml><?xml version="1.0" encoding="utf-8"?>
<ds:datastoreItem xmlns:ds="http://schemas.openxmlformats.org/officeDocument/2006/customXml" ds:itemID="{2FE88E3F-C706-4ACE-B172-115B45028579}">
  <ds:schemaRefs>
    <ds:schemaRef ds:uri="http://schemas.microsoft.com/office/infopath/2007/PartnerControls"/>
    <ds:schemaRef ds:uri="be940414-f5a2-4509-bc4b-9b97993b9bc1"/>
    <ds:schemaRef ds:uri="http://schemas.microsoft.com/office/2006/documentManagement/types"/>
    <ds:schemaRef ds:uri="http://purl.org/dc/elements/1.1/"/>
    <ds:schemaRef ds:uri="http://schemas.microsoft.com/office/2006/metadata/properties"/>
    <ds:schemaRef ds:uri="d39049c8-5642-4c67-b9b8-6999510f2293"/>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466</TotalTime>
  <Words>2489</Words>
  <Application>Microsoft Macintosh PowerPoint</Application>
  <PresentationFormat>Widescreen</PresentationFormat>
  <Paragraphs>367</Paragraphs>
  <Slides>58</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-webkit-standard</vt:lpstr>
      <vt:lpstr>Arial</vt:lpstr>
      <vt:lpstr>Calibri</vt:lpstr>
      <vt:lpstr>Calibri Light</vt:lpstr>
      <vt:lpstr>Myriad Pro</vt:lpstr>
      <vt:lpstr>Source Sans Pro</vt:lpstr>
      <vt:lpstr>Tahoma</vt:lpstr>
      <vt:lpstr>CSHSC Template</vt:lpstr>
      <vt:lpstr>New Mexico High School Redesign Teams  Cohort II   Cross State High School Collaborative</vt:lpstr>
      <vt:lpstr>Welcome </vt:lpstr>
      <vt:lpstr>Who are We?</vt:lpstr>
      <vt:lpstr>Joining a Founding cohort of high schools in New Mexico</vt:lpstr>
      <vt:lpstr>Who are Our Teams?</vt:lpstr>
      <vt:lpstr>PowerPoint Presentation</vt:lpstr>
      <vt:lpstr>Connection Circle</vt:lpstr>
      <vt:lpstr>What are we doing? </vt:lpstr>
      <vt:lpstr>Working Norms</vt:lpstr>
      <vt:lpstr>Why are we doing it this way?</vt:lpstr>
      <vt:lpstr>The Great American High School of the  20th Century </vt:lpstr>
      <vt:lpstr>New Mission for Our High Schools in the New Century</vt:lpstr>
      <vt:lpstr>To Redesign Our High Schools We Need to Examine Our Current Beliefs</vt:lpstr>
      <vt:lpstr>PowerPoint Presentation</vt:lpstr>
      <vt:lpstr>Poverty Complicates the Work in These Schools – Like a Hungry Bear That Steals Our Lunch</vt:lpstr>
      <vt:lpstr>Redesigning  High Schools is Like</vt:lpstr>
      <vt:lpstr>To Redesign High School  You Need</vt:lpstr>
      <vt:lpstr>A New Approach is Needed</vt:lpstr>
      <vt:lpstr>We have learned a lot about improving high needs high schools over  the past 20 years.  Redesign Challenge:  Local customization built upon an evidence-based foundation</vt:lpstr>
      <vt:lpstr>Four Levers of Improvement High Schools Can Impact/Control </vt:lpstr>
      <vt:lpstr>Over the Next Year for Each of These Levers/Drivers Your School Team Will:</vt:lpstr>
      <vt:lpstr>Organizing Adults   “It’s Teams, Not Individuals”</vt:lpstr>
      <vt:lpstr>PowerPoint Presentation</vt:lpstr>
      <vt:lpstr>Table Activity</vt:lpstr>
      <vt:lpstr>Organizing Adults Redesign Questions</vt:lpstr>
      <vt:lpstr>PowerPoint Presentation</vt:lpstr>
      <vt:lpstr>Your Campus – Balancing Evidence Based Practices Continued</vt:lpstr>
      <vt:lpstr>Teaching &amp; Learning  “Supported, Engaged, and Challenged”</vt:lpstr>
      <vt:lpstr>Brainstorm at Your Table</vt:lpstr>
      <vt:lpstr>PowerPoint Presentation</vt:lpstr>
      <vt:lpstr>Competency-Based Learning  Sanborn Regional High School</vt:lpstr>
      <vt:lpstr>Postsecondary Pathways  “Once an Endpoint, Now a Stepping Stone”</vt:lpstr>
      <vt:lpstr>PowerPoint Presentation</vt:lpstr>
      <vt:lpstr>Evidence Based Practice</vt:lpstr>
      <vt:lpstr>PowerPoint Presentation</vt:lpstr>
      <vt:lpstr>Key Tensions to Balance: Student Supports  </vt:lpstr>
      <vt:lpstr>Getting Started</vt:lpstr>
      <vt:lpstr>We will reconvene after lunch Thanks!</vt:lpstr>
      <vt:lpstr>Design the Journey of Discovery</vt:lpstr>
      <vt:lpstr>PowerPoint Presentation</vt:lpstr>
      <vt:lpstr>PowerPoint Presentation</vt:lpstr>
      <vt:lpstr>Student Voice &amp; Input</vt:lpstr>
      <vt:lpstr>Students at the Center  “Hope, Agency, Trust and Relationships”</vt:lpstr>
      <vt:lpstr>PowerPoint Presentation</vt:lpstr>
      <vt:lpstr>Student Voices: The Future of School</vt:lpstr>
      <vt:lpstr>What Research Tells Us</vt:lpstr>
      <vt:lpstr>Block Party</vt:lpstr>
      <vt:lpstr>Student Profiles</vt:lpstr>
      <vt:lpstr>Student Surveys – Comparing Indicators</vt:lpstr>
      <vt:lpstr>Student Surveys – Comparing Indicators</vt:lpstr>
      <vt:lpstr>Student Surveys – Comparing Indicators</vt:lpstr>
      <vt:lpstr>Ask ’Em</vt:lpstr>
      <vt:lpstr>PowerPoint Presentation</vt:lpstr>
      <vt:lpstr>How can we access the mutual intelligence and wisdom we need to create innovative paths forward for our high schools and the communities they serve?</vt:lpstr>
      <vt:lpstr>PowerPoint Presentation</vt:lpstr>
      <vt:lpstr>Round 1 – Articulate the Big Why</vt:lpstr>
      <vt:lpstr>Round 2 – Clarify Possible Outcomes</vt:lpstr>
      <vt:lpstr>Design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Ohio High School Redesign Teams  and the Cross-State High School Collaborative</dc:title>
  <dc:creator>Linda Muskauski</dc:creator>
  <cp:lastModifiedBy>Linda Muskauski</cp:lastModifiedBy>
  <cp:revision>84</cp:revision>
  <cp:lastPrinted>2019-08-23T15:46:07Z</cp:lastPrinted>
  <dcterms:created xsi:type="dcterms:W3CDTF">2019-08-12T15:49:01Z</dcterms:created>
  <dcterms:modified xsi:type="dcterms:W3CDTF">2019-09-13T15:37:37Z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0x0101001FD24056D5EF7449846567EA6E67CD79</vt:lpwstr>
  </property>
</Properties>
</file>