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534" r:id="rId2"/>
    <p:sldId id="685" r:id="rId3"/>
    <p:sldId id="507" r:id="rId4"/>
    <p:sldId id="508" r:id="rId5"/>
    <p:sldId id="260" r:id="rId6"/>
    <p:sldId id="279" r:id="rId7"/>
    <p:sldId id="686" r:id="rId8"/>
    <p:sldId id="532" r:id="rId9"/>
    <p:sldId id="675" r:id="rId10"/>
    <p:sldId id="257" r:id="rId11"/>
    <p:sldId id="688" r:id="rId12"/>
    <p:sldId id="537" r:id="rId13"/>
    <p:sldId id="538" r:id="rId14"/>
    <p:sldId id="539" r:id="rId15"/>
    <p:sldId id="540" r:id="rId16"/>
    <p:sldId id="535" r:id="rId17"/>
    <p:sldId id="541" r:id="rId18"/>
    <p:sldId id="542" r:id="rId19"/>
    <p:sldId id="543" r:id="rId20"/>
    <p:sldId id="305" r:id="rId21"/>
    <p:sldId id="306" r:id="rId22"/>
    <p:sldId id="363" r:id="rId23"/>
    <p:sldId id="687" r:id="rId24"/>
    <p:sldId id="544" r:id="rId25"/>
    <p:sldId id="6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9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4747"/>
  </p:normalViewPr>
  <p:slideViewPr>
    <p:cSldViewPr snapToGrid="0" snapToObjects="1">
      <p:cViewPr>
        <p:scale>
          <a:sx n="75" d="100"/>
          <a:sy n="75" d="100"/>
        </p:scale>
        <p:origin x="869" y="259"/>
      </p:cViewPr>
      <p:guideLst/>
    </p:cSldViewPr>
  </p:slideViewPr>
  <p:notesTextViewPr>
    <p:cViewPr>
      <p:scale>
        <a:sx n="1" d="1"/>
        <a:sy n="1" d="1"/>
      </p:scale>
      <p:origin x="0" y="0"/>
    </p:cViewPr>
  </p:notesTextViewPr>
  <p:notesViewPr>
    <p:cSldViewPr snapToGrid="0" snapToObjects="1">
      <p:cViewPr varScale="1">
        <p:scale>
          <a:sx n="69" d="100"/>
          <a:sy n="69" d="100"/>
        </p:scale>
        <p:origin x="399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31C30-93AC-2A44-A559-DF6C8A8A393A}" type="datetimeFigureOut">
              <a:rPr lang="en-US" smtClean="0"/>
              <a:t>10/28/2019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3D6F7-8E0D-CC46-818D-845499E9DC45}" type="slidenum">
              <a:rPr lang="en-US" smtClean="0"/>
              <a:t>‹#›</a:t>
            </a:fld>
            <a:endParaRPr lang="en-US"/>
          </a:p>
        </p:txBody>
      </p:sp>
    </p:spTree>
    <p:extLst>
      <p:ext uri="{BB962C8B-B14F-4D97-AF65-F5344CB8AC3E}">
        <p14:creationId xmlns:p14="http://schemas.microsoft.com/office/powerpoint/2010/main" val="202878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900"/>
              </a:spcAft>
              <a:buNone/>
            </a:pPr>
            <a:r>
              <a:rPr lang="en-US" sz="2400" dirty="0"/>
              <a:t>In the spirit of Aligning  Our Intentions and Actions</a:t>
            </a:r>
          </a:p>
          <a:p>
            <a:pPr marL="0" indent="0">
              <a:spcAft>
                <a:spcPts val="900"/>
              </a:spcAft>
              <a:buNone/>
            </a:pPr>
            <a:r>
              <a:rPr lang="en-US" sz="2400" dirty="0"/>
              <a:t>There is no one-size fits-all approach to redesigning schools</a:t>
            </a:r>
          </a:p>
          <a:p>
            <a:pPr marL="0" indent="0">
              <a:spcAft>
                <a:spcPts val="900"/>
              </a:spcAft>
              <a:buNone/>
            </a:pPr>
            <a:r>
              <a:rPr lang="en-US" sz="2400" dirty="0"/>
              <a:t>Evidence-based research continues to stress the important work of aligning our intentions  and actions in two ways:</a:t>
            </a:r>
          </a:p>
          <a:p>
            <a:pPr lvl="1"/>
            <a:r>
              <a:rPr lang="en-US" sz="2175" dirty="0"/>
              <a:t>Incorporating Student Voice</a:t>
            </a:r>
          </a:p>
          <a:p>
            <a:pPr lvl="1"/>
            <a:r>
              <a:rPr lang="en-US" sz="2175" dirty="0"/>
              <a:t>Cultivating Agency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095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96C21-05DE-2443-BEF6-5177650FE6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70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they have a chance to share give time to read   the two paragraphs in Building a </a:t>
            </a:r>
            <a:r>
              <a:rPr lang="en-US" dirty="0" err="1"/>
              <a:t>Resotrative</a:t>
            </a:r>
            <a:r>
              <a:rPr lang="en-US" dirty="0"/>
              <a:t> Classroom Teacher’s Guide page iii- </a:t>
            </a:r>
          </a:p>
        </p:txBody>
      </p:sp>
      <p:sp>
        <p:nvSpPr>
          <p:cNvPr id="4" name="Slide Number Placeholder 3"/>
          <p:cNvSpPr>
            <a:spLocks noGrp="1"/>
          </p:cNvSpPr>
          <p:nvPr>
            <p:ph type="sldNum" sz="quarter" idx="5"/>
          </p:nvPr>
        </p:nvSpPr>
        <p:spPr/>
        <p:txBody>
          <a:bodyPr/>
          <a:lstStyle/>
          <a:p>
            <a:fld id="{84E3D6F7-8E0D-CC46-818D-845499E9DC45}" type="slidenum">
              <a:rPr lang="en-US" smtClean="0"/>
              <a:t>11</a:t>
            </a:fld>
            <a:endParaRPr lang="en-US"/>
          </a:p>
        </p:txBody>
      </p:sp>
    </p:spTree>
    <p:extLst>
      <p:ext uri="{BB962C8B-B14F-4D97-AF65-F5344CB8AC3E}">
        <p14:creationId xmlns:p14="http://schemas.microsoft.com/office/powerpoint/2010/main" val="25167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Google</a:t>
            </a:r>
            <a:r>
              <a:rPr lang="en-US" sz="1200" b="0" i="0" u="none" strike="noStrike" cap="none" baseline="0" dirty="0">
                <a:solidFill>
                  <a:schemeClr val="dk1"/>
                </a:solidFill>
                <a:latin typeface="Calibri"/>
                <a:ea typeface="Calibri"/>
                <a:cs typeface="Calibri"/>
                <a:sym typeface="Calibri"/>
              </a:rPr>
              <a:t> Aristotle</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(paraphrase slide)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Restorative practices emerge from work in social and restorative justice.  The need for supports and structures to build/re-build relationships is vital in all of these systems to address the challenges that are ahead together. (next slide sir)</a:t>
            </a:r>
            <a:endParaRPr sz="1200" b="0" i="0" u="none" strike="noStrike" cap="none" dirty="0">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1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1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119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 want to start with some definitions and understandings that will help to build some connections.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(paraphrase slide)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Restorative practices emerge from work in social and restorative justice.  The need for supports and structures to build/re-build relationships is vital in all of these systems to address the challenges that are ahead together. (next slide sir)</a:t>
            </a:r>
            <a:endParaRPr sz="1200" b="0" i="0" u="none" strike="noStrike" cap="none" dirty="0">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1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1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07983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900"/>
              </a:spcAft>
              <a:buNone/>
            </a:pPr>
            <a:r>
              <a:rPr lang="en-US" sz="2400" dirty="0"/>
              <a:t>In the spirit of Aligning  Our Intentions and Actions</a:t>
            </a:r>
          </a:p>
          <a:p>
            <a:pPr marL="0" indent="0">
              <a:spcAft>
                <a:spcPts val="900"/>
              </a:spcAft>
              <a:buNone/>
            </a:pPr>
            <a:r>
              <a:rPr lang="en-US" sz="2400" dirty="0"/>
              <a:t>There is no one-size fits-all approach to redesigning schools</a:t>
            </a:r>
          </a:p>
          <a:p>
            <a:pPr marL="0" indent="0">
              <a:spcAft>
                <a:spcPts val="900"/>
              </a:spcAft>
              <a:buNone/>
            </a:pPr>
            <a:r>
              <a:rPr lang="en-US" sz="2400" dirty="0"/>
              <a:t>Evidence-based research continues to stress the important work of aligning our intentions  and actions in two ways:</a:t>
            </a:r>
          </a:p>
          <a:p>
            <a:pPr lvl="1"/>
            <a:r>
              <a:rPr lang="en-US" sz="2175" dirty="0"/>
              <a:t>Incorporating Student Voice</a:t>
            </a:r>
          </a:p>
          <a:p>
            <a:pPr lvl="1"/>
            <a:r>
              <a:rPr lang="en-US" sz="2175" dirty="0"/>
              <a:t>Cultivating Agency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9631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900"/>
              </a:spcAft>
              <a:buNone/>
            </a:pPr>
            <a:r>
              <a:rPr lang="en-US" sz="2400" dirty="0"/>
              <a:t>In the spirit of Aligning  Our Intentions and Actions</a:t>
            </a:r>
          </a:p>
          <a:p>
            <a:pPr marL="0" indent="0">
              <a:spcAft>
                <a:spcPts val="900"/>
              </a:spcAft>
              <a:buNone/>
            </a:pPr>
            <a:r>
              <a:rPr lang="en-US" sz="2400" dirty="0"/>
              <a:t>There is no one-size fits-all approach to redesigning schools</a:t>
            </a:r>
          </a:p>
          <a:p>
            <a:pPr marL="0" indent="0">
              <a:spcAft>
                <a:spcPts val="900"/>
              </a:spcAft>
              <a:buNone/>
            </a:pPr>
            <a:r>
              <a:rPr lang="en-US" sz="2400" dirty="0"/>
              <a:t>Evidence-based research continues to stress the important work of aligning our intentions  and actions in two ways:</a:t>
            </a:r>
          </a:p>
          <a:p>
            <a:pPr lvl="1"/>
            <a:r>
              <a:rPr lang="en-US" sz="2175" dirty="0"/>
              <a:t>Incorporating Student Voice</a:t>
            </a:r>
          </a:p>
          <a:p>
            <a:pPr lvl="1"/>
            <a:r>
              <a:rPr lang="en-US" sz="2175" dirty="0"/>
              <a:t>Cultivating Agency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0819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95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6449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5748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Section 4 and the Circles Handout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49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FF2E6-4ECD-E946-B38D-4103A01655FE}" type="slidenum">
              <a:rPr lang="en-US" smtClean="0"/>
              <a:t>2</a:t>
            </a:fld>
            <a:endParaRPr lang="en-US"/>
          </a:p>
        </p:txBody>
      </p:sp>
    </p:spTree>
    <p:extLst>
      <p:ext uri="{BB962C8B-B14F-4D97-AF65-F5344CB8AC3E}">
        <p14:creationId xmlns:p14="http://schemas.microsoft.com/office/powerpoint/2010/main" val="4145945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333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255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8511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lets also point out the Louisiana Portfolio document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09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FF2E6-4ECD-E946-B38D-4103A01655FE}" type="slidenum">
              <a:rPr lang="en-US" smtClean="0"/>
              <a:t>3</a:t>
            </a:fld>
            <a:endParaRPr lang="en-US"/>
          </a:p>
        </p:txBody>
      </p:sp>
    </p:spTree>
    <p:extLst>
      <p:ext uri="{BB962C8B-B14F-4D97-AF65-F5344CB8AC3E}">
        <p14:creationId xmlns:p14="http://schemas.microsoft.com/office/powerpoint/2010/main" val="8442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FF2E6-4ECD-E946-B38D-4103A01655FE}" type="slidenum">
              <a:rPr lang="en-US" smtClean="0"/>
              <a:t>4</a:t>
            </a:fld>
            <a:endParaRPr lang="en-US"/>
          </a:p>
        </p:txBody>
      </p:sp>
    </p:spTree>
    <p:extLst>
      <p:ext uri="{BB962C8B-B14F-4D97-AF65-F5344CB8AC3E}">
        <p14:creationId xmlns:p14="http://schemas.microsoft.com/office/powerpoint/2010/main" val="79325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FF2E6-4ECD-E946-B38D-4103A01655FE}" type="slidenum">
              <a:rPr lang="en-US" smtClean="0"/>
              <a:t>5</a:t>
            </a:fld>
            <a:endParaRPr lang="en-US"/>
          </a:p>
        </p:txBody>
      </p:sp>
    </p:spTree>
    <p:extLst>
      <p:ext uri="{BB962C8B-B14F-4D97-AF65-F5344CB8AC3E}">
        <p14:creationId xmlns:p14="http://schemas.microsoft.com/office/powerpoint/2010/main" val="1804185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FF2E6-4ECD-E946-B38D-4103A01655FE}" type="slidenum">
              <a:rPr lang="en-US" smtClean="0"/>
              <a:t>6</a:t>
            </a:fld>
            <a:endParaRPr lang="en-US"/>
          </a:p>
        </p:txBody>
      </p:sp>
    </p:spTree>
    <p:extLst>
      <p:ext uri="{BB962C8B-B14F-4D97-AF65-F5344CB8AC3E}">
        <p14:creationId xmlns:p14="http://schemas.microsoft.com/office/powerpoint/2010/main" val="168245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FF2E6-4ECD-E946-B38D-4103A01655FE}" type="slidenum">
              <a:rPr lang="en-US" smtClean="0"/>
              <a:t>7</a:t>
            </a:fld>
            <a:endParaRPr lang="en-US"/>
          </a:p>
        </p:txBody>
      </p:sp>
    </p:spTree>
    <p:extLst>
      <p:ext uri="{BB962C8B-B14F-4D97-AF65-F5344CB8AC3E}">
        <p14:creationId xmlns:p14="http://schemas.microsoft.com/office/powerpoint/2010/main" val="224935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FF2E6-4ECD-E946-B38D-4103A01655FE}" type="slidenum">
              <a:rPr lang="en-US" smtClean="0"/>
              <a:t>8</a:t>
            </a:fld>
            <a:endParaRPr lang="en-US"/>
          </a:p>
        </p:txBody>
      </p:sp>
    </p:spTree>
    <p:extLst>
      <p:ext uri="{BB962C8B-B14F-4D97-AF65-F5344CB8AC3E}">
        <p14:creationId xmlns:p14="http://schemas.microsoft.com/office/powerpoint/2010/main" val="275231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96C21-05DE-2443-BEF6-5177650FE6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75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8597" y="1122363"/>
            <a:ext cx="9934113"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988597" y="3602038"/>
            <a:ext cx="99341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792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03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1948"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1964" y="365125"/>
            <a:ext cx="718758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96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547358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49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30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96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8597" y="1709738"/>
            <a:ext cx="9934113"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88597" y="4589463"/>
            <a:ext cx="99341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6144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5230" y="1825625"/>
            <a:ext cx="4785065" cy="4237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40398" y="1825625"/>
            <a:ext cx="4782312" cy="4237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72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7476" y="365125"/>
            <a:ext cx="9925235" cy="1325563"/>
          </a:xfrm>
        </p:spPr>
        <p:txBody>
          <a:bodyPr/>
          <a:lstStyle/>
          <a:p>
            <a:r>
              <a:rPr lang="en-US"/>
              <a:t>Click to edit Master title style</a:t>
            </a:r>
          </a:p>
        </p:txBody>
      </p:sp>
      <p:sp>
        <p:nvSpPr>
          <p:cNvPr id="3" name="Text Placeholder 2"/>
          <p:cNvSpPr>
            <a:spLocks noGrp="1"/>
          </p:cNvSpPr>
          <p:nvPr>
            <p:ph type="body" idx="1"/>
          </p:nvPr>
        </p:nvSpPr>
        <p:spPr>
          <a:xfrm>
            <a:off x="1997476"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97475" y="2505075"/>
            <a:ext cx="4782312" cy="35761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40399"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40399" y="2505075"/>
            <a:ext cx="4782312" cy="35761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3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705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41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9396"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372796" y="987425"/>
            <a:ext cx="553215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2939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9889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051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6363918" y="987425"/>
            <a:ext cx="55321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02051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1293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0">
              <a:schemeClr val="accent1">
                <a:lumMod val="45000"/>
                <a:lumOff val="55000"/>
                <a:alpha val="50000"/>
              </a:schemeClr>
            </a:gs>
            <a:gs pos="90000">
              <a:srgbClr val="FBB040">
                <a:alpha val="55000"/>
              </a:srgbClr>
            </a:gs>
            <a:gs pos="100000">
              <a:srgbClr val="FBB04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 name="TextBox 9"/>
          <p:cNvSpPr txBox="1"/>
          <p:nvPr userDrawn="1"/>
        </p:nvSpPr>
        <p:spPr>
          <a:xfrm>
            <a:off x="1" y="6493155"/>
            <a:ext cx="12192000" cy="276999"/>
          </a:xfrm>
          <a:prstGeom prst="rect">
            <a:avLst/>
          </a:prstGeom>
          <a:noFill/>
        </p:spPr>
        <p:txBody>
          <a:bodyPr wrap="square" rtlCol="0">
            <a:spAutoFit/>
          </a:bodyPr>
          <a:lstStyle/>
          <a:p>
            <a:pPr algn="ctr"/>
            <a:r>
              <a:rPr lang="en-US" sz="1200" b="0" i="1" dirty="0">
                <a:latin typeface="+mj-lt"/>
              </a:rPr>
              <a:t>Using ESSA to Redesign</a:t>
            </a:r>
            <a:r>
              <a:rPr lang="en-US" sz="1200" b="0" i="1" baseline="0" dirty="0">
                <a:latin typeface="+mj-lt"/>
              </a:rPr>
              <a:t> High Schools to Support Their Communities in the 21</a:t>
            </a:r>
            <a:r>
              <a:rPr lang="en-US" sz="1200" b="0" i="1" baseline="30000" dirty="0">
                <a:latin typeface="+mj-lt"/>
              </a:rPr>
              <a:t>st</a:t>
            </a:r>
            <a:r>
              <a:rPr lang="en-US" sz="1200" b="0" i="1" baseline="0" dirty="0">
                <a:latin typeface="+mj-lt"/>
              </a:rPr>
              <a:t> Century</a:t>
            </a:r>
            <a:r>
              <a:rPr lang="en-US" sz="1200" b="0" i="1" dirty="0">
                <a:latin typeface="+mj-lt"/>
              </a:rPr>
              <a:t> </a:t>
            </a:r>
          </a:p>
        </p:txBody>
      </p:sp>
      <p:sp>
        <p:nvSpPr>
          <p:cNvPr id="2" name="Title Placeholder 1"/>
          <p:cNvSpPr>
            <a:spLocks noGrp="1"/>
          </p:cNvSpPr>
          <p:nvPr>
            <p:ph type="title"/>
          </p:nvPr>
        </p:nvSpPr>
        <p:spPr>
          <a:xfrm>
            <a:off x="2015231" y="365125"/>
            <a:ext cx="990747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5231" y="1825625"/>
            <a:ext cx="9907479" cy="4078025"/>
          </a:xfrm>
          <a:prstGeom prst="rect">
            <a:avLst/>
          </a:prstGeom>
          <a:noFill/>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15287" y="118585"/>
            <a:ext cx="1303574" cy="1292965"/>
          </a:xfrm>
          <a:prstGeom prst="rect">
            <a:avLst/>
          </a:prstGeom>
        </p:spPr>
      </p:pic>
      <p:pic>
        <p:nvPicPr>
          <p:cNvPr id="5" name="Picture 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225433" y="6566027"/>
            <a:ext cx="1756975" cy="197284"/>
          </a:xfrm>
          <a:prstGeom prst="rect">
            <a:avLst/>
          </a:prstGeom>
        </p:spPr>
      </p:pic>
    </p:spTree>
    <p:extLst>
      <p:ext uri="{BB962C8B-B14F-4D97-AF65-F5344CB8AC3E}">
        <p14:creationId xmlns:p14="http://schemas.microsoft.com/office/powerpoint/2010/main" val="1270823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7" r:id="rId12"/>
    <p:sldLayoutId id="2147483708" r:id="rId13"/>
    <p:sldLayoutId id="2147483674" r:id="rId14"/>
  </p:sldLayoutIdLst>
  <p:txStyles>
    <p:titleStyle>
      <a:lvl1pPr algn="l" defTabSz="914400" rtl="0" eaLnBrk="1" latinLnBrk="0" hangingPunct="1">
        <a:lnSpc>
          <a:spcPct val="90000"/>
        </a:lnSpc>
        <a:spcBef>
          <a:spcPct val="0"/>
        </a:spcBef>
        <a:buNone/>
        <a:defRPr sz="4400" b="1" kern="1200">
          <a:solidFill>
            <a:srgbClr val="5E94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videos/search?q=Restorative+Circles+Teacher+Channel&amp;&amp;view=detail&amp;mid=4854806FCAB1D8FB16234854806FCAB1D8FB1623&amp;&amp;FORM=VRDGAR"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www.thislittleproject.com/2010_12_01_archive.html"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lcU5uHMd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7834" y="772660"/>
            <a:ext cx="5486400" cy="4816475"/>
          </a:xfrm>
          <a:prstGeom prst="rect">
            <a:avLst/>
          </a:prstGeom>
          <a:noFill/>
          <a:ln w="9525">
            <a:noFill/>
            <a:miter lim="800000"/>
            <a:headEnd/>
            <a:tailEnd/>
          </a:ln>
          <a:effectLst/>
        </p:spPr>
      </p:pic>
      <p:grpSp>
        <p:nvGrpSpPr>
          <p:cNvPr id="7" name="Group 6"/>
          <p:cNvGrpSpPr/>
          <p:nvPr/>
        </p:nvGrpSpPr>
        <p:grpSpPr>
          <a:xfrm>
            <a:off x="5029200" y="5544714"/>
            <a:ext cx="2584030" cy="1214957"/>
            <a:chOff x="5513766" y="721569"/>
            <a:chExt cx="2230286" cy="924351"/>
          </a:xfrm>
        </p:grpSpPr>
        <p:cxnSp>
          <p:nvCxnSpPr>
            <p:cNvPr id="8" name="Straight Connector 7"/>
            <p:cNvCxnSpPr/>
            <p:nvPr/>
          </p:nvCxnSpPr>
          <p:spPr>
            <a:xfrm>
              <a:off x="5513766" y="1645920"/>
              <a:ext cx="2230286"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48586" y="721569"/>
              <a:ext cx="1689402" cy="5385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Calibri Light"/>
                  <a:ea typeface="+mn-ea"/>
                  <a:cs typeface="+mn-cs"/>
                </a:rPr>
                <a:t>ALIGNING OUR INTENTIONS</a:t>
              </a:r>
            </a:p>
          </p:txBody>
        </p:sp>
        <p:sp>
          <p:nvSpPr>
            <p:cNvPr id="10" name="Rectangle 9"/>
            <p:cNvSpPr/>
            <p:nvPr/>
          </p:nvSpPr>
          <p:spPr>
            <a:xfrm>
              <a:off x="5526976" y="1186076"/>
              <a:ext cx="2203866" cy="3512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a:ea typeface="+mn-ea"/>
                  <a:cs typeface="Arial" pitchFamily="34" charset="0"/>
                </a:rPr>
                <a:t>There is no one-size fits all approach when redesigning Schools </a:t>
              </a:r>
            </a:p>
          </p:txBody>
        </p:sp>
      </p:grpSp>
      <p:grpSp>
        <p:nvGrpSpPr>
          <p:cNvPr id="11" name="Group 10"/>
          <p:cNvGrpSpPr/>
          <p:nvPr/>
        </p:nvGrpSpPr>
        <p:grpSpPr>
          <a:xfrm>
            <a:off x="1927604" y="2447344"/>
            <a:ext cx="1676400" cy="1266683"/>
            <a:chOff x="5513766" y="721569"/>
            <a:chExt cx="2230286" cy="924351"/>
          </a:xfrm>
        </p:grpSpPr>
        <p:cxnSp>
          <p:nvCxnSpPr>
            <p:cNvPr id="12" name="Straight Connector 11"/>
            <p:cNvCxnSpPr/>
            <p:nvPr/>
          </p:nvCxnSpPr>
          <p:spPr>
            <a:xfrm>
              <a:off x="5513766" y="1645920"/>
              <a:ext cx="2230286"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513766" y="721569"/>
              <a:ext cx="2230286" cy="5727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030A0"/>
                  </a:solidFill>
                  <a:effectLst/>
                  <a:uLnTx/>
                  <a:uFillTx/>
                  <a:latin typeface="Calibri Light"/>
                  <a:ea typeface="+mn-ea"/>
                  <a:cs typeface="+mn-cs"/>
                </a:rPr>
                <a:t>Positive Relationships Development</a:t>
              </a:r>
            </a:p>
          </p:txBody>
        </p:sp>
        <p:sp>
          <p:nvSpPr>
            <p:cNvPr id="14" name="Rectangle 13"/>
            <p:cNvSpPr/>
            <p:nvPr/>
          </p:nvSpPr>
          <p:spPr>
            <a:xfrm>
              <a:off x="5526976" y="1249759"/>
              <a:ext cx="2203866" cy="2021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a:ea typeface="+mn-ea"/>
                  <a:cs typeface="Arial" pitchFamily="34" charset="0"/>
                </a:rPr>
                <a:t>Restorative Practices</a:t>
              </a:r>
            </a:p>
          </p:txBody>
        </p:sp>
      </p:grpSp>
      <p:grpSp>
        <p:nvGrpSpPr>
          <p:cNvPr id="15" name="Group 14"/>
          <p:cNvGrpSpPr/>
          <p:nvPr/>
        </p:nvGrpSpPr>
        <p:grpSpPr>
          <a:xfrm>
            <a:off x="8577712" y="3882711"/>
            <a:ext cx="1990807" cy="709519"/>
            <a:chOff x="5533529" y="1140050"/>
            <a:chExt cx="2143261" cy="505870"/>
          </a:xfrm>
        </p:grpSpPr>
        <p:cxnSp>
          <p:nvCxnSpPr>
            <p:cNvPr id="16" name="Straight Connector 15"/>
            <p:cNvCxnSpPr/>
            <p:nvPr/>
          </p:nvCxnSpPr>
          <p:spPr>
            <a:xfrm>
              <a:off x="5533529" y="1645920"/>
              <a:ext cx="2143261"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56770" y="1140050"/>
              <a:ext cx="2031184" cy="4717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 b="1" i="0" u="none" strike="noStrike" kern="1200" cap="none" spc="0" normalizeH="0" baseline="0" noProof="0" dirty="0">
                  <a:ln>
                    <a:noFill/>
                  </a:ln>
                  <a:solidFill>
                    <a:srgbClr val="ED7D31"/>
                  </a:solidFill>
                  <a:effectLst/>
                  <a:uLnTx/>
                  <a:uFillTx/>
                  <a:latin typeface="Calibri Light"/>
                  <a:ea typeface="+mn-ea"/>
                  <a:cs typeface="+mn-cs"/>
                </a:rPr>
                <a:t>Promote Purpose, Hope, and Agency</a:t>
              </a:r>
            </a:p>
          </p:txBody>
        </p:sp>
      </p:grpSp>
      <p:grpSp>
        <p:nvGrpSpPr>
          <p:cNvPr id="18" name="Group 17"/>
          <p:cNvGrpSpPr/>
          <p:nvPr/>
        </p:nvGrpSpPr>
        <p:grpSpPr>
          <a:xfrm>
            <a:off x="8374125" y="845556"/>
            <a:ext cx="2197162" cy="1189266"/>
            <a:chOff x="5533529" y="456653"/>
            <a:chExt cx="2318023" cy="1189267"/>
          </a:xfrm>
        </p:grpSpPr>
        <p:cxnSp>
          <p:nvCxnSpPr>
            <p:cNvPr id="19" name="Straight Connector 18"/>
            <p:cNvCxnSpPr/>
            <p:nvPr/>
          </p:nvCxnSpPr>
          <p:spPr>
            <a:xfrm>
              <a:off x="5533529" y="1645920"/>
              <a:ext cx="2143261"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771090" y="456653"/>
              <a:ext cx="1689402" cy="3847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70AD47">
                      <a:lumMod val="50000"/>
                    </a:srgbClr>
                  </a:solidFill>
                  <a:effectLst/>
                  <a:uLnTx/>
                  <a:uFillTx/>
                  <a:latin typeface="Calibri Light"/>
                  <a:ea typeface="+mn-ea"/>
                  <a:cs typeface="+mn-cs"/>
                </a:rPr>
                <a:t>School Climate</a:t>
              </a:r>
            </a:p>
          </p:txBody>
        </p:sp>
        <p:sp>
          <p:nvSpPr>
            <p:cNvPr id="21" name="Rectangle 20"/>
            <p:cNvSpPr/>
            <p:nvPr/>
          </p:nvSpPr>
          <p:spPr>
            <a:xfrm>
              <a:off x="5647686" y="1006596"/>
              <a:ext cx="220386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a:ea typeface="+mn-ea"/>
                  <a:cs typeface="Arial" pitchFamily="34" charset="0"/>
                </a:rPr>
                <a:t>Built on safety, trust, and student voice.</a:t>
              </a:r>
            </a:p>
          </p:txBody>
        </p:sp>
      </p:grpSp>
      <p:grpSp>
        <p:nvGrpSpPr>
          <p:cNvPr id="22" name="Group 21"/>
          <p:cNvGrpSpPr/>
          <p:nvPr/>
        </p:nvGrpSpPr>
        <p:grpSpPr>
          <a:xfrm>
            <a:off x="2320605" y="4447513"/>
            <a:ext cx="2154459" cy="1336224"/>
            <a:chOff x="5513766" y="721569"/>
            <a:chExt cx="2337786" cy="924351"/>
          </a:xfrm>
        </p:grpSpPr>
        <p:cxnSp>
          <p:nvCxnSpPr>
            <p:cNvPr id="23" name="Straight Connector 22"/>
            <p:cNvCxnSpPr/>
            <p:nvPr/>
          </p:nvCxnSpPr>
          <p:spPr>
            <a:xfrm>
              <a:off x="5513766" y="1645920"/>
              <a:ext cx="2230286"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647685" y="721569"/>
              <a:ext cx="2096367" cy="2288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1" i="0" u="none" strike="noStrike" kern="1200" cap="none" spc="0" normalizeH="0" baseline="0" noProof="0" dirty="0">
                  <a:ln>
                    <a:noFill/>
                  </a:ln>
                  <a:solidFill>
                    <a:srgbClr val="70AD47">
                      <a:lumMod val="75000"/>
                    </a:srgbClr>
                  </a:solidFill>
                  <a:effectLst/>
                  <a:uLnTx/>
                  <a:uFillTx/>
                  <a:latin typeface="Calibri Light"/>
                  <a:ea typeface="+mn-ea"/>
                  <a:cs typeface="+mn-cs"/>
                </a:rPr>
                <a:t>Early Warning Systems</a:t>
              </a:r>
            </a:p>
          </p:txBody>
        </p:sp>
        <p:sp>
          <p:nvSpPr>
            <p:cNvPr id="25" name="Rectangle 24"/>
            <p:cNvSpPr/>
            <p:nvPr/>
          </p:nvSpPr>
          <p:spPr>
            <a:xfrm>
              <a:off x="5647685" y="1022006"/>
              <a:ext cx="2203867" cy="447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a:ea typeface="+mn-ea"/>
                  <a:cs typeface="Arial" pitchFamily="34" charset="0"/>
                </a:rPr>
                <a:t>And a multi-Tiered student response and community partnership</a:t>
              </a:r>
            </a:p>
          </p:txBody>
        </p:sp>
      </p:grpSp>
      <p:sp>
        <p:nvSpPr>
          <p:cNvPr id="26" name="TextBox 25"/>
          <p:cNvSpPr txBox="1"/>
          <p:nvPr/>
        </p:nvSpPr>
        <p:spPr>
          <a:xfrm>
            <a:off x="3168003" y="-1829"/>
            <a:ext cx="624846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054225" algn="l"/>
              </a:tabLst>
              <a:defRPr/>
            </a:pPr>
            <a:r>
              <a:rPr lang="en-US" sz="4400" b="1" dirty="0">
                <a:solidFill>
                  <a:srgbClr val="5E94CA"/>
                </a:solidFill>
                <a:latin typeface="+mj-lt"/>
                <a:ea typeface="+mj-ea"/>
                <a:cs typeface="+mj-cs"/>
              </a:rPr>
              <a:t>STUDENTS AT THE CENTER</a:t>
            </a:r>
          </a:p>
        </p:txBody>
      </p:sp>
    </p:spTree>
    <p:extLst>
      <p:ext uri="{BB962C8B-B14F-4D97-AF65-F5344CB8AC3E}">
        <p14:creationId xmlns:p14="http://schemas.microsoft.com/office/powerpoint/2010/main" val="280066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3776"/>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Sketch Block" panose="02000000000000000000" pitchFamily="50" charset="0"/>
                <a:ea typeface="+mn-ea"/>
                <a:cs typeface="+mn-cs"/>
              </a:rPr>
              <a:t>STUDENTS AT THE CENTER</a:t>
            </a:r>
          </a:p>
        </p:txBody>
      </p:sp>
      <p:sp>
        <p:nvSpPr>
          <p:cNvPr id="3" name="TextBox 2"/>
          <p:cNvSpPr txBox="1"/>
          <p:nvPr/>
        </p:nvSpPr>
        <p:spPr>
          <a:xfrm>
            <a:off x="243840" y="965621"/>
            <a:ext cx="116914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alpha val="60000"/>
                  </a:prstClr>
                </a:solidFill>
                <a:effectLst/>
                <a:uLnTx/>
                <a:uFillTx/>
                <a:latin typeface="Sketch Block" panose="02000000000000000000" pitchFamily="50" charset="0"/>
                <a:ea typeface="+mn-ea"/>
                <a:cs typeface="+mn-cs"/>
              </a:rPr>
              <a:t>Hope, Agency, Trust &amp; Relationships</a:t>
            </a:r>
          </a:p>
        </p:txBody>
      </p:sp>
      <p:graphicFrame>
        <p:nvGraphicFramePr>
          <p:cNvPr id="22" name="Table 21"/>
          <p:cNvGraphicFramePr>
            <a:graphicFrameLocks noGrp="1"/>
          </p:cNvGraphicFramePr>
          <p:nvPr/>
        </p:nvGraphicFramePr>
        <p:xfrm>
          <a:off x="760983" y="1885396"/>
          <a:ext cx="4800600" cy="266700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3832611929"/>
                    </a:ext>
                  </a:extLst>
                </a:gridCol>
              </a:tblGrid>
              <a:tr h="370840">
                <a:tc>
                  <a:txBody>
                    <a:bodyPr/>
                    <a:lstStyle/>
                    <a:p>
                      <a:pPr algn="ctr"/>
                      <a:r>
                        <a:rPr lang="en-US" sz="1400" b="1" dirty="0">
                          <a:solidFill>
                            <a:schemeClr val="tx1"/>
                          </a:solidFill>
                          <a:latin typeface="Arial" panose="020B0604020202020204" pitchFamily="34" charset="0"/>
                          <a:cs typeface="Arial" panose="020B0604020202020204" pitchFamily="34" charset="0"/>
                        </a:rPr>
                        <a:t>Positive Developmental</a:t>
                      </a:r>
                      <a:r>
                        <a:rPr lang="en-US" sz="1400" b="1" baseline="0" dirty="0">
                          <a:solidFill>
                            <a:schemeClr val="tx1"/>
                          </a:solidFill>
                          <a:latin typeface="Arial" panose="020B0604020202020204" pitchFamily="34" charset="0"/>
                          <a:cs typeface="Arial" panose="020B0604020202020204" pitchFamily="34" charset="0"/>
                        </a:rPr>
                        <a:t> Relationships </a:t>
                      </a:r>
                      <a:br>
                        <a:rPr lang="en-US" sz="1400" b="1" baseline="0" dirty="0">
                          <a:solidFill>
                            <a:schemeClr val="tx1"/>
                          </a:solidFill>
                          <a:latin typeface="Arial" panose="020B0604020202020204" pitchFamily="34" charset="0"/>
                          <a:cs typeface="Arial" panose="020B0604020202020204" pitchFamily="34" charset="0"/>
                        </a:rPr>
                      </a:br>
                      <a:r>
                        <a:rPr lang="en-US" sz="1400" b="1" baseline="0" dirty="0">
                          <a:solidFill>
                            <a:schemeClr val="tx1"/>
                          </a:solidFill>
                          <a:latin typeface="Arial" panose="020B0604020202020204" pitchFamily="34" charset="0"/>
                          <a:cs typeface="Arial" panose="020B0604020202020204" pitchFamily="34" charset="0"/>
                        </a:rPr>
                        <a:t>with Adults</a:t>
                      </a:r>
                      <a:endParaRPr lang="en-US" sz="1400" b="1"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5578702"/>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Early Warning and Multi-Tiered</a:t>
                      </a:r>
                      <a:r>
                        <a:rPr lang="en-US" sz="1400" b="1" baseline="0" dirty="0">
                          <a:solidFill>
                            <a:schemeClr val="tx1"/>
                          </a:solidFill>
                          <a:latin typeface="Arial" panose="020B0604020202020204" pitchFamily="34" charset="0"/>
                          <a:cs typeface="Arial" panose="020B0604020202020204" pitchFamily="34" charset="0"/>
                        </a:rPr>
                        <a:t> Student Response Systems &amp; Community Support</a:t>
                      </a:r>
                      <a:endParaRPr lang="en-US" sz="1400" b="1"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6956204"/>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Building</a:t>
                      </a:r>
                      <a:r>
                        <a:rPr lang="en-US" sz="1400" b="1" baseline="0" dirty="0">
                          <a:solidFill>
                            <a:schemeClr val="tx1"/>
                          </a:solidFill>
                          <a:latin typeface="Arial" panose="020B0604020202020204" pitchFamily="34" charset="0"/>
                          <a:cs typeface="Arial" panose="020B0604020202020204" pitchFamily="34" charset="0"/>
                        </a:rPr>
                        <a:t> Hope, Purpose, and Agency &amp; </a:t>
                      </a:r>
                      <a:br>
                        <a:rPr lang="en-US" sz="1400" b="1" baseline="0" dirty="0">
                          <a:solidFill>
                            <a:schemeClr val="tx1"/>
                          </a:solidFill>
                          <a:latin typeface="Arial" panose="020B0604020202020204" pitchFamily="34" charset="0"/>
                          <a:cs typeface="Arial" panose="020B0604020202020204" pitchFamily="34" charset="0"/>
                        </a:rPr>
                      </a:br>
                      <a:r>
                        <a:rPr lang="en-US" sz="1400" b="1" baseline="0" dirty="0">
                          <a:solidFill>
                            <a:schemeClr val="tx1"/>
                          </a:solidFill>
                          <a:latin typeface="Arial" panose="020B0604020202020204" pitchFamily="34" charset="0"/>
                          <a:cs typeface="Arial" panose="020B0604020202020204" pitchFamily="34" charset="0"/>
                        </a:rPr>
                        <a:t>Social Emotional Learnings</a:t>
                      </a:r>
                      <a:endParaRPr lang="en-US" sz="1400" b="1"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79672"/>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Restorative Practices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9556039"/>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Student Voice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167402"/>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Celebrations</a:t>
                      </a: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064106962"/>
                  </a:ext>
                </a:extLst>
              </a:tr>
            </a:tbl>
          </a:graphicData>
        </a:graphic>
      </p:graphicFrame>
      <p:sp>
        <p:nvSpPr>
          <p:cNvPr id="27" name="TextBox 26"/>
          <p:cNvSpPr txBox="1"/>
          <p:nvPr/>
        </p:nvSpPr>
        <p:spPr>
          <a:xfrm>
            <a:off x="760983" y="1445556"/>
            <a:ext cx="4800600" cy="439839"/>
          </a:xfrm>
          <a:prstGeom prst="rect">
            <a:avLst/>
          </a:prstGeom>
          <a:solidFill>
            <a:schemeClr val="accent1">
              <a:lumMod val="75000"/>
            </a:schemeClr>
          </a:solidFill>
          <a:ln w="50800" cmpd="dbl">
            <a:solidFill>
              <a:srgbClr val="FFC000"/>
            </a:solidFill>
          </a:ln>
        </p:spPr>
        <p:txBody>
          <a:bodyPr wrap="square" t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Evidenced-Based Practices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8" name="Table 27"/>
          <p:cNvGraphicFramePr>
            <a:graphicFrameLocks noGrp="1"/>
          </p:cNvGraphicFramePr>
          <p:nvPr/>
        </p:nvGraphicFramePr>
        <p:xfrm>
          <a:off x="6357111" y="1867125"/>
          <a:ext cx="4800600" cy="289052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3832611929"/>
                    </a:ext>
                  </a:extLst>
                </a:gridCol>
              </a:tblGrid>
              <a:tr h="370840">
                <a:tc>
                  <a:txBody>
                    <a:bodyPr/>
                    <a:lstStyle/>
                    <a:p>
                      <a:pPr algn="ctr"/>
                      <a:r>
                        <a:rPr lang="en-US" sz="1400" b="1" dirty="0">
                          <a:solidFill>
                            <a:schemeClr val="tx1"/>
                          </a:solidFill>
                          <a:latin typeface="Arial" panose="020B0604020202020204" pitchFamily="34" charset="0"/>
                          <a:cs typeface="Arial" panose="020B0604020202020204" pitchFamily="34" charset="0"/>
                        </a:rPr>
                        <a:t>Rituals, Routines, Surveys, Student Advisory,</a:t>
                      </a:r>
                      <a:r>
                        <a:rPr lang="en-US" sz="1400" b="1" baseline="0" dirty="0">
                          <a:solidFill>
                            <a:schemeClr val="tx1"/>
                          </a:solidFill>
                          <a:latin typeface="Arial" panose="020B0604020202020204" pitchFamily="34" charset="0"/>
                          <a:cs typeface="Arial" panose="020B0604020202020204" pitchFamily="34" charset="0"/>
                        </a:rPr>
                        <a:t> </a:t>
                      </a:r>
                      <a:br>
                        <a:rPr lang="en-US" sz="1400" b="1" baseline="0" dirty="0">
                          <a:solidFill>
                            <a:schemeClr val="tx1"/>
                          </a:solidFill>
                          <a:latin typeface="Arial" panose="020B0604020202020204" pitchFamily="34" charset="0"/>
                          <a:cs typeface="Arial" panose="020B0604020202020204" pitchFamily="34" charset="0"/>
                        </a:rPr>
                      </a:br>
                      <a:r>
                        <a:rPr lang="en-US" sz="1400" b="1" baseline="0" dirty="0">
                          <a:solidFill>
                            <a:schemeClr val="tx1"/>
                          </a:solidFill>
                          <a:latin typeface="Arial" panose="020B0604020202020204" pitchFamily="34" charset="0"/>
                          <a:cs typeface="Arial" panose="020B0604020202020204" pitchFamily="34" charset="0"/>
                        </a:rPr>
                        <a:t>Student Leadership</a:t>
                      </a:r>
                      <a:endParaRPr lang="en-US" sz="1400" b="1"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5578702"/>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Academies, Student Cohorts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6956204"/>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Interdisciplinary Teams, </a:t>
                      </a:r>
                      <a:br>
                        <a:rPr lang="en-US" sz="1400" b="1" dirty="0">
                          <a:solidFill>
                            <a:schemeClr val="tx1"/>
                          </a:solidFill>
                          <a:latin typeface="Arial" panose="020B0604020202020204" pitchFamily="34" charset="0"/>
                          <a:cs typeface="Arial" panose="020B0604020202020204" pitchFamily="34" charset="0"/>
                        </a:rPr>
                      </a:br>
                      <a:r>
                        <a:rPr lang="en-US" sz="1400" b="1" dirty="0">
                          <a:solidFill>
                            <a:schemeClr val="tx1"/>
                          </a:solidFill>
                          <a:latin typeface="Arial" panose="020B0604020202020204" pitchFamily="34" charset="0"/>
                          <a:cs typeface="Arial" panose="020B0604020202020204" pitchFamily="34" charset="0"/>
                        </a:rPr>
                        <a:t>Common Practice Time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79672"/>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Report Card Conferences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9556039"/>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Advisory, POD, Crew, PACK</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167402"/>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Freshman Seminar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0066431"/>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Success Mentors</a:t>
                      </a: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51691913"/>
                  </a:ext>
                </a:extLst>
              </a:tr>
            </a:tbl>
          </a:graphicData>
        </a:graphic>
      </p:graphicFrame>
      <p:sp>
        <p:nvSpPr>
          <p:cNvPr id="29" name="TextBox 28"/>
          <p:cNvSpPr txBox="1"/>
          <p:nvPr/>
        </p:nvSpPr>
        <p:spPr>
          <a:xfrm>
            <a:off x="6357111" y="1427286"/>
            <a:ext cx="4800600" cy="439839"/>
          </a:xfrm>
          <a:prstGeom prst="rect">
            <a:avLst/>
          </a:prstGeom>
          <a:solidFill>
            <a:schemeClr val="accent1">
              <a:lumMod val="75000"/>
            </a:schemeClr>
          </a:solidFill>
          <a:ln w="50800" cmpd="dbl">
            <a:solidFill>
              <a:srgbClr val="FFC000"/>
            </a:solidFill>
          </a:ln>
        </p:spPr>
        <p:txBody>
          <a:bodyPr wrap="square" t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Supporting Structures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0" name="Table 29"/>
          <p:cNvGraphicFramePr>
            <a:graphicFrameLocks noGrp="1"/>
          </p:cNvGraphicFramePr>
          <p:nvPr/>
        </p:nvGraphicFramePr>
        <p:xfrm>
          <a:off x="760983" y="5292178"/>
          <a:ext cx="10396728" cy="1112520"/>
        </p:xfrm>
        <a:graphic>
          <a:graphicData uri="http://schemas.openxmlformats.org/drawingml/2006/table">
            <a:tbl>
              <a:tblPr firstRow="1" bandRow="1">
                <a:tableStyleId>{5C22544A-7EE6-4342-B048-85BDC9FD1C3A}</a:tableStyleId>
              </a:tblPr>
              <a:tblGrid>
                <a:gridCol w="10396728">
                  <a:extLst>
                    <a:ext uri="{9D8B030D-6E8A-4147-A177-3AD203B41FA5}">
                      <a16:colId xmlns:a16="http://schemas.microsoft.com/office/drawing/2014/main" val="3832611929"/>
                    </a:ext>
                  </a:extLst>
                </a:gridCol>
              </a:tblGrid>
              <a:tr h="370840">
                <a:tc>
                  <a:txBody>
                    <a:bodyPr/>
                    <a:lstStyle/>
                    <a:p>
                      <a:pPr algn="ctr"/>
                      <a:r>
                        <a:rPr lang="en-US" sz="1400" b="1" dirty="0">
                          <a:solidFill>
                            <a:schemeClr val="tx1"/>
                          </a:solidFill>
                          <a:latin typeface="Arial" panose="020B0604020202020204" pitchFamily="34" charset="0"/>
                          <a:cs typeface="Arial" panose="020B0604020202020204" pitchFamily="34" charset="0"/>
                        </a:rPr>
                        <a:t>Student Data, Student Needs, Student Voices</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5578702"/>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Teacher Capacities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6956204"/>
                  </a:ext>
                </a:extLst>
              </a:tr>
              <a:tr h="370840">
                <a:tc>
                  <a:txBody>
                    <a:bodyPr/>
                    <a:lstStyle/>
                    <a:p>
                      <a:pPr algn="ctr"/>
                      <a:r>
                        <a:rPr lang="en-US" sz="1400" b="1" dirty="0">
                          <a:solidFill>
                            <a:schemeClr val="tx1"/>
                          </a:solidFill>
                          <a:latin typeface="Arial" panose="020B0604020202020204" pitchFamily="34" charset="0"/>
                          <a:cs typeface="Arial" panose="020B0604020202020204" pitchFamily="34" charset="0"/>
                        </a:rPr>
                        <a:t>Community Opportunity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79672"/>
                  </a:ext>
                </a:extLst>
              </a:tr>
            </a:tbl>
          </a:graphicData>
        </a:graphic>
      </p:graphicFrame>
      <p:sp>
        <p:nvSpPr>
          <p:cNvPr id="31" name="TextBox 30"/>
          <p:cNvSpPr txBox="1"/>
          <p:nvPr/>
        </p:nvSpPr>
        <p:spPr>
          <a:xfrm>
            <a:off x="760983" y="4828248"/>
            <a:ext cx="10396728" cy="439839"/>
          </a:xfrm>
          <a:prstGeom prst="rect">
            <a:avLst/>
          </a:prstGeom>
          <a:solidFill>
            <a:schemeClr val="accent1">
              <a:lumMod val="75000"/>
            </a:schemeClr>
          </a:solidFill>
          <a:ln w="50800" cmpd="dbl">
            <a:solidFill>
              <a:srgbClr val="FFC000"/>
            </a:solidFill>
          </a:ln>
        </p:spPr>
        <p:txBody>
          <a:bodyPr wrap="square" t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Influencing Factors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760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114" fill="hold">
                                          <p:stCondLst>
                                            <p:cond delay="0"/>
                                          </p:stCondLst>
                                        </p:cTn>
                                        <p:tgtEl>
                                          <p:spTgt spid="2"/>
                                        </p:tgtEl>
                                        <p:attrNameLst>
                                          <p:attrName>style.rotation</p:attrName>
                                        </p:attrNameLst>
                                      </p:cBhvr>
                                      <p:to>
                                        <p:strVal val="-45.0"/>
                                      </p:to>
                                    </p:set>
                                    <p:anim calcmode="lin" valueType="num">
                                      <p:cBhvr>
                                        <p:cTn id="8" dur="114" fill="hold">
                                          <p:stCondLst>
                                            <p:cond delay="114"/>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7D7E-4BDF-4A4D-800D-CDFA31B1B685}"/>
              </a:ext>
            </a:extLst>
          </p:cNvPr>
          <p:cNvSpPr>
            <a:spLocks noGrp="1"/>
          </p:cNvSpPr>
          <p:nvPr>
            <p:ph type="ctrTitle"/>
          </p:nvPr>
        </p:nvSpPr>
        <p:spPr/>
        <p:txBody>
          <a:bodyPr/>
          <a:lstStyle/>
          <a:p>
            <a:r>
              <a:rPr lang="en-US" dirty="0"/>
              <a:t>What </a:t>
            </a:r>
            <a:r>
              <a:rPr lang="en-US" dirty="0" smtClean="0"/>
              <a:t>Do We Know About </a:t>
            </a:r>
            <a:r>
              <a:rPr lang="en-US" dirty="0"/>
              <a:t>Restorative Practices?</a:t>
            </a:r>
          </a:p>
        </p:txBody>
      </p:sp>
    </p:spTree>
    <p:extLst>
      <p:ext uri="{BB962C8B-B14F-4D97-AF65-F5344CB8AC3E}">
        <p14:creationId xmlns:p14="http://schemas.microsoft.com/office/powerpoint/2010/main" val="145154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4" name="Text Box 1"/>
          <p:cNvSpPr txBox="1"/>
          <p:nvPr/>
        </p:nvSpPr>
        <p:spPr>
          <a:xfrm>
            <a:off x="2014729" y="1795272"/>
            <a:ext cx="9113519" cy="3736847"/>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kumimoji="0" lang="en-US" sz="3600" i="0" u="none" strike="noStrike" kern="1200" cap="none" spc="0" normalizeH="0" baseline="0" noProof="0" dirty="0" smtClean="0">
                <a:ln w="9525" cap="flat" cmpd="sng" algn="ctr">
                  <a:noFill/>
                  <a:prstDash val="solid"/>
                  <a:round/>
                </a:ln>
                <a:uLnTx/>
                <a:uFillTx/>
                <a:ea typeface="Calibri" panose="020F0502020204030204" pitchFamily="34" charset="0"/>
                <a:cs typeface="Times New Roman" panose="02020603050405020304" pitchFamily="18" charset="0"/>
              </a:rPr>
              <a:t>Restorative Practices’ hypothesis </a:t>
            </a:r>
            <a:r>
              <a:rPr kumimoji="0" lang="en-US" sz="3600" i="0" u="none" strike="noStrike" kern="1200" cap="none" spc="0" normalizeH="0" baseline="0" noProof="0" dirty="0">
                <a:ln w="9525" cap="flat" cmpd="sng" algn="ctr">
                  <a:noFill/>
                  <a:prstDash val="solid"/>
                  <a:round/>
                </a:ln>
                <a:uLnTx/>
                <a:uFillTx/>
                <a:ea typeface="Calibri" panose="020F0502020204030204" pitchFamily="34" charset="0"/>
                <a:cs typeface="Times New Roman" panose="02020603050405020304" pitchFamily="18" charset="0"/>
              </a:rPr>
              <a:t>is that human beings are happier</a:t>
            </a:r>
            <a:r>
              <a:rPr kumimoji="0" lang="en-US" sz="3600" i="0" u="none" strike="noStrike" kern="1200" cap="none" spc="0" normalizeH="0" baseline="0" noProof="0" dirty="0" smtClean="0">
                <a:ln w="9525" cap="flat" cmpd="sng" algn="ctr">
                  <a:noFill/>
                  <a:prstDash val="solid"/>
                  <a:round/>
                </a:ln>
                <a:uLnTx/>
                <a:uFillTx/>
                <a:ea typeface="Calibri" panose="020F0502020204030204" pitchFamily="34" charset="0"/>
                <a:cs typeface="Times New Roman" panose="02020603050405020304" pitchFamily="18" charset="0"/>
              </a:rPr>
              <a:t>, more </a:t>
            </a:r>
            <a:r>
              <a:rPr kumimoji="0" lang="en-US" sz="3600" i="0" u="none" strike="noStrike" kern="1200" cap="none" spc="0" normalizeH="0" baseline="0" noProof="0" dirty="0">
                <a:ln w="9525" cap="flat" cmpd="sng" algn="ctr">
                  <a:noFill/>
                  <a:prstDash val="solid"/>
                  <a:round/>
                </a:ln>
                <a:uLnTx/>
                <a:uFillTx/>
                <a:ea typeface="Calibri" panose="020F0502020204030204" pitchFamily="34" charset="0"/>
                <a:cs typeface="Times New Roman" panose="02020603050405020304" pitchFamily="18" charset="0"/>
              </a:rPr>
              <a:t>cooperative and productive, and </a:t>
            </a:r>
            <a:r>
              <a:rPr kumimoji="0" lang="en-US" sz="3600" i="0" u="none" strike="noStrike" kern="1200" cap="none" spc="0" normalizeH="0" baseline="0" noProof="0" dirty="0" smtClean="0">
                <a:ln w="9525" cap="flat" cmpd="sng" algn="ctr">
                  <a:noFill/>
                  <a:prstDash val="solid"/>
                  <a:round/>
                </a:ln>
                <a:uLnTx/>
                <a:uFillTx/>
                <a:ea typeface="Calibri" panose="020F0502020204030204" pitchFamily="34" charset="0"/>
                <a:cs typeface="Times New Roman" panose="02020603050405020304" pitchFamily="18" charset="0"/>
              </a:rPr>
              <a:t>more likely </a:t>
            </a:r>
            <a:r>
              <a:rPr kumimoji="0" lang="en-US" sz="3600" i="0" u="none" strike="noStrike" kern="1200" cap="none" spc="0" normalizeH="0" baseline="0" noProof="0" dirty="0">
                <a:ln w="9525" cap="flat" cmpd="sng" algn="ctr">
                  <a:noFill/>
                  <a:prstDash val="solid"/>
                  <a:round/>
                </a:ln>
                <a:uLnTx/>
                <a:uFillTx/>
                <a:ea typeface="Calibri" panose="020F0502020204030204" pitchFamily="34" charset="0"/>
                <a:cs typeface="Times New Roman" panose="02020603050405020304" pitchFamily="18" charset="0"/>
              </a:rPr>
              <a:t>to make positive changes in </a:t>
            </a:r>
            <a:r>
              <a:rPr kumimoji="0" lang="en-US" sz="3600" i="0" u="none" strike="noStrike" kern="1200" cap="none" spc="0" normalizeH="0" baseline="0" noProof="0" dirty="0" smtClean="0">
                <a:ln w="9525" cap="flat" cmpd="sng" algn="ctr">
                  <a:noFill/>
                  <a:prstDash val="solid"/>
                  <a:round/>
                </a:ln>
                <a:uLnTx/>
                <a:uFillTx/>
                <a:ea typeface="Calibri" panose="020F0502020204030204" pitchFamily="34" charset="0"/>
                <a:cs typeface="Times New Roman" panose="02020603050405020304" pitchFamily="18" charset="0"/>
              </a:rPr>
              <a:t>their behavior </a:t>
            </a:r>
            <a:r>
              <a:rPr kumimoji="0" lang="en-US" sz="3600" i="0" u="none" strike="noStrike" kern="1200" cap="none" spc="0" normalizeH="0" baseline="0" noProof="0" dirty="0">
                <a:ln w="9525" cap="flat" cmpd="sng" algn="ctr">
                  <a:noFill/>
                  <a:prstDash val="solid"/>
                  <a:round/>
                </a:ln>
                <a:uLnTx/>
                <a:uFillTx/>
                <a:ea typeface="Calibri" panose="020F0502020204030204" pitchFamily="34" charset="0"/>
                <a:cs typeface="Times New Roman" panose="02020603050405020304" pitchFamily="18" charset="0"/>
              </a:rPr>
              <a:t>when those </a:t>
            </a:r>
            <a:r>
              <a:rPr kumimoji="0" lang="en-US" sz="3600" i="0" u="none" strike="noStrike" kern="1200" cap="none" spc="0" normalizeH="0" baseline="0" noProof="0" dirty="0" smtClean="0">
                <a:ln w="9525" cap="flat" cmpd="sng" algn="ctr">
                  <a:noFill/>
                  <a:prstDash val="solid"/>
                  <a:round/>
                </a:ln>
                <a:uLnTx/>
                <a:uFillTx/>
                <a:ea typeface="Calibri" panose="020F0502020204030204" pitchFamily="34" charset="0"/>
                <a:cs typeface="Times New Roman" panose="02020603050405020304" pitchFamily="18" charset="0"/>
              </a:rPr>
              <a:t>in</a:t>
            </a:r>
            <a:r>
              <a:rPr kumimoji="0" lang="en-US" sz="3600" i="0" u="none" strike="noStrike" kern="1200" cap="none" spc="0" normalizeH="0" noProof="0" dirty="0" smtClean="0">
                <a:ln w="9525" cap="flat" cmpd="sng" algn="ctr">
                  <a:noFill/>
                  <a:prstDash val="solid"/>
                  <a:round/>
                </a:ln>
                <a:uLnTx/>
                <a:uFillTx/>
                <a:ea typeface="Calibri" panose="020F0502020204030204" pitchFamily="34" charset="0"/>
                <a:cs typeface="Times New Roman" panose="02020603050405020304" pitchFamily="18" charset="0"/>
              </a:rPr>
              <a:t> </a:t>
            </a:r>
            <a:r>
              <a:rPr kumimoji="0" lang="en-US" sz="3600" i="0" u="none" strike="noStrike" kern="1200" cap="none" spc="0" normalizeH="0" baseline="0" noProof="0" dirty="0" smtClean="0">
                <a:ln w="9525" cap="flat" cmpd="sng" algn="ctr">
                  <a:noFill/>
                  <a:prstDash val="solid"/>
                  <a:round/>
                </a:ln>
                <a:uLnTx/>
                <a:uFillTx/>
                <a:ea typeface="Calibri" panose="020F0502020204030204" pitchFamily="34" charset="0"/>
                <a:cs typeface="Times New Roman" panose="02020603050405020304" pitchFamily="18" charset="0"/>
              </a:rPr>
              <a:t>positions </a:t>
            </a:r>
            <a:r>
              <a:rPr kumimoji="0" lang="en-US" sz="3600" i="0" u="none" strike="noStrike" kern="1200" cap="none" spc="0" normalizeH="0" baseline="0" noProof="0" dirty="0">
                <a:ln w="9525" cap="flat" cmpd="sng" algn="ctr">
                  <a:noFill/>
                  <a:prstDash val="solid"/>
                  <a:round/>
                </a:ln>
                <a:uLnTx/>
                <a:uFillTx/>
                <a:ea typeface="Calibri" panose="020F0502020204030204" pitchFamily="34" charset="0"/>
                <a:cs typeface="Times New Roman" panose="02020603050405020304" pitchFamily="18" charset="0"/>
              </a:rPr>
              <a:t>of </a:t>
            </a:r>
            <a:r>
              <a:rPr kumimoji="0" lang="en-US" sz="3600" i="0" u="none" strike="noStrike" kern="1200" cap="none" spc="0" normalizeH="0" baseline="0" noProof="0" dirty="0" smtClean="0">
                <a:ln w="9525" cap="flat" cmpd="sng" algn="ctr">
                  <a:noFill/>
                  <a:prstDash val="solid"/>
                  <a:round/>
                </a:ln>
                <a:uLnTx/>
                <a:uFillTx/>
                <a:ea typeface="Calibri" panose="020F0502020204030204" pitchFamily="34" charset="0"/>
                <a:cs typeface="Times New Roman" panose="02020603050405020304" pitchFamily="18" charset="0"/>
              </a:rPr>
              <a:t>authority do </a:t>
            </a:r>
            <a:r>
              <a:rPr kumimoji="0" lang="en-US" sz="3600" i="0" u="none" strike="noStrike" kern="1200" cap="none" spc="0" normalizeH="0" baseline="0" noProof="0" dirty="0">
                <a:ln w="9525" cap="flat" cmpd="sng" algn="ctr">
                  <a:noFill/>
                  <a:prstDash val="solid"/>
                  <a:round/>
                </a:ln>
                <a:uLnTx/>
                <a:uFillTx/>
                <a:ea typeface="Calibri" panose="020F0502020204030204" pitchFamily="34" charset="0"/>
                <a:cs typeface="Times New Roman" panose="02020603050405020304" pitchFamily="18" charset="0"/>
              </a:rPr>
              <a:t>things with them, rather than to </a:t>
            </a:r>
            <a:r>
              <a:rPr kumimoji="0" lang="en-US" sz="3600" i="0" u="none" strike="noStrike" kern="1200" cap="none" spc="0" normalizeH="0" baseline="0" noProof="0" dirty="0" smtClean="0">
                <a:ln w="9525" cap="flat" cmpd="sng" algn="ctr">
                  <a:noFill/>
                  <a:prstDash val="solid"/>
                  <a:round/>
                </a:ln>
                <a:uLnTx/>
                <a:uFillTx/>
                <a:ea typeface="Calibri" panose="020F0502020204030204" pitchFamily="34" charset="0"/>
                <a:cs typeface="Times New Roman" panose="02020603050405020304" pitchFamily="18" charset="0"/>
              </a:rPr>
              <a:t>them or for </a:t>
            </a:r>
            <a:r>
              <a:rPr kumimoji="0" lang="en-US" sz="3600" i="0" u="none" strike="noStrike" kern="1200" cap="none" spc="0" normalizeH="0" baseline="0" noProof="0" dirty="0">
                <a:ln w="9525" cap="flat" cmpd="sng" algn="ctr">
                  <a:noFill/>
                  <a:prstDash val="solid"/>
                  <a:round/>
                </a:ln>
                <a:uLnTx/>
                <a:uFillTx/>
                <a:ea typeface="Calibri" panose="020F0502020204030204" pitchFamily="34" charset="0"/>
                <a:cs typeface="Times New Roman" panose="02020603050405020304" pitchFamily="18" charset="0"/>
              </a:rPr>
              <a:t>them.</a:t>
            </a:r>
          </a:p>
        </p:txBody>
      </p:sp>
      <p:sp>
        <p:nvSpPr>
          <p:cNvPr id="6" name="Text Box 2"/>
          <p:cNvSpPr txBox="1"/>
          <p:nvPr/>
        </p:nvSpPr>
        <p:spPr>
          <a:xfrm>
            <a:off x="1851660" y="381000"/>
            <a:ext cx="9022080" cy="115252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0" b="1" dirty="0">
                <a:solidFill>
                  <a:srgbClr val="5E94CA"/>
                </a:solidFill>
                <a:latin typeface="+mj-lt"/>
                <a:ea typeface="+mj-ea"/>
                <a:cs typeface="+mj-cs"/>
              </a:rPr>
              <a:t>The Fundamental Hypothesis</a:t>
            </a:r>
          </a:p>
        </p:txBody>
      </p:sp>
    </p:spTree>
    <p:extLst>
      <p:ext uri="{BB962C8B-B14F-4D97-AF65-F5344CB8AC3E}">
        <p14:creationId xmlns:p14="http://schemas.microsoft.com/office/powerpoint/2010/main" val="355651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3" name="Rectangle 1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14"/>
          <p:cNvSpPr>
            <a:spLocks noChangeArrowheads="1"/>
          </p:cNvSpPr>
          <p:nvPr/>
        </p:nvSpPr>
        <p:spPr bwMode="auto">
          <a:xfrm>
            <a:off x="2457451" y="307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15"/>
          <p:cNvSpPr>
            <a:spLocks noChangeArrowheads="1"/>
          </p:cNvSpPr>
          <p:nvPr/>
        </p:nvSpPr>
        <p:spPr bwMode="auto">
          <a:xfrm>
            <a:off x="2457451" y="76628"/>
            <a:ext cx="5950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500" b="0" i="0" u="none" strike="noStrike" kern="1200" cap="none" spc="0" normalizeH="0" baseline="0" noProof="0">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HIGH</a:t>
            </a:r>
            <a:endParaRPr kumimoji="0" lang="en-US" altLang="en-US" sz="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Rectangle 16"/>
          <p:cNvSpPr>
            <a:spLocks noChangeArrowheads="1"/>
          </p:cNvSpPr>
          <p:nvPr/>
        </p:nvSpPr>
        <p:spPr bwMode="auto">
          <a:xfrm>
            <a:off x="1524001" y="126340"/>
            <a:ext cx="114518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900" b="0" i="0" u="none" strike="noStrike" kern="1200" cap="none" spc="0" normalizeH="0" baseline="0" noProof="0">
                <a:ln>
                  <a:noFill/>
                </a:ln>
                <a:solidFill>
                  <a:prstClr val="black"/>
                </a:solidFill>
                <a:effectLst/>
                <a:uLnTx/>
                <a:uFillTx/>
                <a:latin typeface="Calibri" panose="020F0502020204030204" pitchFamily="34" charset="0"/>
                <a:ea typeface="Arial" panose="020B0604020202020204" pitchFamily="34" charset="0"/>
                <a:cs typeface="Times New Roman" panose="02020603050405020304" pitchFamily="18" charset="0"/>
              </a:rPr>
              <a:t>CONTROL</a:t>
            </a:r>
            <a:endParaRPr kumimoji="0" lang="en-US" altLang="en-US" sz="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85936" y="228600"/>
            <a:ext cx="7771035" cy="6082845"/>
          </a:xfrm>
          <a:prstGeom prst="rect">
            <a:avLst/>
          </a:prstGeom>
        </p:spPr>
      </p:pic>
    </p:spTree>
    <p:extLst>
      <p:ext uri="{BB962C8B-B14F-4D97-AF65-F5344CB8AC3E}">
        <p14:creationId xmlns:p14="http://schemas.microsoft.com/office/powerpoint/2010/main" val="309146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74875" y="1189317"/>
            <a:ext cx="668144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Light"/>
                <a:ea typeface="+mn-ea"/>
                <a:cs typeface="+mn-cs"/>
              </a:rPr>
              <a:t>What concept of Justice do you think this image communicates?</a:t>
            </a:r>
          </a:p>
        </p:txBody>
      </p:sp>
      <p:sp>
        <p:nvSpPr>
          <p:cNvPr id="26" name="TextBox 25"/>
          <p:cNvSpPr txBox="1"/>
          <p:nvPr/>
        </p:nvSpPr>
        <p:spPr>
          <a:xfrm>
            <a:off x="1847008" y="97504"/>
            <a:ext cx="97150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054225" algn="l"/>
              </a:tabLst>
              <a:defRPr/>
            </a:pPr>
            <a:r>
              <a:rPr kumimoji="0" lang="en-US" sz="4400" b="1" i="0" u="none" strike="noStrike" kern="1200" cap="none" spc="0" normalizeH="0" baseline="0" noProof="0" dirty="0">
                <a:ln>
                  <a:noFill/>
                </a:ln>
                <a:solidFill>
                  <a:srgbClr val="5E94CA"/>
                </a:solidFill>
                <a:effectLst/>
                <a:uLnTx/>
                <a:uFillTx/>
                <a:latin typeface="Calibri Light"/>
                <a:ea typeface="+mn-ea"/>
                <a:cs typeface="Aharoni" pitchFamily="2" charset="-79"/>
              </a:rPr>
              <a:t>If a Picture is Worth a Thousand Words</a:t>
            </a:r>
            <a:r>
              <a:rPr kumimoji="0" lang="en-US" sz="4400" b="1" i="0" u="none" strike="noStrike" kern="1200" cap="none" spc="0" normalizeH="0" baseline="0" noProof="0" dirty="0" smtClean="0">
                <a:ln>
                  <a:noFill/>
                </a:ln>
                <a:solidFill>
                  <a:srgbClr val="5E94CA"/>
                </a:solidFill>
                <a:effectLst/>
                <a:uLnTx/>
                <a:uFillTx/>
                <a:latin typeface="Calibri Light"/>
                <a:ea typeface="+mn-ea"/>
                <a:cs typeface="Aharoni" pitchFamily="2" charset="-79"/>
              </a:rPr>
              <a:t>…</a:t>
            </a:r>
            <a:endParaRPr kumimoji="0" lang="en-US" sz="4400" b="1" i="0" u="none" strike="noStrike" kern="1200" cap="none" spc="0" normalizeH="0" baseline="0" noProof="0" dirty="0">
              <a:ln>
                <a:noFill/>
              </a:ln>
              <a:solidFill>
                <a:srgbClr val="5E94CA"/>
              </a:solidFill>
              <a:effectLst/>
              <a:uLnTx/>
              <a:uFillTx/>
              <a:latin typeface="Calibri Light"/>
              <a:ea typeface="+mn-ea"/>
              <a:cs typeface="Aharoni" pitchFamily="2" charset="-79"/>
            </a:endParaRPr>
          </a:p>
        </p:txBody>
      </p:sp>
      <p:pic>
        <p:nvPicPr>
          <p:cNvPr id="28" name="Picture 27" descr="Lady justice standard image"/>
          <p:cNvPicPr/>
          <p:nvPr/>
        </p:nvPicPr>
        <p:blipFill>
          <a:blip r:embed="rId3">
            <a:extLst>
              <a:ext uri="{28A0092B-C50C-407E-A947-70E740481C1C}">
                <a14:useLocalDpi xmlns:a14="http://schemas.microsoft.com/office/drawing/2010/main"/>
              </a:ext>
            </a:extLst>
          </a:blip>
          <a:srcRect/>
          <a:stretch>
            <a:fillRect/>
          </a:stretch>
        </p:blipFill>
        <p:spPr bwMode="auto">
          <a:xfrm>
            <a:off x="8067040" y="1189317"/>
            <a:ext cx="3810000" cy="5018076"/>
          </a:xfrm>
          <a:prstGeom prst="rect">
            <a:avLst/>
          </a:prstGeom>
          <a:noFill/>
          <a:ln>
            <a:noFill/>
          </a:ln>
        </p:spPr>
      </p:pic>
    </p:spTree>
    <p:extLst>
      <p:ext uri="{BB962C8B-B14F-4D97-AF65-F5344CB8AC3E}">
        <p14:creationId xmlns:p14="http://schemas.microsoft.com/office/powerpoint/2010/main" val="199392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Lady Justice circle image"/>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0" y="1592547"/>
            <a:ext cx="6096000" cy="4305573"/>
          </a:xfrm>
          <a:prstGeom prst="rect">
            <a:avLst/>
          </a:prstGeom>
          <a:noFill/>
          <a:ln>
            <a:noFill/>
          </a:ln>
        </p:spPr>
      </p:pic>
      <p:sp>
        <p:nvSpPr>
          <p:cNvPr id="9" name="Rectangle 8"/>
          <p:cNvSpPr/>
          <p:nvPr/>
        </p:nvSpPr>
        <p:spPr>
          <a:xfrm>
            <a:off x="0" y="1552469"/>
            <a:ext cx="334264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Light"/>
                <a:ea typeface="+mn-ea"/>
                <a:cs typeface="+mn-cs"/>
              </a:rPr>
              <a:t>What concept of Justice do you think this image communicates?</a:t>
            </a:r>
          </a:p>
        </p:txBody>
      </p:sp>
      <p:sp>
        <p:nvSpPr>
          <p:cNvPr id="17" name="Rectangle 16"/>
          <p:cNvSpPr/>
          <p:nvPr/>
        </p:nvSpPr>
        <p:spPr>
          <a:xfrm>
            <a:off x="8910320" y="1592547"/>
            <a:ext cx="366776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Light"/>
                <a:ea typeface="+mn-ea"/>
                <a:cs typeface="+mn-cs"/>
              </a:rPr>
              <a:t>How would you illustrate Restorative Justice?</a:t>
            </a:r>
          </a:p>
        </p:txBody>
      </p:sp>
      <p:sp>
        <p:nvSpPr>
          <p:cNvPr id="10" name="TextBox 9"/>
          <p:cNvSpPr txBox="1"/>
          <p:nvPr/>
        </p:nvSpPr>
        <p:spPr>
          <a:xfrm>
            <a:off x="1847008" y="219424"/>
            <a:ext cx="97150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054225" algn="l"/>
              </a:tabLst>
              <a:defRPr/>
            </a:pPr>
            <a:r>
              <a:rPr kumimoji="0" lang="en-US" sz="4400" b="1" i="0" u="none" strike="noStrike" kern="1200" cap="none" spc="0" normalizeH="0" baseline="0" noProof="0" dirty="0">
                <a:ln>
                  <a:noFill/>
                </a:ln>
                <a:solidFill>
                  <a:srgbClr val="5E94CA"/>
                </a:solidFill>
                <a:effectLst/>
                <a:uLnTx/>
                <a:uFillTx/>
                <a:latin typeface="Calibri Light"/>
                <a:ea typeface="+mn-ea"/>
                <a:cs typeface="Aharoni" pitchFamily="2" charset="-79"/>
              </a:rPr>
              <a:t>If a Picture is Worth a Thousand Words</a:t>
            </a:r>
            <a:r>
              <a:rPr kumimoji="0" lang="en-US" sz="4400" b="1" i="0" u="none" strike="noStrike" kern="1200" cap="none" spc="0" normalizeH="0" baseline="0" noProof="0" dirty="0" smtClean="0">
                <a:ln>
                  <a:noFill/>
                </a:ln>
                <a:solidFill>
                  <a:srgbClr val="5E94CA"/>
                </a:solidFill>
                <a:effectLst/>
                <a:uLnTx/>
                <a:uFillTx/>
                <a:latin typeface="Calibri Light"/>
                <a:ea typeface="+mn-ea"/>
                <a:cs typeface="Aharoni" pitchFamily="2" charset="-79"/>
              </a:rPr>
              <a:t>…</a:t>
            </a:r>
            <a:endParaRPr kumimoji="0" lang="en-US" sz="4400" b="1" i="0" u="none" strike="noStrike" kern="1200" cap="none" spc="0" normalizeH="0" baseline="0" noProof="0" dirty="0">
              <a:ln>
                <a:noFill/>
              </a:ln>
              <a:solidFill>
                <a:srgbClr val="5E94CA"/>
              </a:solidFill>
              <a:effectLst/>
              <a:uLnTx/>
              <a:uFillTx/>
              <a:latin typeface="Calibri Light"/>
              <a:ea typeface="+mn-ea"/>
              <a:cs typeface="Aharoni" pitchFamily="2" charset="-79"/>
            </a:endParaRPr>
          </a:p>
        </p:txBody>
      </p:sp>
    </p:spTree>
    <p:extLst>
      <p:ext uri="{BB962C8B-B14F-4D97-AF65-F5344CB8AC3E}">
        <p14:creationId xmlns:p14="http://schemas.microsoft.com/office/powerpoint/2010/main" val="99097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E04FD3-634C-E04B-97D7-D74981D449D2}"/>
              </a:ext>
            </a:extLst>
          </p:cNvPr>
          <p:cNvSpPr>
            <a:spLocks noGrp="1"/>
          </p:cNvSpPr>
          <p:nvPr>
            <p:ph idx="1"/>
          </p:nvPr>
        </p:nvSpPr>
        <p:spPr>
          <a:xfrm>
            <a:off x="381916" y="2443480"/>
            <a:ext cx="5998563" cy="2604370"/>
          </a:xfrm>
        </p:spPr>
        <p:txBody>
          <a:bodyPr>
            <a:normAutofit/>
          </a:bodyPr>
          <a:lstStyle/>
          <a:p>
            <a:pPr marL="0" indent="0">
              <a:buNone/>
              <a:tabLst>
                <a:tab pos="1070372" algn="l"/>
              </a:tabLst>
            </a:pPr>
            <a:endParaRPr lang="en-US" dirty="0"/>
          </a:p>
          <a:p>
            <a:pPr marL="0" indent="0">
              <a:buNone/>
              <a:tabLst>
                <a:tab pos="1070372" algn="l"/>
              </a:tabLst>
            </a:pPr>
            <a:r>
              <a:rPr lang="en-US" sz="2400" dirty="0"/>
              <a:t>Circles:  Connections-Belonging and Voice </a:t>
            </a:r>
          </a:p>
          <a:p>
            <a:pPr marL="0" indent="0">
              <a:buNone/>
              <a:tabLst>
                <a:tab pos="1070372" algn="l"/>
              </a:tabLst>
            </a:pPr>
            <a:r>
              <a:rPr lang="en-US" sz="2400" dirty="0"/>
              <a:t>	Restorative </a:t>
            </a:r>
            <a:r>
              <a:rPr lang="en-US" sz="2400" dirty="0" smtClean="0"/>
              <a:t>Practices</a:t>
            </a:r>
            <a:endParaRPr lang="en-US"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50473" y="1727200"/>
            <a:ext cx="5117394" cy="3886200"/>
          </a:xfrm>
          <a:prstGeom prst="rect">
            <a:avLst/>
          </a:prstGeom>
        </p:spPr>
      </p:pic>
      <p:sp>
        <p:nvSpPr>
          <p:cNvPr id="2" name="Rectangle 1"/>
          <p:cNvSpPr/>
          <p:nvPr/>
        </p:nvSpPr>
        <p:spPr>
          <a:xfrm>
            <a:off x="1684527" y="231894"/>
            <a:ext cx="7304500" cy="769441"/>
          </a:xfrm>
          <a:prstGeom prst="rect">
            <a:avLst/>
          </a:prstGeom>
        </p:spPr>
        <p:txBody>
          <a:bodyPr wrap="none">
            <a:spAutoFit/>
          </a:bodyPr>
          <a:lstStyle/>
          <a:p>
            <a:r>
              <a:rPr lang="en-US" sz="4400" b="1" dirty="0">
                <a:solidFill>
                  <a:srgbClr val="5E94CA"/>
                </a:solidFill>
                <a:latin typeface="Calibri Light"/>
                <a:cs typeface="Aharoni" pitchFamily="2" charset="-79"/>
              </a:rPr>
              <a:t>Keeping Students at the </a:t>
            </a:r>
            <a:r>
              <a:rPr lang="en-US" sz="4400" b="1" dirty="0" smtClean="0">
                <a:solidFill>
                  <a:srgbClr val="5E94CA"/>
                </a:solidFill>
                <a:latin typeface="Calibri Light"/>
                <a:cs typeface="Aharoni" pitchFamily="2" charset="-79"/>
              </a:rPr>
              <a:t>Center</a:t>
            </a:r>
            <a:endParaRPr lang="en-US" sz="4400" b="1" dirty="0">
              <a:solidFill>
                <a:srgbClr val="5E94CA"/>
              </a:solidFill>
              <a:latin typeface="Calibri Light"/>
              <a:cs typeface="Aharoni" pitchFamily="2" charset="-79"/>
            </a:endParaRPr>
          </a:p>
        </p:txBody>
      </p:sp>
    </p:spTree>
    <p:extLst>
      <p:ext uri="{BB962C8B-B14F-4D97-AF65-F5344CB8AC3E}">
        <p14:creationId xmlns:p14="http://schemas.microsoft.com/office/powerpoint/2010/main" val="170608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37056" y="513819"/>
            <a:ext cx="8306854" cy="3689379"/>
            <a:chOff x="2237056" y="947775"/>
            <a:chExt cx="8306854" cy="3689379"/>
          </a:xfrm>
        </p:grpSpPr>
        <p:sp>
          <p:nvSpPr>
            <p:cNvPr id="45" name="Rectangle 43">
              <a:hlinkClick r:id="rId3"/>
              <a:extLst>
                <a:ext uri="{FF2B5EF4-FFF2-40B4-BE49-F238E27FC236}">
                  <a16:creationId xmlns:a16="http://schemas.microsoft.com/office/drawing/2014/main" id="{829FE68B-8A48-4D9C-995B-8DDE7BCE3EF8}"/>
                </a:ext>
              </a:extLst>
            </p:cNvPr>
            <p:cNvSpPr/>
            <p:nvPr/>
          </p:nvSpPr>
          <p:spPr>
            <a:xfrm>
              <a:off x="2237056" y="2792804"/>
              <a:ext cx="1109671" cy="1502073"/>
            </a:xfrm>
            <a:custGeom>
              <a:avLst/>
              <a:gdLst>
                <a:gd name="connsiteX0" fmla="*/ 0 w 682308"/>
                <a:gd name="connsiteY0" fmla="*/ 0 h 2343207"/>
                <a:gd name="connsiteX1" fmla="*/ 682308 w 682308"/>
                <a:gd name="connsiteY1" fmla="*/ 0 h 2343207"/>
                <a:gd name="connsiteX2" fmla="*/ 682308 w 682308"/>
                <a:gd name="connsiteY2" fmla="*/ 2343207 h 2343207"/>
                <a:gd name="connsiteX3" fmla="*/ 0 w 682308"/>
                <a:gd name="connsiteY3" fmla="*/ 2343207 h 2343207"/>
                <a:gd name="connsiteX4" fmla="*/ 0 w 682308"/>
                <a:gd name="connsiteY4" fmla="*/ 0 h 2343207"/>
                <a:gd name="connsiteX0" fmla="*/ 0 w 685800"/>
                <a:gd name="connsiteY0" fmla="*/ 0 h 2343207"/>
                <a:gd name="connsiteX1" fmla="*/ 682308 w 685800"/>
                <a:gd name="connsiteY1" fmla="*/ 0 h 2343207"/>
                <a:gd name="connsiteX2" fmla="*/ 685800 w 685800"/>
                <a:gd name="connsiteY2" fmla="*/ 1556756 h 2343207"/>
                <a:gd name="connsiteX3" fmla="*/ 682308 w 685800"/>
                <a:gd name="connsiteY3" fmla="*/ 2343207 h 2343207"/>
                <a:gd name="connsiteX4" fmla="*/ 0 w 685800"/>
                <a:gd name="connsiteY4" fmla="*/ 2343207 h 2343207"/>
                <a:gd name="connsiteX5" fmla="*/ 0 w 685800"/>
                <a:gd name="connsiteY5" fmla="*/ 0 h 2343207"/>
                <a:gd name="connsiteX0" fmla="*/ 0 w 1771650"/>
                <a:gd name="connsiteY0" fmla="*/ 0 h 2347331"/>
                <a:gd name="connsiteX1" fmla="*/ 682308 w 1771650"/>
                <a:gd name="connsiteY1" fmla="*/ 0 h 2347331"/>
                <a:gd name="connsiteX2" fmla="*/ 1771650 w 1771650"/>
                <a:gd name="connsiteY2" fmla="*/ 2347331 h 2347331"/>
                <a:gd name="connsiteX3" fmla="*/ 682308 w 1771650"/>
                <a:gd name="connsiteY3" fmla="*/ 2343207 h 2347331"/>
                <a:gd name="connsiteX4" fmla="*/ 0 w 1771650"/>
                <a:gd name="connsiteY4" fmla="*/ 2343207 h 2347331"/>
                <a:gd name="connsiteX5" fmla="*/ 0 w 1771650"/>
                <a:gd name="connsiteY5" fmla="*/ 0 h 2347331"/>
                <a:gd name="connsiteX0" fmla="*/ 0 w 1771650"/>
                <a:gd name="connsiteY0" fmla="*/ 0 h 2347331"/>
                <a:gd name="connsiteX1" fmla="*/ 682308 w 1771650"/>
                <a:gd name="connsiteY1" fmla="*/ 0 h 2347331"/>
                <a:gd name="connsiteX2" fmla="*/ 1771650 w 1771650"/>
                <a:gd name="connsiteY2" fmla="*/ 2347331 h 2347331"/>
                <a:gd name="connsiteX3" fmla="*/ 0 w 1771650"/>
                <a:gd name="connsiteY3" fmla="*/ 2343207 h 2347331"/>
                <a:gd name="connsiteX4" fmla="*/ 0 w 1771650"/>
                <a:gd name="connsiteY4" fmla="*/ 0 h 2347331"/>
                <a:gd name="connsiteX0" fmla="*/ 0 w 1771650"/>
                <a:gd name="connsiteY0" fmla="*/ 0 h 2347331"/>
                <a:gd name="connsiteX1" fmla="*/ 682308 w 1771650"/>
                <a:gd name="connsiteY1" fmla="*/ 0 h 2347331"/>
                <a:gd name="connsiteX2" fmla="*/ 1771650 w 1771650"/>
                <a:gd name="connsiteY2" fmla="*/ 2347331 h 2347331"/>
                <a:gd name="connsiteX3" fmla="*/ 0 w 1771650"/>
                <a:gd name="connsiteY3" fmla="*/ 2343207 h 2347331"/>
                <a:gd name="connsiteX4" fmla="*/ 0 w 1771650"/>
                <a:gd name="connsiteY4" fmla="*/ 0 h 2347331"/>
                <a:gd name="connsiteX0" fmla="*/ 0 w 1771650"/>
                <a:gd name="connsiteY0" fmla="*/ 0 h 2347331"/>
                <a:gd name="connsiteX1" fmla="*/ 682308 w 1771650"/>
                <a:gd name="connsiteY1" fmla="*/ 0 h 2347331"/>
                <a:gd name="connsiteX2" fmla="*/ 1771650 w 1771650"/>
                <a:gd name="connsiteY2" fmla="*/ 2347331 h 2347331"/>
                <a:gd name="connsiteX3" fmla="*/ 0 w 1771650"/>
                <a:gd name="connsiteY3" fmla="*/ 2343207 h 2347331"/>
                <a:gd name="connsiteX4" fmla="*/ 0 w 1771650"/>
                <a:gd name="connsiteY4" fmla="*/ 0 h 2347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2347331">
                  <a:moveTo>
                    <a:pt x="0" y="0"/>
                  </a:moveTo>
                  <a:lnTo>
                    <a:pt x="682308" y="0"/>
                  </a:lnTo>
                  <a:cubicBezTo>
                    <a:pt x="597747" y="925319"/>
                    <a:pt x="1094211" y="1555362"/>
                    <a:pt x="1771650" y="2347331"/>
                  </a:cubicBezTo>
                  <a:lnTo>
                    <a:pt x="0" y="2343207"/>
                  </a:lnTo>
                  <a:lnTo>
                    <a:pt x="0" y="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391">
              <a:hlinkClick r:id="rId3"/>
              <a:extLst>
                <a:ext uri="{FF2B5EF4-FFF2-40B4-BE49-F238E27FC236}">
                  <a16:creationId xmlns:a16="http://schemas.microsoft.com/office/drawing/2014/main" id="{829FE68B-8A48-4D9C-995B-8DDE7BCE3EF8}"/>
                </a:ext>
              </a:extLst>
            </p:cNvPr>
            <p:cNvSpPr/>
            <p:nvPr/>
          </p:nvSpPr>
          <p:spPr>
            <a:xfrm>
              <a:off x="5369191" y="2792804"/>
              <a:ext cx="4504311" cy="1502074"/>
            </a:xfrm>
            <a:custGeom>
              <a:avLst/>
              <a:gdLst>
                <a:gd name="connsiteX0" fmla="*/ 0 w 5958630"/>
                <a:gd name="connsiteY0" fmla="*/ 0 h 2343207"/>
                <a:gd name="connsiteX1" fmla="*/ 5958630 w 5958630"/>
                <a:gd name="connsiteY1" fmla="*/ 0 h 2343207"/>
                <a:gd name="connsiteX2" fmla="*/ 5958630 w 5958630"/>
                <a:gd name="connsiteY2" fmla="*/ 2343207 h 2343207"/>
                <a:gd name="connsiteX3" fmla="*/ 0 w 5958630"/>
                <a:gd name="connsiteY3" fmla="*/ 2343207 h 2343207"/>
                <a:gd name="connsiteX4" fmla="*/ 0 w 5958630"/>
                <a:gd name="connsiteY4" fmla="*/ 0 h 2343207"/>
                <a:gd name="connsiteX0" fmla="*/ 13545 w 5972175"/>
                <a:gd name="connsiteY0" fmla="*/ 0 h 2343207"/>
                <a:gd name="connsiteX1" fmla="*/ 5972175 w 5972175"/>
                <a:gd name="connsiteY1" fmla="*/ 0 h 2343207"/>
                <a:gd name="connsiteX2" fmla="*/ 5972175 w 5972175"/>
                <a:gd name="connsiteY2" fmla="*/ 2343207 h 2343207"/>
                <a:gd name="connsiteX3" fmla="*/ 13545 w 5972175"/>
                <a:gd name="connsiteY3" fmla="*/ 2343207 h 2343207"/>
                <a:gd name="connsiteX4" fmla="*/ 0 w 5972175"/>
                <a:gd name="connsiteY4" fmla="*/ 1385307 h 2343207"/>
                <a:gd name="connsiteX5" fmla="*/ 13545 w 5972175"/>
                <a:gd name="connsiteY5" fmla="*/ 0 h 2343207"/>
                <a:gd name="connsiteX0" fmla="*/ 1213695 w 7172325"/>
                <a:gd name="connsiteY0" fmla="*/ 0 h 2356857"/>
                <a:gd name="connsiteX1" fmla="*/ 7172325 w 7172325"/>
                <a:gd name="connsiteY1" fmla="*/ 0 h 2356857"/>
                <a:gd name="connsiteX2" fmla="*/ 7172325 w 7172325"/>
                <a:gd name="connsiteY2" fmla="*/ 2343207 h 2356857"/>
                <a:gd name="connsiteX3" fmla="*/ 1213695 w 7172325"/>
                <a:gd name="connsiteY3" fmla="*/ 2343207 h 2356857"/>
                <a:gd name="connsiteX4" fmla="*/ 0 w 7172325"/>
                <a:gd name="connsiteY4" fmla="*/ 2356857 h 2356857"/>
                <a:gd name="connsiteX5" fmla="*/ 1213695 w 7172325"/>
                <a:gd name="connsiteY5" fmla="*/ 0 h 2356857"/>
                <a:gd name="connsiteX0" fmla="*/ 1223220 w 7181850"/>
                <a:gd name="connsiteY0" fmla="*/ 0 h 2343207"/>
                <a:gd name="connsiteX1" fmla="*/ 7181850 w 7181850"/>
                <a:gd name="connsiteY1" fmla="*/ 0 h 2343207"/>
                <a:gd name="connsiteX2" fmla="*/ 7181850 w 7181850"/>
                <a:gd name="connsiteY2" fmla="*/ 2343207 h 2343207"/>
                <a:gd name="connsiteX3" fmla="*/ 1223220 w 7181850"/>
                <a:gd name="connsiteY3" fmla="*/ 2343207 h 2343207"/>
                <a:gd name="connsiteX4" fmla="*/ 0 w 7181850"/>
                <a:gd name="connsiteY4" fmla="*/ 2328282 h 2343207"/>
                <a:gd name="connsiteX5" fmla="*/ 1223220 w 7181850"/>
                <a:gd name="connsiteY5" fmla="*/ 0 h 2343207"/>
                <a:gd name="connsiteX0" fmla="*/ 1232745 w 7191375"/>
                <a:gd name="connsiteY0" fmla="*/ 0 h 2347332"/>
                <a:gd name="connsiteX1" fmla="*/ 7191375 w 7191375"/>
                <a:gd name="connsiteY1" fmla="*/ 0 h 2347332"/>
                <a:gd name="connsiteX2" fmla="*/ 7191375 w 7191375"/>
                <a:gd name="connsiteY2" fmla="*/ 2343207 h 2347332"/>
                <a:gd name="connsiteX3" fmla="*/ 1232745 w 7191375"/>
                <a:gd name="connsiteY3" fmla="*/ 2343207 h 2347332"/>
                <a:gd name="connsiteX4" fmla="*/ 0 w 7191375"/>
                <a:gd name="connsiteY4" fmla="*/ 2347332 h 2347332"/>
                <a:gd name="connsiteX5" fmla="*/ 1232745 w 7191375"/>
                <a:gd name="connsiteY5" fmla="*/ 0 h 2347332"/>
                <a:gd name="connsiteX0" fmla="*/ 1232745 w 7191375"/>
                <a:gd name="connsiteY0" fmla="*/ 0 h 2347332"/>
                <a:gd name="connsiteX1" fmla="*/ 7191375 w 7191375"/>
                <a:gd name="connsiteY1" fmla="*/ 0 h 2347332"/>
                <a:gd name="connsiteX2" fmla="*/ 7191375 w 7191375"/>
                <a:gd name="connsiteY2" fmla="*/ 2343207 h 2347332"/>
                <a:gd name="connsiteX3" fmla="*/ 1232745 w 7191375"/>
                <a:gd name="connsiteY3" fmla="*/ 2343207 h 2347332"/>
                <a:gd name="connsiteX4" fmla="*/ 0 w 7191375"/>
                <a:gd name="connsiteY4" fmla="*/ 2347332 h 2347332"/>
                <a:gd name="connsiteX5" fmla="*/ 1232745 w 7191375"/>
                <a:gd name="connsiteY5" fmla="*/ 0 h 2347332"/>
                <a:gd name="connsiteX0" fmla="*/ 1232745 w 7191375"/>
                <a:gd name="connsiteY0" fmla="*/ 0 h 2347332"/>
                <a:gd name="connsiteX1" fmla="*/ 7191375 w 7191375"/>
                <a:gd name="connsiteY1" fmla="*/ 0 h 2347332"/>
                <a:gd name="connsiteX2" fmla="*/ 7191375 w 7191375"/>
                <a:gd name="connsiteY2" fmla="*/ 2343207 h 2347332"/>
                <a:gd name="connsiteX3" fmla="*/ 1232745 w 7191375"/>
                <a:gd name="connsiteY3" fmla="*/ 2343207 h 2347332"/>
                <a:gd name="connsiteX4" fmla="*/ 0 w 7191375"/>
                <a:gd name="connsiteY4" fmla="*/ 2347332 h 2347332"/>
                <a:gd name="connsiteX5" fmla="*/ 1232745 w 7191375"/>
                <a:gd name="connsiteY5" fmla="*/ 0 h 234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1375" h="2347332">
                  <a:moveTo>
                    <a:pt x="1232745" y="0"/>
                  </a:moveTo>
                  <a:lnTo>
                    <a:pt x="7191375" y="0"/>
                  </a:lnTo>
                  <a:lnTo>
                    <a:pt x="7191375" y="2343207"/>
                  </a:lnTo>
                  <a:lnTo>
                    <a:pt x="1232745" y="2343207"/>
                  </a:lnTo>
                  <a:lnTo>
                    <a:pt x="0" y="2347332"/>
                  </a:lnTo>
                  <a:cubicBezTo>
                    <a:pt x="1049090" y="1622038"/>
                    <a:pt x="1221880" y="582419"/>
                    <a:pt x="1232745"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Donut 42">
              <a:hlinkClick r:id="rId3"/>
              <a:extLst>
                <a:ext uri="{FF2B5EF4-FFF2-40B4-BE49-F238E27FC236}">
                  <a16:creationId xmlns:a16="http://schemas.microsoft.com/office/drawing/2014/main" id="{DAED863E-7384-4E70-8D45-B81FE17B7ACF}"/>
                </a:ext>
              </a:extLst>
            </p:cNvPr>
            <p:cNvSpPr/>
            <p:nvPr/>
          </p:nvSpPr>
          <p:spPr>
            <a:xfrm>
              <a:off x="2579295" y="947775"/>
              <a:ext cx="3611213" cy="3689379"/>
            </a:xfrm>
            <a:prstGeom prst="donut">
              <a:avLst>
                <a:gd name="adj" fmla="val 3623"/>
              </a:avLst>
            </a:prstGeom>
            <a:solidFill>
              <a:srgbClr val="038C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A57E70B8-E2D4-4FDE-B34F-D3A11732B2DB}"/>
                </a:ext>
              </a:extLst>
            </p:cNvPr>
            <p:cNvSpPr/>
            <p:nvPr/>
          </p:nvSpPr>
          <p:spPr>
            <a:xfrm>
              <a:off x="2771028" y="1143657"/>
              <a:ext cx="3227748" cy="3297615"/>
            </a:xfrm>
            <a:prstGeom prst="ellipse">
              <a:avLst/>
            </a:prstGeom>
            <a:solidFill>
              <a:schemeClr val="bg1">
                <a:lumMod val="95000"/>
              </a:schemeClr>
            </a:solidFill>
            <a:ln w="22225" cap="flat" cmpd="sng" algn="ctr">
              <a:noFill/>
              <a:prstDash val="solid"/>
              <a:miter lim="800000"/>
            </a:ln>
            <a:effectLst>
              <a:outerShdw blurRad="114300" dist="38100" dir="2700000" algn="tl" rotWithShape="0">
                <a:prstClr val="black">
                  <a:alpha val="36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1153DAD-1AF0-4C63-9252-47DDC135C046}"/>
                </a:ext>
              </a:extLst>
            </p:cNvPr>
            <p:cNvGrpSpPr/>
            <p:nvPr/>
          </p:nvGrpSpPr>
          <p:grpSpPr>
            <a:xfrm>
              <a:off x="3522882" y="1353218"/>
              <a:ext cx="2563280" cy="2291415"/>
              <a:chOff x="3575463" y="1295202"/>
              <a:chExt cx="3123758" cy="2733284"/>
            </a:xfrm>
          </p:grpSpPr>
          <p:sp>
            <p:nvSpPr>
              <p:cNvPr id="41" name="Freeform 103">
                <a:extLst>
                  <a:ext uri="{FF2B5EF4-FFF2-40B4-BE49-F238E27FC236}">
                    <a16:creationId xmlns:a16="http://schemas.microsoft.com/office/drawing/2014/main" id="{924BA436-DA97-408B-8AA3-883F740C00A1}"/>
                  </a:ext>
                </a:extLst>
              </p:cNvPr>
              <p:cNvSpPr/>
              <p:nvPr/>
            </p:nvSpPr>
            <p:spPr>
              <a:xfrm>
                <a:off x="3575463" y="1295202"/>
                <a:ext cx="3123758" cy="2733284"/>
              </a:xfrm>
              <a:custGeom>
                <a:avLst/>
                <a:gdLst>
                  <a:gd name="connsiteX0" fmla="*/ 184150 w 2768600"/>
                  <a:gd name="connsiteY0" fmla="*/ 187325 h 2422524"/>
                  <a:gd name="connsiteX1" fmla="*/ 184150 w 2768600"/>
                  <a:gd name="connsiteY1" fmla="*/ 1806575 h 2422524"/>
                  <a:gd name="connsiteX2" fmla="*/ 2584450 w 2768600"/>
                  <a:gd name="connsiteY2" fmla="*/ 1806575 h 2422524"/>
                  <a:gd name="connsiteX3" fmla="*/ 2584450 w 2768600"/>
                  <a:gd name="connsiteY3" fmla="*/ 187325 h 2422524"/>
                  <a:gd name="connsiteX4" fmla="*/ 173569 w 2768600"/>
                  <a:gd name="connsiteY4" fmla="*/ 0 h 2422524"/>
                  <a:gd name="connsiteX5" fmla="*/ 2595031 w 2768600"/>
                  <a:gd name="connsiteY5" fmla="*/ 0 h 2422524"/>
                  <a:gd name="connsiteX6" fmla="*/ 2768600 w 2768600"/>
                  <a:gd name="connsiteY6" fmla="*/ 173569 h 2422524"/>
                  <a:gd name="connsiteX7" fmla="*/ 2768600 w 2768600"/>
                  <a:gd name="connsiteY7" fmla="*/ 1820331 h 2422524"/>
                  <a:gd name="connsiteX8" fmla="*/ 2595031 w 2768600"/>
                  <a:gd name="connsiteY8" fmla="*/ 1993900 h 2422524"/>
                  <a:gd name="connsiteX9" fmla="*/ 1715770 w 2768600"/>
                  <a:gd name="connsiteY9" fmla="*/ 1993900 h 2422524"/>
                  <a:gd name="connsiteX10" fmla="*/ 1715770 w 2768600"/>
                  <a:gd name="connsiteY10" fmla="*/ 2256790 h 2422524"/>
                  <a:gd name="connsiteX11" fmla="*/ 2113988 w 2768600"/>
                  <a:gd name="connsiteY11" fmla="*/ 2256790 h 2422524"/>
                  <a:gd name="connsiteX12" fmla="*/ 2176780 w 2768600"/>
                  <a:gd name="connsiteY12" fmla="*/ 2319582 h 2422524"/>
                  <a:gd name="connsiteX13" fmla="*/ 2176780 w 2768600"/>
                  <a:gd name="connsiteY13" fmla="*/ 2422524 h 2422524"/>
                  <a:gd name="connsiteX14" fmla="*/ 591820 w 2768600"/>
                  <a:gd name="connsiteY14" fmla="*/ 2422524 h 2422524"/>
                  <a:gd name="connsiteX15" fmla="*/ 591820 w 2768600"/>
                  <a:gd name="connsiteY15" fmla="*/ 2319582 h 2422524"/>
                  <a:gd name="connsiteX16" fmla="*/ 654612 w 2768600"/>
                  <a:gd name="connsiteY16" fmla="*/ 2256790 h 2422524"/>
                  <a:gd name="connsiteX17" fmla="*/ 1052830 w 2768600"/>
                  <a:gd name="connsiteY17" fmla="*/ 2256790 h 2422524"/>
                  <a:gd name="connsiteX18" fmla="*/ 1052830 w 2768600"/>
                  <a:gd name="connsiteY18" fmla="*/ 1993900 h 2422524"/>
                  <a:gd name="connsiteX19" fmla="*/ 173569 w 2768600"/>
                  <a:gd name="connsiteY19" fmla="*/ 1993900 h 2422524"/>
                  <a:gd name="connsiteX20" fmla="*/ 0 w 2768600"/>
                  <a:gd name="connsiteY20" fmla="*/ 1820331 h 2422524"/>
                  <a:gd name="connsiteX21" fmla="*/ 0 w 2768600"/>
                  <a:gd name="connsiteY21" fmla="*/ 173569 h 2422524"/>
                  <a:gd name="connsiteX22" fmla="*/ 173569 w 2768600"/>
                  <a:gd name="connsiteY22" fmla="*/ 0 h 24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68600" h="2422524">
                    <a:moveTo>
                      <a:pt x="184150" y="187325"/>
                    </a:moveTo>
                    <a:lnTo>
                      <a:pt x="184150" y="1806575"/>
                    </a:lnTo>
                    <a:lnTo>
                      <a:pt x="2584450" y="1806575"/>
                    </a:lnTo>
                    <a:lnTo>
                      <a:pt x="2584450" y="187325"/>
                    </a:lnTo>
                    <a:close/>
                    <a:moveTo>
                      <a:pt x="173569" y="0"/>
                    </a:moveTo>
                    <a:lnTo>
                      <a:pt x="2595031" y="0"/>
                    </a:lnTo>
                    <a:cubicBezTo>
                      <a:pt x="2690891" y="0"/>
                      <a:pt x="2768600" y="77709"/>
                      <a:pt x="2768600" y="173569"/>
                    </a:cubicBezTo>
                    <a:lnTo>
                      <a:pt x="2768600" y="1820331"/>
                    </a:lnTo>
                    <a:cubicBezTo>
                      <a:pt x="2768600" y="1916191"/>
                      <a:pt x="2690891" y="1993900"/>
                      <a:pt x="2595031" y="1993900"/>
                    </a:cubicBezTo>
                    <a:lnTo>
                      <a:pt x="1715770" y="1993900"/>
                    </a:lnTo>
                    <a:lnTo>
                      <a:pt x="1715770" y="2256790"/>
                    </a:lnTo>
                    <a:lnTo>
                      <a:pt x="2113988" y="2256790"/>
                    </a:lnTo>
                    <a:cubicBezTo>
                      <a:pt x="2148667" y="2256790"/>
                      <a:pt x="2176780" y="2284903"/>
                      <a:pt x="2176780" y="2319582"/>
                    </a:cubicBezTo>
                    <a:lnTo>
                      <a:pt x="2176780" y="2422524"/>
                    </a:lnTo>
                    <a:lnTo>
                      <a:pt x="591820" y="2422524"/>
                    </a:lnTo>
                    <a:lnTo>
                      <a:pt x="591820" y="2319582"/>
                    </a:lnTo>
                    <a:cubicBezTo>
                      <a:pt x="591820" y="2284903"/>
                      <a:pt x="619933" y="2256790"/>
                      <a:pt x="654612" y="2256790"/>
                    </a:cubicBezTo>
                    <a:lnTo>
                      <a:pt x="1052830" y="2256790"/>
                    </a:lnTo>
                    <a:lnTo>
                      <a:pt x="1052830" y="1993900"/>
                    </a:lnTo>
                    <a:lnTo>
                      <a:pt x="173569" y="1993900"/>
                    </a:lnTo>
                    <a:cubicBezTo>
                      <a:pt x="77709" y="1993900"/>
                      <a:pt x="0" y="1916191"/>
                      <a:pt x="0" y="1820331"/>
                    </a:cubicBezTo>
                    <a:lnTo>
                      <a:pt x="0" y="173569"/>
                    </a:lnTo>
                    <a:cubicBezTo>
                      <a:pt x="0" y="77709"/>
                      <a:pt x="77709" y="0"/>
                      <a:pt x="173569"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434E801E-65FA-4EF7-982E-74DA91BC5864}"/>
                  </a:ext>
                </a:extLst>
              </p:cNvPr>
              <p:cNvSpPr/>
              <p:nvPr/>
            </p:nvSpPr>
            <p:spPr>
              <a:xfrm>
                <a:off x="3758485" y="1465943"/>
                <a:ext cx="2757714" cy="19236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5" name="Group 24">
              <a:extLst>
                <a:ext uri="{FF2B5EF4-FFF2-40B4-BE49-F238E27FC236}">
                  <a16:creationId xmlns:a16="http://schemas.microsoft.com/office/drawing/2014/main" id="{6398DF92-C390-4952-93F0-88CF90A12A05}"/>
                </a:ext>
              </a:extLst>
            </p:cNvPr>
            <p:cNvGrpSpPr/>
            <p:nvPr/>
          </p:nvGrpSpPr>
          <p:grpSpPr>
            <a:xfrm>
              <a:off x="4080304" y="1606823"/>
              <a:ext cx="1448437" cy="1365328"/>
              <a:chOff x="8922215" y="2563063"/>
              <a:chExt cx="2055189" cy="1896220"/>
            </a:xfrm>
          </p:grpSpPr>
          <p:sp>
            <p:nvSpPr>
              <p:cNvPr id="32" name="Rectangle 31">
                <a:extLst>
                  <a:ext uri="{FF2B5EF4-FFF2-40B4-BE49-F238E27FC236}">
                    <a16:creationId xmlns:a16="http://schemas.microsoft.com/office/drawing/2014/main" id="{033325C8-4868-4FFC-9C56-54D5373DEF95}"/>
                  </a:ext>
                </a:extLst>
              </p:cNvPr>
              <p:cNvSpPr/>
              <p:nvPr/>
            </p:nvSpPr>
            <p:spPr>
              <a:xfrm>
                <a:off x="8932389" y="2566983"/>
                <a:ext cx="2034841" cy="189230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03A60663-21BB-4AE7-91F5-F9A9543E947E}"/>
                  </a:ext>
                </a:extLst>
              </p:cNvPr>
              <p:cNvSpPr/>
              <p:nvPr/>
            </p:nvSpPr>
            <p:spPr>
              <a:xfrm>
                <a:off x="8922215" y="2563063"/>
                <a:ext cx="2055189" cy="76968"/>
              </a:xfrm>
              <a:prstGeom prst="rect">
                <a:avLst/>
              </a:prstGeom>
              <a:solidFill>
                <a:srgbClr val="6B6C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8BB7284F-2B24-4A1C-8878-F08DCC3004CF}"/>
                  </a:ext>
                </a:extLst>
              </p:cNvPr>
              <p:cNvSpPr/>
              <p:nvPr/>
            </p:nvSpPr>
            <p:spPr>
              <a:xfrm>
                <a:off x="8932389" y="2644042"/>
                <a:ext cx="2034841" cy="125352"/>
              </a:xfrm>
              <a:prstGeom prst="rect">
                <a:avLst/>
              </a:prstGeom>
              <a:solidFill>
                <a:srgbClr val="EBEB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2453542D-9433-403B-88E4-9077B829F2E7}"/>
                  </a:ext>
                </a:extLst>
              </p:cNvPr>
              <p:cNvSpPr/>
              <p:nvPr/>
            </p:nvSpPr>
            <p:spPr>
              <a:xfrm>
                <a:off x="9065419" y="2936646"/>
                <a:ext cx="300037" cy="62584"/>
              </a:xfrm>
              <a:prstGeom prst="rect">
                <a:avLst/>
              </a:prstGeom>
              <a:solidFill>
                <a:srgbClr val="5294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7810AD2D-6A73-4C1B-B5E6-696B94A2167C}"/>
                  </a:ext>
                </a:extLst>
              </p:cNvPr>
              <p:cNvSpPr/>
              <p:nvPr/>
            </p:nvSpPr>
            <p:spPr>
              <a:xfrm>
                <a:off x="10367962" y="2936646"/>
                <a:ext cx="502444" cy="62584"/>
              </a:xfrm>
              <a:prstGeom prst="rect">
                <a:avLst/>
              </a:prstGeom>
              <a:solidFill>
                <a:srgbClr val="5294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FDD1F9F9-66DA-4140-B1C8-2E8DFB3FC466}"/>
                  </a:ext>
                </a:extLst>
              </p:cNvPr>
              <p:cNvSpPr/>
              <p:nvPr/>
            </p:nvSpPr>
            <p:spPr>
              <a:xfrm>
                <a:off x="9715254" y="3102769"/>
                <a:ext cx="502444" cy="51242"/>
              </a:xfrm>
              <a:prstGeom prst="rect">
                <a:avLst/>
              </a:prstGeom>
              <a:solidFill>
                <a:srgbClr val="5294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3703CF7F-3DA8-40D4-950C-00103996C2D8}"/>
                  </a:ext>
                </a:extLst>
              </p:cNvPr>
              <p:cNvSpPr/>
              <p:nvPr/>
            </p:nvSpPr>
            <p:spPr>
              <a:xfrm>
                <a:off x="9303697" y="3186554"/>
                <a:ext cx="1292225" cy="709171"/>
              </a:xfrm>
              <a:prstGeom prst="rect">
                <a:avLst/>
              </a:prstGeom>
              <a:solidFill>
                <a:srgbClr val="D0D2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AB034247-B47B-479C-89D9-6105C02F0843}"/>
                  </a:ext>
                </a:extLst>
              </p:cNvPr>
              <p:cNvSpPr/>
              <p:nvPr/>
            </p:nvSpPr>
            <p:spPr>
              <a:xfrm>
                <a:off x="9365456" y="2670231"/>
                <a:ext cx="1075971" cy="766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256C2C9C-C277-420D-846E-2DE2A153753D}"/>
                  </a:ext>
                </a:extLst>
              </p:cNvPr>
              <p:cNvSpPr/>
              <p:nvPr/>
            </p:nvSpPr>
            <p:spPr>
              <a:xfrm>
                <a:off x="10483283" y="2670231"/>
                <a:ext cx="241513" cy="76632"/>
              </a:xfrm>
              <a:prstGeom prst="rect">
                <a:avLst/>
              </a:prstGeom>
              <a:solidFill>
                <a:srgbClr val="5294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6" name="Rectangle 25">
              <a:extLst>
                <a:ext uri="{FF2B5EF4-FFF2-40B4-BE49-F238E27FC236}">
                  <a16:creationId xmlns:a16="http://schemas.microsoft.com/office/drawing/2014/main" id="{87760F5F-3D8E-400D-8713-5370848428A0}"/>
                </a:ext>
              </a:extLst>
            </p:cNvPr>
            <p:cNvSpPr/>
            <p:nvPr/>
          </p:nvSpPr>
          <p:spPr>
            <a:xfrm>
              <a:off x="4693651" y="2221748"/>
              <a:ext cx="286419" cy="164598"/>
            </a:xfrm>
            <a:prstGeom prst="rect">
              <a:avLst/>
            </a:prstGeom>
            <a:solidFill>
              <a:srgbClr val="EE352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Isosceles Triangle 26">
              <a:extLst>
                <a:ext uri="{FF2B5EF4-FFF2-40B4-BE49-F238E27FC236}">
                  <a16:creationId xmlns:a16="http://schemas.microsoft.com/office/drawing/2014/main" id="{F225E92E-AEDA-4995-9A42-5291F59BB8EA}"/>
                </a:ext>
              </a:extLst>
            </p:cNvPr>
            <p:cNvSpPr/>
            <p:nvPr/>
          </p:nvSpPr>
          <p:spPr>
            <a:xfrm rot="5400000">
              <a:off x="4789027" y="2258091"/>
              <a:ext cx="108924" cy="91911"/>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8918530C-EE2F-4DBA-9132-0DDD370D4B24}"/>
                </a:ext>
              </a:extLst>
            </p:cNvPr>
            <p:cNvGrpSpPr/>
            <p:nvPr/>
          </p:nvGrpSpPr>
          <p:grpSpPr>
            <a:xfrm>
              <a:off x="4860271" y="2671552"/>
              <a:ext cx="576392" cy="138678"/>
              <a:chOff x="10321645" y="4035691"/>
              <a:chExt cx="506973" cy="192602"/>
            </a:xfrm>
          </p:grpSpPr>
          <p:sp>
            <p:nvSpPr>
              <p:cNvPr id="29" name="Rectangle 28">
                <a:extLst>
                  <a:ext uri="{FF2B5EF4-FFF2-40B4-BE49-F238E27FC236}">
                    <a16:creationId xmlns:a16="http://schemas.microsoft.com/office/drawing/2014/main" id="{D6D06DF5-F03E-47A2-BA67-EA4079CF51F7}"/>
                  </a:ext>
                </a:extLst>
              </p:cNvPr>
              <p:cNvSpPr/>
              <p:nvPr/>
            </p:nvSpPr>
            <p:spPr>
              <a:xfrm>
                <a:off x="10321645" y="4035691"/>
                <a:ext cx="506973" cy="5344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95EA1143-3DAE-4B59-827B-449497E3EBF6}"/>
                  </a:ext>
                </a:extLst>
              </p:cNvPr>
              <p:cNvSpPr/>
              <p:nvPr/>
            </p:nvSpPr>
            <p:spPr>
              <a:xfrm>
                <a:off x="10321645" y="4105272"/>
                <a:ext cx="506973" cy="5344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D4DC75E-EE42-4CEB-AAC5-40618A507258}"/>
                  </a:ext>
                </a:extLst>
              </p:cNvPr>
              <p:cNvSpPr/>
              <p:nvPr/>
            </p:nvSpPr>
            <p:spPr>
              <a:xfrm>
                <a:off x="10321645" y="4174853"/>
                <a:ext cx="506973" cy="5344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565D24DB-29BE-434B-961A-DB33EE7B7929}"/>
                </a:ext>
              </a:extLst>
            </p:cNvPr>
            <p:cNvGrpSpPr/>
            <p:nvPr/>
          </p:nvGrpSpPr>
          <p:grpSpPr>
            <a:xfrm>
              <a:off x="4134150" y="1693891"/>
              <a:ext cx="229039" cy="32920"/>
              <a:chOff x="8955787" y="2832846"/>
              <a:chExt cx="412742" cy="58066"/>
            </a:xfrm>
          </p:grpSpPr>
          <p:sp>
            <p:nvSpPr>
              <p:cNvPr id="19" name="Oval 18">
                <a:extLst>
                  <a:ext uri="{FF2B5EF4-FFF2-40B4-BE49-F238E27FC236}">
                    <a16:creationId xmlns:a16="http://schemas.microsoft.com/office/drawing/2014/main" id="{23CEE626-5E4A-45B8-A0AE-991C4F074B7D}"/>
                  </a:ext>
                </a:extLst>
              </p:cNvPr>
              <p:cNvSpPr/>
              <p:nvPr/>
            </p:nvSpPr>
            <p:spPr>
              <a:xfrm>
                <a:off x="8955787" y="2832846"/>
                <a:ext cx="58066" cy="58066"/>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614F3A57-9EE8-47AF-B71B-2871D25322EF}"/>
                  </a:ext>
                </a:extLst>
              </p:cNvPr>
              <p:cNvSpPr/>
              <p:nvPr/>
            </p:nvSpPr>
            <p:spPr>
              <a:xfrm>
                <a:off x="9026722" y="2832846"/>
                <a:ext cx="58066" cy="58066"/>
              </a:xfrm>
              <a:prstGeom prst="ellipse">
                <a:avLst/>
              </a:prstGeom>
              <a:solidFill>
                <a:srgbClr val="E9120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a:extLst>
                  <a:ext uri="{FF2B5EF4-FFF2-40B4-BE49-F238E27FC236}">
                    <a16:creationId xmlns:a16="http://schemas.microsoft.com/office/drawing/2014/main" id="{D60CF35C-308F-4BD6-8A7F-58A70B902F0E}"/>
                  </a:ext>
                </a:extLst>
              </p:cNvPr>
              <p:cNvSpPr/>
              <p:nvPr/>
            </p:nvSpPr>
            <p:spPr>
              <a:xfrm>
                <a:off x="9097657" y="2832846"/>
                <a:ext cx="58066" cy="58066"/>
              </a:xfrm>
              <a:prstGeom prst="ellipse">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a:extLst>
                  <a:ext uri="{FF2B5EF4-FFF2-40B4-BE49-F238E27FC236}">
                    <a16:creationId xmlns:a16="http://schemas.microsoft.com/office/drawing/2014/main" id="{D18AEED0-849F-4B21-9CF6-2ED246F2477E}"/>
                  </a:ext>
                </a:extLst>
              </p:cNvPr>
              <p:cNvSpPr/>
              <p:nvPr/>
            </p:nvSpPr>
            <p:spPr>
              <a:xfrm>
                <a:off x="9168592" y="2832846"/>
                <a:ext cx="58066" cy="58066"/>
              </a:xfrm>
              <a:prstGeom prst="ellipse">
                <a:avLst/>
              </a:prstGeom>
              <a:solidFill>
                <a:srgbClr val="5294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a:extLst>
                  <a:ext uri="{FF2B5EF4-FFF2-40B4-BE49-F238E27FC236}">
                    <a16:creationId xmlns:a16="http://schemas.microsoft.com/office/drawing/2014/main" id="{C1C3DF6B-F8E3-469B-AADF-4872ABBAD397}"/>
                  </a:ext>
                </a:extLst>
              </p:cNvPr>
              <p:cNvSpPr/>
              <p:nvPr/>
            </p:nvSpPr>
            <p:spPr>
              <a:xfrm>
                <a:off x="9239527" y="2832846"/>
                <a:ext cx="58066" cy="58066"/>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1C7E1D22-94D0-4874-AFAB-A97366310973}"/>
                  </a:ext>
                </a:extLst>
              </p:cNvPr>
              <p:cNvSpPr/>
              <p:nvPr/>
            </p:nvSpPr>
            <p:spPr>
              <a:xfrm>
                <a:off x="9310463" y="2832846"/>
                <a:ext cx="58066" cy="58066"/>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Freeform: Shape 358">
              <a:extLst>
                <a:ext uri="{FF2B5EF4-FFF2-40B4-BE49-F238E27FC236}">
                  <a16:creationId xmlns:a16="http://schemas.microsoft.com/office/drawing/2014/main" id="{31C3D191-8695-426F-ADB8-83AA17380016}"/>
                </a:ext>
              </a:extLst>
            </p:cNvPr>
            <p:cNvSpPr/>
            <p:nvPr/>
          </p:nvSpPr>
          <p:spPr>
            <a:xfrm>
              <a:off x="2813250" y="2824606"/>
              <a:ext cx="1755961" cy="1383192"/>
            </a:xfrm>
            <a:custGeom>
              <a:avLst/>
              <a:gdLst>
                <a:gd name="connsiteX0" fmla="*/ 57061 w 2235200"/>
                <a:gd name="connsiteY0" fmla="*/ 0 h 1723390"/>
                <a:gd name="connsiteX1" fmla="*/ 2178139 w 2235200"/>
                <a:gd name="connsiteY1" fmla="*/ 0 h 1723390"/>
                <a:gd name="connsiteX2" fmla="*/ 2235200 w 2235200"/>
                <a:gd name="connsiteY2" fmla="*/ 57061 h 1723390"/>
                <a:gd name="connsiteX3" fmla="*/ 2235200 w 2235200"/>
                <a:gd name="connsiteY3" fmla="*/ 1666329 h 1723390"/>
                <a:gd name="connsiteX4" fmla="*/ 2178139 w 2235200"/>
                <a:gd name="connsiteY4" fmla="*/ 1723390 h 1723390"/>
                <a:gd name="connsiteX5" fmla="*/ 950672 w 2235200"/>
                <a:gd name="connsiteY5" fmla="*/ 1723390 h 1723390"/>
                <a:gd name="connsiteX6" fmla="*/ 851991 w 2235200"/>
                <a:gd name="connsiteY6" fmla="*/ 1663440 h 1723390"/>
                <a:gd name="connsiteX7" fmla="*/ 38614 w 2235200"/>
                <a:gd name="connsiteY7" fmla="*/ 570850 h 1723390"/>
                <a:gd name="connsiteX8" fmla="*/ 0 w 2235200"/>
                <a:gd name="connsiteY8" fmla="*/ 420675 h 1723390"/>
                <a:gd name="connsiteX9" fmla="*/ 0 w 2235200"/>
                <a:gd name="connsiteY9" fmla="*/ 57061 h 1723390"/>
                <a:gd name="connsiteX10" fmla="*/ 57061 w 2235200"/>
                <a:gd name="connsiteY10" fmla="*/ 0 h 172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5200" h="1723390">
                  <a:moveTo>
                    <a:pt x="57061" y="0"/>
                  </a:moveTo>
                  <a:lnTo>
                    <a:pt x="2178139" y="0"/>
                  </a:lnTo>
                  <a:cubicBezTo>
                    <a:pt x="2209653" y="0"/>
                    <a:pt x="2235200" y="25547"/>
                    <a:pt x="2235200" y="57061"/>
                  </a:cubicBezTo>
                  <a:lnTo>
                    <a:pt x="2235200" y="1666329"/>
                  </a:lnTo>
                  <a:cubicBezTo>
                    <a:pt x="2235200" y="1697843"/>
                    <a:pt x="2209653" y="1723390"/>
                    <a:pt x="2178139" y="1723390"/>
                  </a:cubicBezTo>
                  <a:lnTo>
                    <a:pt x="950672" y="1723390"/>
                  </a:lnTo>
                  <a:lnTo>
                    <a:pt x="851991" y="1663440"/>
                  </a:lnTo>
                  <a:cubicBezTo>
                    <a:pt x="469472" y="1405015"/>
                    <a:pt x="178669" y="1021141"/>
                    <a:pt x="38614" y="570850"/>
                  </a:cubicBezTo>
                  <a:lnTo>
                    <a:pt x="0" y="420675"/>
                  </a:lnTo>
                  <a:lnTo>
                    <a:pt x="0" y="57061"/>
                  </a:lnTo>
                  <a:cubicBezTo>
                    <a:pt x="0" y="25547"/>
                    <a:pt x="25547" y="0"/>
                    <a:pt x="57061" y="0"/>
                  </a:cubicBezTo>
                  <a:close/>
                </a:path>
              </a:pathLst>
            </a:custGeom>
            <a:solidFill>
              <a:srgbClr val="EE352C"/>
            </a:solidFill>
            <a:ln w="22225"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59">
              <a:extLst>
                <a:ext uri="{FF2B5EF4-FFF2-40B4-BE49-F238E27FC236}">
                  <a16:creationId xmlns:a16="http://schemas.microsoft.com/office/drawing/2014/main" id="{51784599-9127-4F44-B8CE-1B0757C45C42}"/>
                </a:ext>
              </a:extLst>
            </p:cNvPr>
            <p:cNvSpPr/>
            <p:nvPr/>
          </p:nvSpPr>
          <p:spPr>
            <a:xfrm>
              <a:off x="3226104" y="2956981"/>
              <a:ext cx="978142" cy="1008356"/>
            </a:xfrm>
            <a:custGeom>
              <a:avLst/>
              <a:gdLst>
                <a:gd name="connsiteX0" fmla="*/ 109753 w 1405858"/>
                <a:gd name="connsiteY0" fmla="*/ 582537 h 1418576"/>
                <a:gd name="connsiteX1" fmla="*/ 945348 w 1405858"/>
                <a:gd name="connsiteY1" fmla="*/ 582537 h 1418576"/>
                <a:gd name="connsiteX2" fmla="*/ 1055101 w 1405858"/>
                <a:gd name="connsiteY2" fmla="*/ 694341 h 1418576"/>
                <a:gd name="connsiteX3" fmla="*/ 1055101 w 1405858"/>
                <a:gd name="connsiteY3" fmla="*/ 833456 h 1418576"/>
                <a:gd name="connsiteX4" fmla="*/ 1294728 w 1405858"/>
                <a:gd name="connsiteY4" fmla="*/ 679147 h 1418576"/>
                <a:gd name="connsiteX5" fmla="*/ 1404612 w 1405858"/>
                <a:gd name="connsiteY5" fmla="*/ 739011 h 1418576"/>
                <a:gd name="connsiteX6" fmla="*/ 1405858 w 1405858"/>
                <a:gd name="connsiteY6" fmla="*/ 1294873 h 1418576"/>
                <a:gd name="connsiteX7" fmla="*/ 1267715 w 1405858"/>
                <a:gd name="connsiteY7" fmla="*/ 1373365 h 1418576"/>
                <a:gd name="connsiteX8" fmla="*/ 1055101 w 1405858"/>
                <a:gd name="connsiteY8" fmla="*/ 1216812 h 1418576"/>
                <a:gd name="connsiteX9" fmla="*/ 1055101 w 1405858"/>
                <a:gd name="connsiteY9" fmla="*/ 1306773 h 1418576"/>
                <a:gd name="connsiteX10" fmla="*/ 945348 w 1405858"/>
                <a:gd name="connsiteY10" fmla="*/ 1418576 h 1418576"/>
                <a:gd name="connsiteX11" fmla="*/ 109753 w 1405858"/>
                <a:gd name="connsiteY11" fmla="*/ 1418576 h 1418576"/>
                <a:gd name="connsiteX12" fmla="*/ 0 w 1405858"/>
                <a:gd name="connsiteY12" fmla="*/ 1306773 h 1418576"/>
                <a:gd name="connsiteX13" fmla="*/ 0 w 1405858"/>
                <a:gd name="connsiteY13" fmla="*/ 694341 h 1418576"/>
                <a:gd name="connsiteX14" fmla="*/ 109753 w 1405858"/>
                <a:gd name="connsiteY14" fmla="*/ 582537 h 1418576"/>
                <a:gd name="connsiteX15" fmla="*/ 812396 w 1405858"/>
                <a:gd name="connsiteY15" fmla="*/ 140554 h 1418576"/>
                <a:gd name="connsiteX16" fmla="*/ 707667 w 1405858"/>
                <a:gd name="connsiteY16" fmla="*/ 247239 h 1418576"/>
                <a:gd name="connsiteX17" fmla="*/ 812396 w 1405858"/>
                <a:gd name="connsiteY17" fmla="*/ 353925 h 1418576"/>
                <a:gd name="connsiteX18" fmla="*/ 917124 w 1405858"/>
                <a:gd name="connsiteY18" fmla="*/ 247239 h 1418576"/>
                <a:gd name="connsiteX19" fmla="*/ 812396 w 1405858"/>
                <a:gd name="connsiteY19" fmla="*/ 140554 h 1418576"/>
                <a:gd name="connsiteX20" fmla="*/ 242705 w 1405858"/>
                <a:gd name="connsiteY20" fmla="*/ 140554 h 1418576"/>
                <a:gd name="connsiteX21" fmla="*/ 137976 w 1405858"/>
                <a:gd name="connsiteY21" fmla="*/ 247239 h 1418576"/>
                <a:gd name="connsiteX22" fmla="*/ 242705 w 1405858"/>
                <a:gd name="connsiteY22" fmla="*/ 353925 h 1418576"/>
                <a:gd name="connsiteX23" fmla="*/ 347433 w 1405858"/>
                <a:gd name="connsiteY23" fmla="*/ 247239 h 1418576"/>
                <a:gd name="connsiteX24" fmla="*/ 242705 w 1405858"/>
                <a:gd name="connsiteY24" fmla="*/ 140554 h 1418576"/>
                <a:gd name="connsiteX25" fmla="*/ 812396 w 1405858"/>
                <a:gd name="connsiteY25" fmla="*/ 0 h 1418576"/>
                <a:gd name="connsiteX26" fmla="*/ 1055100 w 1405858"/>
                <a:gd name="connsiteY26" fmla="*/ 247239 h 1418576"/>
                <a:gd name="connsiteX27" fmla="*/ 812396 w 1405858"/>
                <a:gd name="connsiteY27" fmla="*/ 494479 h 1418576"/>
                <a:gd name="connsiteX28" fmla="*/ 569691 w 1405858"/>
                <a:gd name="connsiteY28" fmla="*/ 247239 h 1418576"/>
                <a:gd name="connsiteX29" fmla="*/ 812396 w 1405858"/>
                <a:gd name="connsiteY29" fmla="*/ 0 h 1418576"/>
                <a:gd name="connsiteX30" fmla="*/ 242705 w 1405858"/>
                <a:gd name="connsiteY30" fmla="*/ 0 h 1418576"/>
                <a:gd name="connsiteX31" fmla="*/ 485409 w 1405858"/>
                <a:gd name="connsiteY31" fmla="*/ 247239 h 1418576"/>
                <a:gd name="connsiteX32" fmla="*/ 242705 w 1405858"/>
                <a:gd name="connsiteY32" fmla="*/ 494479 h 1418576"/>
                <a:gd name="connsiteX33" fmla="*/ 0 w 1405858"/>
                <a:gd name="connsiteY33" fmla="*/ 247239 h 1418576"/>
                <a:gd name="connsiteX34" fmla="*/ 242705 w 1405858"/>
                <a:gd name="connsiteY34" fmla="*/ 0 h 141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5858" h="1418576">
                  <a:moveTo>
                    <a:pt x="109753" y="582537"/>
                  </a:moveTo>
                  <a:lnTo>
                    <a:pt x="945348" y="582537"/>
                  </a:lnTo>
                  <a:cubicBezTo>
                    <a:pt x="1005963" y="582537"/>
                    <a:pt x="1055101" y="632593"/>
                    <a:pt x="1055101" y="694341"/>
                  </a:cubicBezTo>
                  <a:lnTo>
                    <a:pt x="1055101" y="833456"/>
                  </a:lnTo>
                  <a:lnTo>
                    <a:pt x="1294728" y="679147"/>
                  </a:lnTo>
                  <a:cubicBezTo>
                    <a:pt x="1339088" y="660096"/>
                    <a:pt x="1404612" y="696363"/>
                    <a:pt x="1404612" y="739011"/>
                  </a:cubicBezTo>
                  <a:cubicBezTo>
                    <a:pt x="1404196" y="935870"/>
                    <a:pt x="1403780" y="1114948"/>
                    <a:pt x="1405858" y="1294873"/>
                  </a:cubicBezTo>
                  <a:cubicBezTo>
                    <a:pt x="1394637" y="1380280"/>
                    <a:pt x="1320386" y="1410620"/>
                    <a:pt x="1267715" y="1373365"/>
                  </a:cubicBezTo>
                  <a:lnTo>
                    <a:pt x="1055101" y="1216812"/>
                  </a:lnTo>
                  <a:lnTo>
                    <a:pt x="1055101" y="1306773"/>
                  </a:lnTo>
                  <a:cubicBezTo>
                    <a:pt x="1055101" y="1368520"/>
                    <a:pt x="1005963" y="1418576"/>
                    <a:pt x="945348" y="1418576"/>
                  </a:cubicBezTo>
                  <a:lnTo>
                    <a:pt x="109753" y="1418576"/>
                  </a:lnTo>
                  <a:cubicBezTo>
                    <a:pt x="49138" y="1418576"/>
                    <a:pt x="0" y="1368520"/>
                    <a:pt x="0" y="1306773"/>
                  </a:cubicBezTo>
                  <a:lnTo>
                    <a:pt x="0" y="694341"/>
                  </a:lnTo>
                  <a:cubicBezTo>
                    <a:pt x="0" y="632593"/>
                    <a:pt x="49138" y="582537"/>
                    <a:pt x="109753" y="582537"/>
                  </a:cubicBezTo>
                  <a:close/>
                  <a:moveTo>
                    <a:pt x="812396" y="140554"/>
                  </a:moveTo>
                  <a:cubicBezTo>
                    <a:pt x="754555" y="140554"/>
                    <a:pt x="707667" y="188318"/>
                    <a:pt x="707667" y="247239"/>
                  </a:cubicBezTo>
                  <a:cubicBezTo>
                    <a:pt x="707667" y="306160"/>
                    <a:pt x="754555" y="353925"/>
                    <a:pt x="812396" y="353925"/>
                  </a:cubicBezTo>
                  <a:cubicBezTo>
                    <a:pt x="870236" y="353925"/>
                    <a:pt x="917124" y="306160"/>
                    <a:pt x="917124" y="247239"/>
                  </a:cubicBezTo>
                  <a:cubicBezTo>
                    <a:pt x="917124" y="188318"/>
                    <a:pt x="870236" y="140554"/>
                    <a:pt x="812396" y="140554"/>
                  </a:cubicBezTo>
                  <a:close/>
                  <a:moveTo>
                    <a:pt x="242705" y="140554"/>
                  </a:moveTo>
                  <a:cubicBezTo>
                    <a:pt x="184864" y="140554"/>
                    <a:pt x="137976" y="188318"/>
                    <a:pt x="137976" y="247239"/>
                  </a:cubicBezTo>
                  <a:cubicBezTo>
                    <a:pt x="137976" y="306160"/>
                    <a:pt x="184864" y="353925"/>
                    <a:pt x="242705" y="353925"/>
                  </a:cubicBezTo>
                  <a:cubicBezTo>
                    <a:pt x="300545" y="353925"/>
                    <a:pt x="347433" y="306160"/>
                    <a:pt x="347433" y="247239"/>
                  </a:cubicBezTo>
                  <a:cubicBezTo>
                    <a:pt x="347433" y="188318"/>
                    <a:pt x="300545" y="140554"/>
                    <a:pt x="242705" y="140554"/>
                  </a:cubicBezTo>
                  <a:close/>
                  <a:moveTo>
                    <a:pt x="812396" y="0"/>
                  </a:moveTo>
                  <a:cubicBezTo>
                    <a:pt x="946438" y="0"/>
                    <a:pt x="1055100" y="110693"/>
                    <a:pt x="1055100" y="247239"/>
                  </a:cubicBezTo>
                  <a:cubicBezTo>
                    <a:pt x="1055100" y="383786"/>
                    <a:pt x="946438" y="494479"/>
                    <a:pt x="812396" y="494479"/>
                  </a:cubicBezTo>
                  <a:cubicBezTo>
                    <a:pt x="678354" y="494479"/>
                    <a:pt x="569691" y="383786"/>
                    <a:pt x="569691" y="247239"/>
                  </a:cubicBezTo>
                  <a:cubicBezTo>
                    <a:pt x="569691" y="110693"/>
                    <a:pt x="678354" y="0"/>
                    <a:pt x="812396" y="0"/>
                  </a:cubicBezTo>
                  <a:close/>
                  <a:moveTo>
                    <a:pt x="242705" y="0"/>
                  </a:moveTo>
                  <a:cubicBezTo>
                    <a:pt x="376747" y="0"/>
                    <a:pt x="485409" y="110693"/>
                    <a:pt x="485409" y="247239"/>
                  </a:cubicBezTo>
                  <a:cubicBezTo>
                    <a:pt x="485409" y="383786"/>
                    <a:pt x="376747" y="494479"/>
                    <a:pt x="242705" y="494479"/>
                  </a:cubicBezTo>
                  <a:cubicBezTo>
                    <a:pt x="108663" y="494479"/>
                    <a:pt x="0" y="383786"/>
                    <a:pt x="0" y="247239"/>
                  </a:cubicBezTo>
                  <a:cubicBezTo>
                    <a:pt x="0" y="110693"/>
                    <a:pt x="108663" y="0"/>
                    <a:pt x="242705" y="0"/>
                  </a:cubicBez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F56DF21-9855-415D-8485-86908D37CB1D}"/>
                </a:ext>
              </a:extLst>
            </p:cNvPr>
            <p:cNvSpPr/>
            <p:nvPr/>
          </p:nvSpPr>
          <p:spPr>
            <a:xfrm>
              <a:off x="6886142" y="3059901"/>
              <a:ext cx="3657768"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5400" b="1" i="1"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pitchFamily="34" charset="0"/>
                </a:rPr>
                <a:t>Video</a:t>
              </a:r>
            </a:p>
          </p:txBody>
        </p:sp>
      </p:grpSp>
      <p:sp>
        <p:nvSpPr>
          <p:cNvPr id="5" name="Rectangle 4">
            <a:hlinkClick r:id="rId3"/>
            <a:extLst>
              <a:ext uri="{FF2B5EF4-FFF2-40B4-BE49-F238E27FC236}">
                <a16:creationId xmlns:a16="http://schemas.microsoft.com/office/drawing/2014/main" id="{F88BADDA-40A1-4129-97A5-33464F29640C}"/>
              </a:ext>
            </a:extLst>
          </p:cNvPr>
          <p:cNvSpPr/>
          <p:nvPr/>
        </p:nvSpPr>
        <p:spPr>
          <a:xfrm>
            <a:off x="2237056" y="4383224"/>
            <a:ext cx="9130422"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Creating a Safe Space for Students to Reflect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a:ea typeface="+mn-ea"/>
                <a:cs typeface="+mn-cs"/>
                <a:hlinkClick r:id="rId3"/>
              </a:rPr>
              <a:t>https://www.bing.com/videos/search?q=Restorative+Circles+Teacher+Channel&amp;&amp;view=detail&amp;mid=4854806FCAB1D8FB16234854806FCAB1D8FB1623&amp;&amp;FORM=VRDGAR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063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7285-AD98-AE43-938A-D658C8490E01}"/>
              </a:ext>
            </a:extLst>
          </p:cNvPr>
          <p:cNvSpPr>
            <a:spLocks noGrp="1"/>
          </p:cNvSpPr>
          <p:nvPr>
            <p:ph type="ctrTitle"/>
          </p:nvPr>
        </p:nvSpPr>
        <p:spPr>
          <a:xfrm>
            <a:off x="1503678" y="395353"/>
            <a:ext cx="7162801" cy="616049"/>
          </a:xfrm>
        </p:spPr>
        <p:txBody>
          <a:bodyPr>
            <a:noAutofit/>
          </a:bodyPr>
          <a:lstStyle/>
          <a:p>
            <a:pPr algn="l"/>
            <a:r>
              <a:rPr lang="en-US" sz="4800" dirty="0"/>
              <a:t>Connection Circles </a:t>
            </a:r>
          </a:p>
        </p:txBody>
      </p:sp>
      <p:grpSp>
        <p:nvGrpSpPr>
          <p:cNvPr id="4" name="Group 3"/>
          <p:cNvGrpSpPr/>
          <p:nvPr/>
        </p:nvGrpSpPr>
        <p:grpSpPr>
          <a:xfrm>
            <a:off x="8463279" y="2830629"/>
            <a:ext cx="3657600" cy="3657600"/>
            <a:chOff x="1524000" y="2286000"/>
            <a:chExt cx="3657600" cy="365760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2286000"/>
              <a:ext cx="3657600" cy="3657600"/>
            </a:xfrm>
            <a:prstGeom prst="rect">
              <a:avLst/>
            </a:prstGeom>
          </p:spPr>
        </p:pic>
        <p:sp>
          <p:nvSpPr>
            <p:cNvPr id="8" name="TextBox 7"/>
            <p:cNvSpPr txBox="1"/>
            <p:nvPr/>
          </p:nvSpPr>
          <p:spPr>
            <a:xfrm rot="453709">
              <a:off x="2801180" y="4145845"/>
              <a:ext cx="759384"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Person</a:t>
              </a:r>
            </a:p>
          </p:txBody>
        </p:sp>
      </p:grpSp>
      <p:sp>
        <p:nvSpPr>
          <p:cNvPr id="9" name="Content Placeholder 2">
            <a:extLst>
              <a:ext uri="{FF2B5EF4-FFF2-40B4-BE49-F238E27FC236}">
                <a16:creationId xmlns:a16="http://schemas.microsoft.com/office/drawing/2014/main" id="{353A49EF-C482-5843-963D-C866A7958F18}"/>
              </a:ext>
            </a:extLst>
          </p:cNvPr>
          <p:cNvSpPr txBox="1">
            <a:spLocks/>
          </p:cNvSpPr>
          <p:nvPr/>
        </p:nvSpPr>
        <p:spPr>
          <a:xfrm>
            <a:off x="1427479" y="1285240"/>
            <a:ext cx="10007600" cy="722434"/>
          </a:xfrm>
          <a:prstGeom prst="rect">
            <a:avLst/>
          </a:prstGeom>
          <a:noFill/>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Calibri"/>
                <a:ea typeface="+mn-ea"/>
                <a:cs typeface="+mn-cs"/>
              </a:rPr>
              <a:t>Objective: </a:t>
            </a:r>
            <a:r>
              <a:rPr kumimoji="0" lang="en-US" sz="1800" b="0" i="0" u="none" strike="noStrike" kern="1200" cap="none" spc="0" normalizeH="0" baseline="0" noProof="0" dirty="0">
                <a:ln>
                  <a:noFill/>
                </a:ln>
                <a:effectLst/>
                <a:uLnTx/>
                <a:uFillTx/>
                <a:latin typeface="Calibri"/>
                <a:ea typeface="+mn-ea"/>
                <a:cs typeface="+mn-cs"/>
              </a:rPr>
              <a:t>Practice equal voice and empathy in the group by having each participant answer a relationship-building question.</a:t>
            </a:r>
          </a:p>
        </p:txBody>
      </p:sp>
      <p:sp>
        <p:nvSpPr>
          <p:cNvPr id="10" name="Content Placeholder 2">
            <a:extLst>
              <a:ext uri="{FF2B5EF4-FFF2-40B4-BE49-F238E27FC236}">
                <a16:creationId xmlns:a16="http://schemas.microsoft.com/office/drawing/2014/main" id="{353A49EF-C482-5843-963D-C866A7958F18}"/>
              </a:ext>
            </a:extLst>
          </p:cNvPr>
          <p:cNvSpPr txBox="1">
            <a:spLocks/>
          </p:cNvSpPr>
          <p:nvPr/>
        </p:nvSpPr>
        <p:spPr>
          <a:xfrm>
            <a:off x="1427479" y="1918769"/>
            <a:ext cx="10383519" cy="949960"/>
          </a:xfrm>
          <a:prstGeom prst="rect">
            <a:avLst/>
          </a:prstGeom>
          <a:noFill/>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latin typeface="Calibri"/>
                <a:ea typeface="+mn-ea"/>
                <a:cs typeface="+mn-cs"/>
              </a:rPr>
              <a:t>Instructions: </a:t>
            </a:r>
            <a:r>
              <a:rPr kumimoji="0" lang="en-US" sz="1800" b="0" i="0" u="none" strike="noStrike" kern="1200" cap="none" spc="0" normalizeH="0" baseline="0" noProof="0" dirty="0">
                <a:ln>
                  <a:noFill/>
                </a:ln>
                <a:effectLst/>
                <a:uLnTx/>
                <a:uFillTx/>
                <a:latin typeface="Calibri"/>
                <a:ea typeface="+mn-ea"/>
                <a:cs typeface="+mn-cs"/>
              </a:rPr>
              <a:t>Participants sit in one large group circle. The facilitator holds a talking piece of his/her choosing. The talking piece should have some sort of significance or meaning for the facilitator. The facilitator first establishes the ground rules of the circle.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ontent Placeholder 2">
            <a:extLst>
              <a:ext uri="{FF2B5EF4-FFF2-40B4-BE49-F238E27FC236}">
                <a16:creationId xmlns:a16="http://schemas.microsoft.com/office/drawing/2014/main" id="{353A49EF-C482-5843-963D-C866A7958F18}"/>
              </a:ext>
            </a:extLst>
          </p:cNvPr>
          <p:cNvSpPr txBox="1">
            <a:spLocks/>
          </p:cNvSpPr>
          <p:nvPr/>
        </p:nvSpPr>
        <p:spPr>
          <a:xfrm>
            <a:off x="1427479" y="2868729"/>
            <a:ext cx="6512560" cy="3581400"/>
          </a:xfrm>
          <a:prstGeom prst="rect">
            <a:avLst/>
          </a:prstGeom>
          <a:noFill/>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Ground Rules:</a:t>
            </a: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Confidentiality</a:t>
            </a: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You can pass, but we will come back to you, you do not have to answer the question</a:t>
            </a: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Person with the talking piece gets everyone’s full attention</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Once the ground rules have been established, the facilitator will ask a question to the group and will start the circle by either passing the talking piece right or left or asking someone to volunteer to get the circle started. Participants will then each answer the question that has been posed.</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20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7285-AD98-AE43-938A-D658C8490E01}"/>
              </a:ext>
            </a:extLst>
          </p:cNvPr>
          <p:cNvSpPr>
            <a:spLocks noGrp="1"/>
          </p:cNvSpPr>
          <p:nvPr>
            <p:ph type="ctrTitle"/>
          </p:nvPr>
        </p:nvSpPr>
        <p:spPr>
          <a:xfrm>
            <a:off x="1599054" y="433003"/>
            <a:ext cx="5561215" cy="616049"/>
          </a:xfrm>
        </p:spPr>
        <p:txBody>
          <a:bodyPr>
            <a:normAutofit fontScale="90000"/>
          </a:bodyPr>
          <a:lstStyle/>
          <a:p>
            <a:pPr algn="l"/>
            <a:r>
              <a:rPr lang="en-US" dirty="0"/>
              <a:t>Connection Circle </a:t>
            </a:r>
          </a:p>
        </p:txBody>
      </p:sp>
      <p:sp>
        <p:nvSpPr>
          <p:cNvPr id="10" name="Content Placeholder 2">
            <a:extLst>
              <a:ext uri="{FF2B5EF4-FFF2-40B4-BE49-F238E27FC236}">
                <a16:creationId xmlns:a16="http://schemas.microsoft.com/office/drawing/2014/main" id="{353A49EF-C482-5843-963D-C866A7958F18}"/>
              </a:ext>
            </a:extLst>
          </p:cNvPr>
          <p:cNvSpPr txBox="1">
            <a:spLocks/>
          </p:cNvSpPr>
          <p:nvPr/>
        </p:nvSpPr>
        <p:spPr>
          <a:xfrm>
            <a:off x="149938" y="3629574"/>
            <a:ext cx="4229723" cy="2362200"/>
          </a:xfrm>
          <a:prstGeom prst="rect">
            <a:avLst/>
          </a:prstGeom>
          <a:noFill/>
        </p:spPr>
        <p:txBody>
          <a:bodyPr vert="horz" lIns="91440" tIns="45720" rIns="91440" bIns="45720" rtlCol="0">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If you could go back in history and spend a day with anyone, who would it be and what would you do together for the day?</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4469" y="1150816"/>
            <a:ext cx="5866012" cy="4957516"/>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63C0ACF1-99CB-4EA5-BAB2-E23475201AD4}"/>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xmlns="" r:id="rId5"/>
              </a:ext>
            </a:extLst>
          </a:blip>
          <a:stretch>
            <a:fillRect/>
          </a:stretch>
        </p:blipFill>
        <p:spPr>
          <a:xfrm rot="591708">
            <a:off x="1104279" y="1314495"/>
            <a:ext cx="2110036" cy="2303264"/>
          </a:xfrm>
          <a:prstGeom prst="rect">
            <a:avLst/>
          </a:prstGeom>
        </p:spPr>
      </p:pic>
    </p:spTree>
    <p:extLst>
      <p:ext uri="{BB962C8B-B14F-4D97-AF65-F5344CB8AC3E}">
        <p14:creationId xmlns:p14="http://schemas.microsoft.com/office/powerpoint/2010/main" val="90754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619" y="116323"/>
            <a:ext cx="10135581" cy="1996957"/>
          </a:xfrm>
        </p:spPr>
        <p:txBody>
          <a:bodyPr anchor="b" anchorCtr="0">
            <a:noAutofit/>
          </a:bodyPr>
          <a:lstStyle/>
          <a:p>
            <a:r>
              <a:rPr lang="en-US" dirty="0"/>
              <a:t>At the start of the school year, high school students and teachers express positive and shared hopes for the school year. </a:t>
            </a:r>
          </a:p>
        </p:txBody>
      </p:sp>
      <p:sp>
        <p:nvSpPr>
          <p:cNvPr id="3" name="Content Placeholder 2">
            <a:extLst>
              <a:ext uri="{FF2B5EF4-FFF2-40B4-BE49-F238E27FC236}">
                <a16:creationId xmlns:a16="http://schemas.microsoft.com/office/drawing/2014/main" id="{2706D470-0F60-4A58-A9EA-EA5E482BC4AD}"/>
              </a:ext>
            </a:extLst>
          </p:cNvPr>
          <p:cNvSpPr>
            <a:spLocks noGrp="1"/>
          </p:cNvSpPr>
          <p:nvPr>
            <p:ph idx="1"/>
          </p:nvPr>
        </p:nvSpPr>
        <p:spPr>
          <a:xfrm>
            <a:off x="220073" y="3000234"/>
            <a:ext cx="4811739" cy="2450607"/>
          </a:xfrm>
        </p:spPr>
        <p:txBody>
          <a:bodyPr>
            <a:normAutofit/>
          </a:bodyPr>
          <a:lstStyle/>
          <a:p>
            <a:pPr marL="0" indent="0">
              <a:buNone/>
            </a:pPr>
            <a:r>
              <a:rPr lang="en-US" dirty="0" smtClean="0"/>
              <a:t>Students </a:t>
            </a:r>
            <a:r>
              <a:rPr lang="en-US" dirty="0"/>
              <a:t>and teachers want similar outcomes when it comes to hope, well-being, engagement, and academic success</a:t>
            </a:r>
          </a:p>
          <a:p>
            <a:endParaRPr lang="en-US" dirty="0"/>
          </a:p>
          <a:p>
            <a:endParaRPr lang="en-US" dirty="0"/>
          </a:p>
        </p:txBody>
      </p:sp>
      <p:pic>
        <p:nvPicPr>
          <p:cNvPr id="4" name="Picture 3">
            <a:hlinkClick r:id="rId3"/>
          </p:cNvPr>
          <p:cNvPicPr>
            <a:picLocks noChangeAspect="1"/>
          </p:cNvPicPr>
          <p:nvPr/>
        </p:nvPicPr>
        <p:blipFill rotWithShape="1">
          <a:blip r:embed="rId4"/>
          <a:srcRect l="5000" t="18311" r="33500" b="16446"/>
          <a:stretch/>
        </p:blipFill>
        <p:spPr>
          <a:xfrm>
            <a:off x="5031812" y="2113280"/>
            <a:ext cx="6855388" cy="3901441"/>
          </a:xfrm>
          <a:prstGeom prst="rect">
            <a:avLst/>
          </a:prstGeom>
        </p:spPr>
      </p:pic>
      <p:sp>
        <p:nvSpPr>
          <p:cNvPr id="5" name="Rectangle 4"/>
          <p:cNvSpPr/>
          <p:nvPr/>
        </p:nvSpPr>
        <p:spPr>
          <a:xfrm>
            <a:off x="6216565" y="6014721"/>
            <a:ext cx="5092869" cy="369332"/>
          </a:xfrm>
          <a:prstGeom prst="rect">
            <a:avLst/>
          </a:prstGeom>
        </p:spPr>
        <p:txBody>
          <a:bodyPr wrap="none">
            <a:spAutoFit/>
          </a:bodyPr>
          <a:lstStyle/>
          <a:p>
            <a:pPr>
              <a:spcAft>
                <a:spcPts val="1200"/>
              </a:spcAft>
            </a:pPr>
            <a:r>
              <a:rPr lang="en-US" dirty="0">
                <a:hlinkClick r:id="rId3"/>
              </a:rPr>
              <a:t>https://www.youtube.com/watch?v=dlcU5uHMdTM</a:t>
            </a:r>
            <a:endParaRPr lang="en-US" dirty="0"/>
          </a:p>
        </p:txBody>
      </p:sp>
    </p:spTree>
    <p:extLst>
      <p:ext uri="{BB962C8B-B14F-4D97-AF65-F5344CB8AC3E}">
        <p14:creationId xmlns:p14="http://schemas.microsoft.com/office/powerpoint/2010/main" val="90895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471" y="151765"/>
            <a:ext cx="9907479" cy="1325563"/>
          </a:xfrm>
        </p:spPr>
        <p:txBody>
          <a:bodyPr/>
          <a:lstStyle/>
          <a:p>
            <a:r>
              <a:rPr lang="en-US" dirty="0">
                <a:solidFill>
                  <a:srgbClr val="4684C2"/>
                </a:solidFill>
              </a:rPr>
              <a:t>Cultivating  Agency</a:t>
            </a:r>
          </a:p>
        </p:txBody>
      </p:sp>
      <p:sp>
        <p:nvSpPr>
          <p:cNvPr id="3" name="Content Placeholder 2"/>
          <p:cNvSpPr>
            <a:spLocks noGrp="1"/>
          </p:cNvSpPr>
          <p:nvPr>
            <p:ph idx="1"/>
          </p:nvPr>
        </p:nvSpPr>
        <p:spPr>
          <a:xfrm>
            <a:off x="1649471" y="1825625"/>
            <a:ext cx="10273239" cy="4078025"/>
          </a:xfrm>
        </p:spPr>
        <p:txBody>
          <a:bodyPr>
            <a:normAutofit/>
          </a:bodyPr>
          <a:lstStyle/>
          <a:p>
            <a:pPr marL="0" indent="0">
              <a:lnSpc>
                <a:spcPct val="100000"/>
              </a:lnSpc>
              <a:spcAft>
                <a:spcPts val="1200"/>
              </a:spcAft>
              <a:buNone/>
            </a:pPr>
            <a:r>
              <a:rPr lang="en-US" b="1" dirty="0"/>
              <a:t>Agency: </a:t>
            </a:r>
            <a:r>
              <a:rPr lang="en-US" dirty="0"/>
              <a:t>the capacity and propensity to take purposeful initiative—the opposite of helplessness</a:t>
            </a:r>
          </a:p>
          <a:p>
            <a:pPr marL="0" indent="0">
              <a:lnSpc>
                <a:spcPct val="100000"/>
              </a:lnSpc>
              <a:spcAft>
                <a:spcPts val="1200"/>
              </a:spcAft>
              <a:buNone/>
            </a:pPr>
            <a:r>
              <a:rPr lang="en-US" dirty="0"/>
              <a:t>Young people with high levels of agency do not respond passively to their circumstances</a:t>
            </a:r>
          </a:p>
          <a:p>
            <a:pPr marL="0" indent="0">
              <a:lnSpc>
                <a:spcPct val="100000"/>
              </a:lnSpc>
              <a:spcAft>
                <a:spcPts val="1200"/>
              </a:spcAft>
              <a:buNone/>
            </a:pPr>
            <a:r>
              <a:rPr lang="en-US" dirty="0"/>
              <a:t>The development of agency may be as important an outcome of schools as the skills we measure with standardized testing</a:t>
            </a:r>
          </a:p>
          <a:p>
            <a:endParaRPr lang="en-US" dirty="0"/>
          </a:p>
        </p:txBody>
      </p:sp>
    </p:spTree>
    <p:extLst>
      <p:ext uri="{BB962C8B-B14F-4D97-AF65-F5344CB8AC3E}">
        <p14:creationId xmlns:p14="http://schemas.microsoft.com/office/powerpoint/2010/main" val="357405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1E28-AC60-584F-B477-20CC7C63CE37}"/>
              </a:ext>
            </a:extLst>
          </p:cNvPr>
          <p:cNvSpPr>
            <a:spLocks noGrp="1"/>
          </p:cNvSpPr>
          <p:nvPr>
            <p:ph type="title"/>
          </p:nvPr>
        </p:nvSpPr>
        <p:spPr>
          <a:xfrm>
            <a:off x="1740911" y="172085"/>
            <a:ext cx="9907479" cy="1325563"/>
          </a:xfrm>
        </p:spPr>
        <p:txBody>
          <a:bodyPr/>
          <a:lstStyle/>
          <a:p>
            <a:r>
              <a:rPr lang="en-US" dirty="0"/>
              <a:t>Table Review of Research Pieces</a:t>
            </a:r>
          </a:p>
        </p:txBody>
      </p:sp>
      <p:sp>
        <p:nvSpPr>
          <p:cNvPr id="3" name="Content Placeholder 2">
            <a:extLst>
              <a:ext uri="{FF2B5EF4-FFF2-40B4-BE49-F238E27FC236}">
                <a16:creationId xmlns:a16="http://schemas.microsoft.com/office/drawing/2014/main" id="{DC4F8641-7FE1-5845-993E-35B6544F0BBD}"/>
              </a:ext>
            </a:extLst>
          </p:cNvPr>
          <p:cNvSpPr>
            <a:spLocks noGrp="1"/>
          </p:cNvSpPr>
          <p:nvPr>
            <p:ph idx="1"/>
          </p:nvPr>
        </p:nvSpPr>
        <p:spPr>
          <a:xfrm>
            <a:off x="1740911" y="1497649"/>
            <a:ext cx="10181799" cy="4406002"/>
          </a:xfrm>
        </p:spPr>
        <p:txBody>
          <a:bodyPr>
            <a:normAutofit lnSpcReduction="10000"/>
          </a:bodyPr>
          <a:lstStyle/>
          <a:p>
            <a:pPr>
              <a:spcAft>
                <a:spcPts val="1800"/>
              </a:spcAft>
            </a:pPr>
            <a:r>
              <a:rPr lang="en-US" dirty="0"/>
              <a:t>Each person will need a  copy</a:t>
            </a:r>
            <a:br>
              <a:rPr lang="en-US" dirty="0"/>
            </a:br>
            <a:r>
              <a:rPr lang="en-US" i="1" dirty="0"/>
              <a:t>How Students Thrive – Positive Youth Development in Practice</a:t>
            </a:r>
          </a:p>
          <a:p>
            <a:pPr>
              <a:spcAft>
                <a:spcPts val="1200"/>
              </a:spcAft>
            </a:pPr>
            <a:r>
              <a:rPr lang="en-US" dirty="0"/>
              <a:t>Self select one of the following topics</a:t>
            </a:r>
          </a:p>
          <a:p>
            <a:pPr lvl="1">
              <a:spcAft>
                <a:spcPts val="600"/>
              </a:spcAft>
            </a:pPr>
            <a:r>
              <a:rPr lang="en-US" sz="2800" dirty="0"/>
              <a:t>High Expectations 14 - 18</a:t>
            </a:r>
          </a:p>
          <a:p>
            <a:pPr lvl="1">
              <a:spcAft>
                <a:spcPts val="600"/>
              </a:spcAft>
            </a:pPr>
            <a:r>
              <a:rPr lang="en-US" sz="2800" dirty="0"/>
              <a:t>Student, Voice, Choice and Contributions   19-22</a:t>
            </a:r>
          </a:p>
          <a:p>
            <a:pPr lvl="1"/>
            <a:r>
              <a:rPr lang="en-US" sz="2800" dirty="0"/>
              <a:t>Caring, Trusting and Supportive Relationships 8 – 13</a:t>
            </a:r>
          </a:p>
          <a:p>
            <a:endParaRPr lang="en-US" dirty="0"/>
          </a:p>
          <a:p>
            <a:pPr marL="0" indent="0">
              <a:buNone/>
            </a:pPr>
            <a:r>
              <a:rPr lang="en-US" dirty="0"/>
              <a:t>*   Please be sure at least one member of your table selects each of </a:t>
            </a:r>
            <a:br>
              <a:rPr lang="en-US" dirty="0"/>
            </a:br>
            <a:r>
              <a:rPr lang="en-US" dirty="0"/>
              <a:t>     the topics</a:t>
            </a:r>
          </a:p>
          <a:p>
            <a:pPr marL="0" indent="0">
              <a:buNone/>
            </a:pPr>
            <a:endParaRPr lang="en-US" dirty="0">
              <a:solidFill>
                <a:schemeClr val="accent2"/>
              </a:solidFill>
            </a:endParaRPr>
          </a:p>
          <a:p>
            <a:pPr marL="0" indent="0">
              <a:buNone/>
            </a:pPr>
            <a:endParaRPr lang="en-US" dirty="0">
              <a:solidFill>
                <a:schemeClr val="accent2"/>
              </a:solidFill>
            </a:endParaRPr>
          </a:p>
        </p:txBody>
      </p:sp>
    </p:spTree>
    <p:extLst>
      <p:ext uri="{BB962C8B-B14F-4D97-AF65-F5344CB8AC3E}">
        <p14:creationId xmlns:p14="http://schemas.microsoft.com/office/powerpoint/2010/main" val="325882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8D92-F562-5143-B7DE-E4975C55F395}"/>
              </a:ext>
            </a:extLst>
          </p:cNvPr>
          <p:cNvSpPr>
            <a:spLocks noGrp="1"/>
          </p:cNvSpPr>
          <p:nvPr>
            <p:ph type="title"/>
          </p:nvPr>
        </p:nvSpPr>
        <p:spPr>
          <a:xfrm>
            <a:off x="1742551" y="111125"/>
            <a:ext cx="9907479" cy="1325563"/>
          </a:xfrm>
        </p:spPr>
        <p:txBody>
          <a:bodyPr/>
          <a:lstStyle/>
          <a:p>
            <a:r>
              <a:rPr lang="en-US" dirty="0"/>
              <a:t>In Expert Groups</a:t>
            </a:r>
          </a:p>
        </p:txBody>
      </p:sp>
      <p:sp>
        <p:nvSpPr>
          <p:cNvPr id="3" name="Content Placeholder 2">
            <a:extLst>
              <a:ext uri="{FF2B5EF4-FFF2-40B4-BE49-F238E27FC236}">
                <a16:creationId xmlns:a16="http://schemas.microsoft.com/office/drawing/2014/main" id="{B8ED07B8-67E5-194C-9C65-2DC2295F9153}"/>
              </a:ext>
            </a:extLst>
          </p:cNvPr>
          <p:cNvSpPr>
            <a:spLocks noGrp="1"/>
          </p:cNvSpPr>
          <p:nvPr>
            <p:ph idx="1"/>
          </p:nvPr>
        </p:nvSpPr>
        <p:spPr>
          <a:xfrm>
            <a:off x="274321" y="1825625"/>
            <a:ext cx="6827519" cy="4078025"/>
          </a:xfrm>
        </p:spPr>
        <p:txBody>
          <a:bodyPr/>
          <a:lstStyle/>
          <a:p>
            <a:pPr marL="0" indent="0">
              <a:lnSpc>
                <a:spcPct val="114000"/>
              </a:lnSpc>
              <a:spcAft>
                <a:spcPts val="1200"/>
              </a:spcAft>
              <a:buNone/>
            </a:pPr>
            <a:r>
              <a:rPr lang="en-US" dirty="0"/>
              <a:t>Have a dialogue about two or three big ideas of your topic and the tensions that may need to be balanced to support student success.</a:t>
            </a:r>
          </a:p>
        </p:txBody>
      </p:sp>
      <p:pic>
        <p:nvPicPr>
          <p:cNvPr id="6146" name="Picture 2" descr="Image result for idea light bul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2641" y="773906"/>
            <a:ext cx="3308670" cy="487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9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AE48-AB12-3A40-A9C6-F95F8F81AD95}"/>
              </a:ext>
            </a:extLst>
          </p:cNvPr>
          <p:cNvSpPr>
            <a:spLocks noGrp="1"/>
          </p:cNvSpPr>
          <p:nvPr>
            <p:ph type="title"/>
          </p:nvPr>
        </p:nvSpPr>
        <p:spPr>
          <a:xfrm>
            <a:off x="1649471" y="161925"/>
            <a:ext cx="9907479" cy="1325563"/>
          </a:xfrm>
        </p:spPr>
        <p:txBody>
          <a:bodyPr/>
          <a:lstStyle/>
          <a:p>
            <a:r>
              <a:rPr lang="en-US" dirty="0"/>
              <a:t>Reconvene as Table Group Discussion</a:t>
            </a:r>
          </a:p>
        </p:txBody>
      </p:sp>
      <p:sp>
        <p:nvSpPr>
          <p:cNvPr id="3" name="Content Placeholder 2">
            <a:extLst>
              <a:ext uri="{FF2B5EF4-FFF2-40B4-BE49-F238E27FC236}">
                <a16:creationId xmlns:a16="http://schemas.microsoft.com/office/drawing/2014/main" id="{21667513-5CC6-1A4E-8D8D-46C8B963859D}"/>
              </a:ext>
            </a:extLst>
          </p:cNvPr>
          <p:cNvSpPr>
            <a:spLocks noGrp="1"/>
          </p:cNvSpPr>
          <p:nvPr>
            <p:ph idx="1"/>
          </p:nvPr>
        </p:nvSpPr>
        <p:spPr>
          <a:xfrm>
            <a:off x="1649471" y="1487489"/>
            <a:ext cx="10273239" cy="4416162"/>
          </a:xfrm>
        </p:spPr>
        <p:txBody>
          <a:bodyPr/>
          <a:lstStyle/>
          <a:p>
            <a:pPr>
              <a:spcAft>
                <a:spcPts val="1200"/>
              </a:spcAft>
            </a:pPr>
            <a:r>
              <a:rPr lang="en-US" dirty="0"/>
              <a:t>Individuals share thoughts, insights, questions regarding their text piece.</a:t>
            </a:r>
          </a:p>
          <a:p>
            <a:r>
              <a:rPr lang="en-US" dirty="0"/>
              <a:t>On chart paper, brainstorm available programs, approaches, work and/or strategies that would be valuable to share across this high school network that are currently supported with in your </a:t>
            </a:r>
            <a:r>
              <a:rPr lang="en-US" dirty="0" smtClean="0"/>
              <a:t>school.</a:t>
            </a:r>
            <a:endParaRPr lang="en-US" dirty="0"/>
          </a:p>
        </p:txBody>
      </p:sp>
      <p:pic>
        <p:nvPicPr>
          <p:cNvPr id="1028" name="Picture 4" descr="Image result for table discuss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135" y="3840480"/>
            <a:ext cx="3584448"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9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71800" y="6379727"/>
            <a:ext cx="5396948"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Listed in High School Redesign Workbook</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 name="Group 2"/>
          <p:cNvGrpSpPr/>
          <p:nvPr/>
        </p:nvGrpSpPr>
        <p:grpSpPr>
          <a:xfrm>
            <a:off x="208447" y="1743383"/>
            <a:ext cx="8733476" cy="4321011"/>
            <a:chOff x="218218" y="1594676"/>
            <a:chExt cx="8733476" cy="4321011"/>
          </a:xfrm>
        </p:grpSpPr>
        <p:grpSp>
          <p:nvGrpSpPr>
            <p:cNvPr id="115" name="Group 114"/>
            <p:cNvGrpSpPr/>
            <p:nvPr/>
          </p:nvGrpSpPr>
          <p:grpSpPr>
            <a:xfrm>
              <a:off x="243956" y="2456974"/>
              <a:ext cx="8643156" cy="1528505"/>
              <a:chOff x="5216321" y="1380855"/>
              <a:chExt cx="3100096" cy="1353312"/>
            </a:xfrm>
          </p:grpSpPr>
          <p:sp>
            <p:nvSpPr>
              <p:cNvPr id="116" name="Rectangle 20"/>
              <p:cNvSpPr/>
              <p:nvPr/>
            </p:nvSpPr>
            <p:spPr>
              <a:xfrm>
                <a:off x="5216321" y="1380855"/>
                <a:ext cx="3096344" cy="1353312"/>
              </a:xfrm>
              <a:prstGeom prst="foldedCorner">
                <a:avLst>
                  <a:gd name="adj" fmla="val 13650"/>
                </a:avLst>
              </a:prstGeom>
              <a:gradFill>
                <a:gsLst>
                  <a:gs pos="100000">
                    <a:schemeClr val="bg1">
                      <a:lumMod val="85000"/>
                    </a:schemeClr>
                  </a:gs>
                  <a:gs pos="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8" name="Rounded Rectangle 17"/>
              <p:cNvSpPr/>
              <p:nvPr/>
            </p:nvSpPr>
            <p:spPr>
              <a:xfrm>
                <a:off x="5220072" y="1700807"/>
                <a:ext cx="3096344" cy="811953"/>
              </a:xfrm>
              <a:prstGeom prst="rect">
                <a:avLst/>
              </a:prstGeom>
              <a:gradFill>
                <a:gsLst>
                  <a:gs pos="0">
                    <a:srgbClr val="FF3300"/>
                  </a:gs>
                  <a:gs pos="100000">
                    <a:srgbClr val="C0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Rectangle 118"/>
              <p:cNvSpPr/>
              <p:nvPr/>
            </p:nvSpPr>
            <p:spPr>
              <a:xfrm>
                <a:off x="5220073" y="1743320"/>
                <a:ext cx="3096344" cy="6812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libri"/>
                    <a:ea typeface="+mn-ea"/>
                    <a:cs typeface="+mn-cs"/>
                  </a:rPr>
                  <a:t>How might we shape school experiences to enable students to experience hope, agency, and joy?</a:t>
                </a:r>
              </a:p>
            </p:txBody>
          </p:sp>
        </p:grpSp>
        <p:grpSp>
          <p:nvGrpSpPr>
            <p:cNvPr id="72" name="Group 71"/>
            <p:cNvGrpSpPr/>
            <p:nvPr/>
          </p:nvGrpSpPr>
          <p:grpSpPr>
            <a:xfrm>
              <a:off x="218218" y="1594676"/>
              <a:ext cx="8678796" cy="1073573"/>
              <a:chOff x="5206738" y="1327718"/>
              <a:chExt cx="3109678" cy="1355127"/>
            </a:xfrm>
          </p:grpSpPr>
          <p:sp>
            <p:nvSpPr>
              <p:cNvPr id="73" name="Rectangle 20"/>
              <p:cNvSpPr/>
              <p:nvPr/>
            </p:nvSpPr>
            <p:spPr>
              <a:xfrm>
                <a:off x="5212976" y="1327718"/>
                <a:ext cx="3096344" cy="1355127"/>
              </a:xfrm>
              <a:prstGeom prst="foldedCorner">
                <a:avLst>
                  <a:gd name="adj" fmla="val 13650"/>
                </a:avLst>
              </a:prstGeom>
              <a:gradFill>
                <a:gsLst>
                  <a:gs pos="100000">
                    <a:schemeClr val="bg1">
                      <a:lumMod val="85000"/>
                    </a:schemeClr>
                  </a:gs>
                  <a:gs pos="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ounded Rectangle 17"/>
              <p:cNvSpPr/>
              <p:nvPr/>
            </p:nvSpPr>
            <p:spPr>
              <a:xfrm>
                <a:off x="5220072" y="1700807"/>
                <a:ext cx="3096344" cy="929306"/>
              </a:xfrm>
              <a:prstGeom prst="rect">
                <a:avLst/>
              </a:prstGeom>
              <a:gradFill>
                <a:gsLst>
                  <a:gs pos="0">
                    <a:srgbClr val="DA870C"/>
                  </a:gs>
                  <a:gs pos="100000">
                    <a:srgbClr val="FFC000"/>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75"/>
              <p:cNvSpPr/>
              <p:nvPr/>
            </p:nvSpPr>
            <p:spPr>
              <a:xfrm>
                <a:off x="5206738" y="1589690"/>
                <a:ext cx="3077073" cy="104893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How might we make room for and listen to students’ voice </a:t>
                </a:r>
                <a:endParaRPr kumimoji="0" lang="en-US" sz="24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in </a:t>
                </a:r>
                <a:r>
                  <a:rPr kumimoji="0" lang="en-US" sz="2400" b="1" i="0" u="none" strike="noStrike" kern="1200" cap="none" spc="0" normalizeH="0" baseline="0" noProof="0" dirty="0">
                    <a:ln>
                      <a:noFill/>
                    </a:ln>
                    <a:solidFill>
                      <a:prstClr val="black"/>
                    </a:solidFill>
                    <a:effectLst/>
                    <a:uLnTx/>
                    <a:uFillTx/>
                    <a:latin typeface="Calibri"/>
                    <a:ea typeface="+mn-ea"/>
                    <a:cs typeface="+mn-cs"/>
                  </a:rPr>
                  <a:t>our </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redesign </a:t>
                </a:r>
                <a:r>
                  <a:rPr kumimoji="0" lang="en-US" sz="2400" b="1" i="0" u="none" strike="noStrike" kern="1200" cap="none" spc="0" normalizeH="0" baseline="0" noProof="0" dirty="0">
                    <a:ln>
                      <a:noFill/>
                    </a:ln>
                    <a:solidFill>
                      <a:prstClr val="black"/>
                    </a:solidFill>
                    <a:effectLst/>
                    <a:uLnTx/>
                    <a:uFillTx/>
                    <a:latin typeface="Calibri"/>
                    <a:ea typeface="+mn-ea"/>
                    <a:cs typeface="+mn-cs"/>
                  </a:rPr>
                  <a:t>efforts? </a:t>
                </a:r>
              </a:p>
            </p:txBody>
          </p:sp>
        </p:grpSp>
        <p:grpSp>
          <p:nvGrpSpPr>
            <p:cNvPr id="120" name="Group 119"/>
            <p:cNvGrpSpPr/>
            <p:nvPr/>
          </p:nvGrpSpPr>
          <p:grpSpPr>
            <a:xfrm>
              <a:off x="255432" y="3821504"/>
              <a:ext cx="8696262" cy="1071068"/>
              <a:chOff x="5220072" y="1484785"/>
              <a:chExt cx="3096344" cy="1353312"/>
            </a:xfrm>
          </p:grpSpPr>
          <p:sp>
            <p:nvSpPr>
              <p:cNvPr id="121" name="Rectangle 20"/>
              <p:cNvSpPr/>
              <p:nvPr/>
            </p:nvSpPr>
            <p:spPr>
              <a:xfrm>
                <a:off x="5220072" y="1484785"/>
                <a:ext cx="3096344" cy="1353312"/>
              </a:xfrm>
              <a:prstGeom prst="foldedCorner">
                <a:avLst>
                  <a:gd name="adj" fmla="val 13650"/>
                </a:avLst>
              </a:prstGeom>
              <a:gradFill>
                <a:gsLst>
                  <a:gs pos="100000">
                    <a:schemeClr val="bg1">
                      <a:lumMod val="85000"/>
                    </a:schemeClr>
                  </a:gs>
                  <a:gs pos="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Rounded Rectangle 17"/>
              <p:cNvSpPr/>
              <p:nvPr/>
            </p:nvSpPr>
            <p:spPr>
              <a:xfrm>
                <a:off x="5220072" y="1700808"/>
                <a:ext cx="3096344" cy="504056"/>
              </a:xfrm>
              <a:prstGeom prst="rect">
                <a:avLst/>
              </a:prstGeom>
              <a:gradFill>
                <a:gsLst>
                  <a:gs pos="0">
                    <a:srgbClr val="33CC33"/>
                  </a:gs>
                  <a:gs pos="100000">
                    <a:srgbClr val="0064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Rectangle 123"/>
              <p:cNvSpPr/>
              <p:nvPr/>
            </p:nvSpPr>
            <p:spPr>
              <a:xfrm>
                <a:off x="5220072" y="1691970"/>
                <a:ext cx="3096344" cy="595782"/>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libri"/>
                    <a:ea typeface="+mn-ea"/>
                    <a:cs typeface="+mn-cs"/>
                  </a:rPr>
                  <a:t>How might we embrace Restorative Practices?</a:t>
                </a:r>
              </a:p>
            </p:txBody>
          </p:sp>
        </p:grpSp>
        <p:grpSp>
          <p:nvGrpSpPr>
            <p:cNvPr id="125" name="Group 124"/>
            <p:cNvGrpSpPr/>
            <p:nvPr/>
          </p:nvGrpSpPr>
          <p:grpSpPr>
            <a:xfrm>
              <a:off x="218530" y="4562375"/>
              <a:ext cx="8733164" cy="1353312"/>
              <a:chOff x="5200720" y="1484785"/>
              <a:chExt cx="3115696" cy="1353312"/>
            </a:xfrm>
          </p:grpSpPr>
          <p:sp>
            <p:nvSpPr>
              <p:cNvPr id="126" name="Rectangle 20"/>
              <p:cNvSpPr/>
              <p:nvPr/>
            </p:nvSpPr>
            <p:spPr>
              <a:xfrm>
                <a:off x="5220072" y="1484785"/>
                <a:ext cx="3096344" cy="1353312"/>
              </a:xfrm>
              <a:prstGeom prst="foldedCorner">
                <a:avLst>
                  <a:gd name="adj" fmla="val 13650"/>
                </a:avLst>
              </a:prstGeom>
              <a:gradFill>
                <a:gsLst>
                  <a:gs pos="100000">
                    <a:schemeClr val="bg1">
                      <a:lumMod val="85000"/>
                    </a:schemeClr>
                  </a:gs>
                  <a:gs pos="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8" name="Rounded Rectangle 17"/>
              <p:cNvSpPr/>
              <p:nvPr/>
            </p:nvSpPr>
            <p:spPr>
              <a:xfrm>
                <a:off x="5220072" y="1700807"/>
                <a:ext cx="3096344" cy="769441"/>
              </a:xfrm>
              <a:prstGeom prst="rect">
                <a:avLst/>
              </a:prstGeom>
              <a:gradFill>
                <a:gsLst>
                  <a:gs pos="0">
                    <a:srgbClr val="00B0F0"/>
                  </a:gs>
                  <a:gs pos="100000">
                    <a:srgbClr val="005EA4"/>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Rectangle 128"/>
              <p:cNvSpPr/>
              <p:nvPr/>
            </p:nvSpPr>
            <p:spPr>
              <a:xfrm>
                <a:off x="5200720" y="1681144"/>
                <a:ext cx="309634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libri"/>
                    <a:ea typeface="+mn-ea"/>
                    <a:cs typeface="+mn-cs"/>
                  </a:rPr>
                  <a:t>How might we learn to balance student choice and voice with structure and support?</a:t>
                </a:r>
              </a:p>
            </p:txBody>
          </p:sp>
        </p:grpSp>
      </p:grpSp>
      <p:sp>
        <p:nvSpPr>
          <p:cNvPr id="50" name="TextBox 49"/>
          <p:cNvSpPr txBox="1"/>
          <p:nvPr/>
        </p:nvSpPr>
        <p:spPr>
          <a:xfrm>
            <a:off x="1717607" y="130077"/>
            <a:ext cx="896461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5E94CA"/>
                </a:solidFill>
                <a:latin typeface="+mj-lt"/>
                <a:ea typeface="+mj-ea"/>
                <a:cs typeface="+mj-cs"/>
              </a:rPr>
              <a:t>Design </a:t>
            </a:r>
            <a:r>
              <a:rPr lang="en-US" sz="4400" b="1" dirty="0" smtClean="0">
                <a:solidFill>
                  <a:srgbClr val="5E94CA"/>
                </a:solidFill>
                <a:latin typeface="+mj-lt"/>
                <a:ea typeface="+mj-ea"/>
                <a:cs typeface="+mj-cs"/>
              </a:rPr>
              <a:t>Time: </a:t>
            </a:r>
            <a:endParaRPr lang="en-US" sz="4400" b="1" dirty="0">
              <a:solidFill>
                <a:srgbClr val="5E94CA"/>
              </a:solidFill>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5E94CA"/>
                </a:solidFill>
                <a:latin typeface="+mj-lt"/>
                <a:ea typeface="+mj-ea"/>
                <a:cs typeface="+mj-cs"/>
              </a:rPr>
              <a:t>STUDENTS AT THE CENTER</a:t>
            </a:r>
          </a:p>
        </p:txBody>
      </p:sp>
      <p:grpSp>
        <p:nvGrpSpPr>
          <p:cNvPr id="4" name="Group 3"/>
          <p:cNvGrpSpPr/>
          <p:nvPr/>
        </p:nvGrpSpPr>
        <p:grpSpPr>
          <a:xfrm>
            <a:off x="9266269" y="355972"/>
            <a:ext cx="2590800" cy="2051096"/>
            <a:chOff x="9375054" y="80404"/>
            <a:chExt cx="2590800" cy="2051096"/>
          </a:xfrm>
        </p:grpSpPr>
        <p:grpSp>
          <p:nvGrpSpPr>
            <p:cNvPr id="2" name="Group 1"/>
            <p:cNvGrpSpPr/>
            <p:nvPr/>
          </p:nvGrpSpPr>
          <p:grpSpPr>
            <a:xfrm>
              <a:off x="9375054" y="80404"/>
              <a:ext cx="2590800" cy="2051096"/>
              <a:chOff x="598544" y="2295904"/>
              <a:chExt cx="3863512" cy="3198760"/>
            </a:xfrm>
          </p:grpSpPr>
          <p:sp>
            <p:nvSpPr>
              <p:cNvPr id="41" name="Oval 41"/>
              <p:cNvSpPr/>
              <p:nvPr/>
            </p:nvSpPr>
            <p:spPr>
              <a:xfrm flipH="1">
                <a:off x="598544" y="3721914"/>
                <a:ext cx="1932488" cy="1772750"/>
              </a:xfrm>
              <a:custGeom>
                <a:avLst/>
                <a:gdLst/>
                <a:ahLst/>
                <a:cxnLst/>
                <a:rect l="l" t="t" r="r" b="b"/>
                <a:pathLst>
                  <a:path w="1995380" h="1830444">
                    <a:moveTo>
                      <a:pt x="755067" y="0"/>
                    </a:moveTo>
                    <a:lnTo>
                      <a:pt x="1979948" y="0"/>
                    </a:lnTo>
                    <a:cubicBezTo>
                      <a:pt x="1990614" y="63753"/>
                      <a:pt x="1995380" y="128841"/>
                      <a:pt x="1995380" y="194841"/>
                    </a:cubicBezTo>
                    <a:cubicBezTo>
                      <a:pt x="1995380" y="1098160"/>
                      <a:pt x="1102628" y="1830444"/>
                      <a:pt x="1363" y="1830444"/>
                    </a:cubicBezTo>
                    <a:lnTo>
                      <a:pt x="0" y="1830388"/>
                    </a:lnTo>
                    <a:lnTo>
                      <a:pt x="0" y="417492"/>
                    </a:lnTo>
                    <a:cubicBezTo>
                      <a:pt x="358862" y="414164"/>
                      <a:pt x="660352" y="238901"/>
                      <a:pt x="755067" y="0"/>
                    </a:cubicBezTo>
                    <a:close/>
                  </a:path>
                </a:pathLst>
              </a:custGeom>
              <a:gradFill>
                <a:gsLst>
                  <a:gs pos="0">
                    <a:srgbClr val="0B4677"/>
                  </a:gs>
                  <a:gs pos="63000">
                    <a:srgbClr val="116EBB"/>
                  </a:gs>
                  <a:gs pos="100000">
                    <a:srgbClr val="3097EC"/>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2529568" y="3721914"/>
                <a:ext cx="1932488" cy="1772750"/>
              </a:xfrm>
              <a:custGeom>
                <a:avLst/>
                <a:gdLst/>
                <a:ahLst/>
                <a:cxnLst/>
                <a:rect l="l" t="t" r="r" b="b"/>
                <a:pathLst>
                  <a:path w="1995380" h="1830444">
                    <a:moveTo>
                      <a:pt x="755067" y="0"/>
                    </a:moveTo>
                    <a:lnTo>
                      <a:pt x="1979948" y="0"/>
                    </a:lnTo>
                    <a:cubicBezTo>
                      <a:pt x="1990614" y="63753"/>
                      <a:pt x="1995380" y="128841"/>
                      <a:pt x="1995380" y="194841"/>
                    </a:cubicBezTo>
                    <a:cubicBezTo>
                      <a:pt x="1995380" y="1098160"/>
                      <a:pt x="1102628" y="1830444"/>
                      <a:pt x="1363" y="1830444"/>
                    </a:cubicBezTo>
                    <a:lnTo>
                      <a:pt x="0" y="1830388"/>
                    </a:lnTo>
                    <a:lnTo>
                      <a:pt x="0" y="417492"/>
                    </a:lnTo>
                    <a:cubicBezTo>
                      <a:pt x="358862" y="414164"/>
                      <a:pt x="660352" y="238901"/>
                      <a:pt x="755067" y="0"/>
                    </a:cubicBezTo>
                    <a:close/>
                  </a:path>
                </a:pathLst>
              </a:custGeom>
              <a:gradFill flip="none" rotWithShape="1">
                <a:gsLst>
                  <a:gs pos="0">
                    <a:srgbClr val="33CC33"/>
                  </a:gs>
                  <a:gs pos="100000">
                    <a:srgbClr val="008000"/>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1801494" y="3813976"/>
                <a:ext cx="1477423" cy="94658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2"/>
              <p:cNvSpPr/>
              <p:nvPr/>
            </p:nvSpPr>
            <p:spPr>
              <a:xfrm>
                <a:off x="1734236" y="3228594"/>
                <a:ext cx="813792" cy="1119959"/>
              </a:xfrm>
              <a:custGeom>
                <a:avLst/>
                <a:gdLst/>
                <a:ahLst/>
                <a:cxnLst/>
                <a:rect l="l" t="t" r="r" b="b"/>
                <a:pathLst>
                  <a:path w="813792" h="1119959">
                    <a:moveTo>
                      <a:pt x="789688" y="0"/>
                    </a:moveTo>
                    <a:lnTo>
                      <a:pt x="813792" y="2007"/>
                    </a:lnTo>
                    <a:lnTo>
                      <a:pt x="813792" y="536923"/>
                    </a:lnTo>
                    <a:lnTo>
                      <a:pt x="792124" y="535658"/>
                    </a:lnTo>
                    <a:cubicBezTo>
                      <a:pt x="478436" y="535658"/>
                      <a:pt x="224141" y="682922"/>
                      <a:pt x="224141" y="864582"/>
                    </a:cubicBezTo>
                    <a:cubicBezTo>
                      <a:pt x="224141" y="868341"/>
                      <a:pt x="224250" y="872084"/>
                      <a:pt x="226080" y="875719"/>
                    </a:cubicBezTo>
                    <a:cubicBezTo>
                      <a:pt x="208443" y="908620"/>
                      <a:pt x="200277" y="944543"/>
                      <a:pt x="200277" y="981701"/>
                    </a:cubicBezTo>
                    <a:cubicBezTo>
                      <a:pt x="200277" y="1030715"/>
                      <a:pt x="214485" y="1077581"/>
                      <a:pt x="241564" y="1119959"/>
                    </a:cubicBezTo>
                    <a:cubicBezTo>
                      <a:pt x="92366" y="1002228"/>
                      <a:pt x="0" y="835999"/>
                      <a:pt x="0" y="651959"/>
                    </a:cubicBezTo>
                    <a:cubicBezTo>
                      <a:pt x="0" y="291893"/>
                      <a:pt x="353555" y="0"/>
                      <a:pt x="789688" y="0"/>
                    </a:cubicBezTo>
                    <a:close/>
                  </a:path>
                </a:pathLst>
              </a:custGeom>
              <a:gradFill>
                <a:gsLst>
                  <a:gs pos="95000">
                    <a:srgbClr val="CE5E02"/>
                  </a:gs>
                  <a:gs pos="0">
                    <a:srgbClr val="FFC000"/>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2"/>
              <p:cNvSpPr/>
              <p:nvPr/>
            </p:nvSpPr>
            <p:spPr>
              <a:xfrm>
                <a:off x="2523919" y="3228594"/>
                <a:ext cx="789693" cy="1113147"/>
              </a:xfrm>
              <a:custGeom>
                <a:avLst/>
                <a:gdLst/>
                <a:ahLst/>
                <a:cxnLst/>
                <a:rect l="l" t="t" r="r" b="b"/>
                <a:pathLst>
                  <a:path w="789693" h="1113147">
                    <a:moveTo>
                      <a:pt x="6" y="0"/>
                    </a:moveTo>
                    <a:cubicBezTo>
                      <a:pt x="436138" y="0"/>
                      <a:pt x="789693" y="291893"/>
                      <a:pt x="789693" y="651959"/>
                    </a:cubicBezTo>
                    <a:cubicBezTo>
                      <a:pt x="789693" y="832098"/>
                      <a:pt x="701202" y="995173"/>
                      <a:pt x="558130" y="1113147"/>
                    </a:cubicBezTo>
                    <a:cubicBezTo>
                      <a:pt x="583336" y="1072857"/>
                      <a:pt x="596149" y="1028247"/>
                      <a:pt x="596149" y="981701"/>
                    </a:cubicBezTo>
                    <a:cubicBezTo>
                      <a:pt x="596149" y="943485"/>
                      <a:pt x="587511" y="906574"/>
                      <a:pt x="568981" y="872873"/>
                    </a:cubicBezTo>
                    <a:lnTo>
                      <a:pt x="570424" y="864582"/>
                    </a:lnTo>
                    <a:cubicBezTo>
                      <a:pt x="570424" y="682922"/>
                      <a:pt x="316129" y="535658"/>
                      <a:pt x="2441" y="535658"/>
                    </a:cubicBezTo>
                    <a:cubicBezTo>
                      <a:pt x="1627" y="535658"/>
                      <a:pt x="813" y="535659"/>
                      <a:pt x="0" y="535801"/>
                    </a:cubicBezTo>
                    <a:lnTo>
                      <a:pt x="0" y="1"/>
                    </a:lnTo>
                    <a:cubicBezTo>
                      <a:pt x="2" y="0"/>
                      <a:pt x="4" y="0"/>
                      <a:pt x="6" y="0"/>
                    </a:cubicBezTo>
                    <a:close/>
                  </a:path>
                </a:pathLst>
              </a:custGeom>
              <a:gradFill flip="none" rotWithShape="1">
                <a:gsLst>
                  <a:gs pos="100000">
                    <a:srgbClr val="740000"/>
                  </a:gs>
                  <a:gs pos="0">
                    <a:srgbClr val="E22B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2"/>
              <p:cNvSpPr/>
              <p:nvPr/>
            </p:nvSpPr>
            <p:spPr>
              <a:xfrm>
                <a:off x="2899163" y="3583418"/>
                <a:ext cx="414449" cy="758323"/>
              </a:xfrm>
              <a:custGeom>
                <a:avLst/>
                <a:gdLst/>
                <a:ahLst/>
                <a:cxnLst/>
                <a:rect l="l" t="t" r="r" b="b"/>
                <a:pathLst>
                  <a:path w="414449" h="758323">
                    <a:moveTo>
                      <a:pt x="323883" y="0"/>
                    </a:moveTo>
                    <a:cubicBezTo>
                      <a:pt x="382792" y="87753"/>
                      <a:pt x="414449" y="189393"/>
                      <a:pt x="414449" y="297135"/>
                    </a:cubicBezTo>
                    <a:cubicBezTo>
                      <a:pt x="414449" y="477274"/>
                      <a:pt x="325958" y="640349"/>
                      <a:pt x="182886" y="758323"/>
                    </a:cubicBezTo>
                    <a:cubicBezTo>
                      <a:pt x="208092" y="718033"/>
                      <a:pt x="220905" y="673423"/>
                      <a:pt x="220905" y="626877"/>
                    </a:cubicBezTo>
                    <a:cubicBezTo>
                      <a:pt x="220905" y="587825"/>
                      <a:pt x="211885" y="550136"/>
                      <a:pt x="194259" y="515056"/>
                    </a:cubicBezTo>
                    <a:lnTo>
                      <a:pt x="195181" y="509758"/>
                    </a:lnTo>
                    <a:cubicBezTo>
                      <a:pt x="195181" y="410917"/>
                      <a:pt x="119899" y="322259"/>
                      <a:pt x="0" y="263402"/>
                    </a:cubicBezTo>
                    <a:close/>
                  </a:path>
                </a:pathLst>
              </a:cu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Oval 2"/>
              <p:cNvSpPr/>
              <p:nvPr/>
            </p:nvSpPr>
            <p:spPr>
              <a:xfrm flipH="1">
                <a:off x="1734968" y="3590156"/>
                <a:ext cx="410763" cy="758323"/>
              </a:xfrm>
              <a:custGeom>
                <a:avLst/>
                <a:gdLst/>
                <a:ahLst/>
                <a:cxnLst/>
                <a:rect l="l" t="t" r="r" b="b"/>
                <a:pathLst>
                  <a:path w="410763" h="758323">
                    <a:moveTo>
                      <a:pt x="320197" y="0"/>
                    </a:moveTo>
                    <a:lnTo>
                      <a:pt x="0" y="260404"/>
                    </a:lnTo>
                    <a:cubicBezTo>
                      <a:pt x="115316" y="319390"/>
                      <a:pt x="187353" y="406333"/>
                      <a:pt x="187353" y="503020"/>
                    </a:cubicBezTo>
                    <a:cubicBezTo>
                      <a:pt x="187353" y="504463"/>
                      <a:pt x="187337" y="505903"/>
                      <a:pt x="186604" y="507326"/>
                    </a:cubicBezTo>
                    <a:cubicBezTo>
                      <a:pt x="206818" y="544577"/>
                      <a:pt x="217219" y="584941"/>
                      <a:pt x="217219" y="626877"/>
                    </a:cubicBezTo>
                    <a:cubicBezTo>
                      <a:pt x="217219" y="673423"/>
                      <a:pt x="204406" y="718033"/>
                      <a:pt x="179200" y="758323"/>
                    </a:cubicBezTo>
                    <a:cubicBezTo>
                      <a:pt x="322272" y="640349"/>
                      <a:pt x="410763" y="477274"/>
                      <a:pt x="410763" y="297135"/>
                    </a:cubicBezTo>
                    <a:cubicBezTo>
                      <a:pt x="410763" y="189393"/>
                      <a:pt x="379106" y="87753"/>
                      <a:pt x="320197" y="0"/>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23"/>
              <p:cNvSpPr/>
              <p:nvPr/>
            </p:nvSpPr>
            <p:spPr>
              <a:xfrm flipH="1">
                <a:off x="601971" y="3593846"/>
                <a:ext cx="2213801" cy="1545730"/>
              </a:xfrm>
              <a:custGeom>
                <a:avLst/>
                <a:gdLst/>
                <a:ahLst/>
                <a:cxnLst/>
                <a:rect l="l" t="t" r="r" b="b"/>
                <a:pathLst>
                  <a:path w="2285848" h="1596035">
                    <a:moveTo>
                      <a:pt x="2277240" y="0"/>
                    </a:moveTo>
                    <a:lnTo>
                      <a:pt x="971511" y="0"/>
                    </a:lnTo>
                    <a:cubicBezTo>
                      <a:pt x="992110" y="42985"/>
                      <a:pt x="1001589" y="89635"/>
                      <a:pt x="1001589" y="137876"/>
                    </a:cubicBezTo>
                    <a:cubicBezTo>
                      <a:pt x="1001589" y="414832"/>
                      <a:pt x="689162" y="639350"/>
                      <a:pt x="303763" y="639350"/>
                    </a:cubicBezTo>
                    <a:cubicBezTo>
                      <a:pt x="302815" y="639350"/>
                      <a:pt x="301867" y="639349"/>
                      <a:pt x="300920" y="639144"/>
                    </a:cubicBezTo>
                    <a:lnTo>
                      <a:pt x="300920" y="1094995"/>
                    </a:lnTo>
                    <a:lnTo>
                      <a:pt x="134659" y="990165"/>
                    </a:lnTo>
                    <a:cubicBezTo>
                      <a:pt x="102084" y="994684"/>
                      <a:pt x="10611" y="1074951"/>
                      <a:pt x="1086" y="1122107"/>
                    </a:cubicBezTo>
                    <a:cubicBezTo>
                      <a:pt x="-8439" y="1169263"/>
                      <a:pt x="46958" y="1246692"/>
                      <a:pt x="77509" y="1273099"/>
                    </a:cubicBezTo>
                    <a:cubicBezTo>
                      <a:pt x="108060" y="1299506"/>
                      <a:pt x="171222" y="1292203"/>
                      <a:pt x="184392" y="1280547"/>
                    </a:cubicBezTo>
                    <a:lnTo>
                      <a:pt x="300920" y="1248797"/>
                    </a:lnTo>
                    <a:lnTo>
                      <a:pt x="300920" y="1595697"/>
                    </a:lnTo>
                    <a:cubicBezTo>
                      <a:pt x="303918" y="1596030"/>
                      <a:pt x="306920" y="1596035"/>
                      <a:pt x="309923" y="1596035"/>
                    </a:cubicBezTo>
                    <a:cubicBezTo>
                      <a:pt x="1401196" y="1596035"/>
                      <a:pt x="2285848" y="938217"/>
                      <a:pt x="2285848" y="126757"/>
                    </a:cubicBezTo>
                    <a:close/>
                  </a:path>
                </a:pathLst>
              </a:custGeom>
              <a:gradFill>
                <a:gsLst>
                  <a:gs pos="14000">
                    <a:srgbClr val="00B0F0"/>
                  </a:gs>
                  <a:gs pos="100000">
                    <a:srgbClr val="0070C0"/>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26"/>
              <p:cNvSpPr/>
              <p:nvPr/>
            </p:nvSpPr>
            <p:spPr>
              <a:xfrm rot="5400000" flipH="1">
                <a:off x="798286" y="2111862"/>
                <a:ext cx="1549406" cy="1922453"/>
              </a:xfrm>
              <a:custGeom>
                <a:avLst/>
                <a:gdLst/>
                <a:ahLst/>
                <a:cxnLst/>
                <a:rect l="l" t="t" r="r" b="b"/>
                <a:pathLst>
                  <a:path w="1599831" h="1985018">
                    <a:moveTo>
                      <a:pt x="1599831" y="15826"/>
                    </a:moveTo>
                    <a:lnTo>
                      <a:pt x="1599237" y="0"/>
                    </a:lnTo>
                    <a:lnTo>
                      <a:pt x="624864" y="0"/>
                    </a:lnTo>
                    <a:lnTo>
                      <a:pt x="625809" y="13043"/>
                    </a:lnTo>
                    <a:cubicBezTo>
                      <a:pt x="625809" y="348066"/>
                      <a:pt x="456148" y="627948"/>
                      <a:pt x="229699" y="694834"/>
                    </a:cubicBezTo>
                    <a:lnTo>
                      <a:pt x="229699" y="1329492"/>
                    </a:lnTo>
                    <a:lnTo>
                      <a:pt x="144647" y="1329492"/>
                    </a:lnTo>
                    <a:cubicBezTo>
                      <a:pt x="130163" y="1311717"/>
                      <a:pt x="107761" y="1300862"/>
                      <a:pt x="82773" y="1300862"/>
                    </a:cubicBezTo>
                    <a:cubicBezTo>
                      <a:pt x="37059" y="1300862"/>
                      <a:pt x="0" y="1337191"/>
                      <a:pt x="0" y="1382004"/>
                    </a:cubicBezTo>
                    <a:cubicBezTo>
                      <a:pt x="0" y="1426817"/>
                      <a:pt x="37059" y="1463146"/>
                      <a:pt x="82773" y="1463146"/>
                    </a:cubicBezTo>
                    <a:cubicBezTo>
                      <a:pt x="101805" y="1463146"/>
                      <a:pt x="119336" y="1456850"/>
                      <a:pt x="132506" y="1445194"/>
                    </a:cubicBezTo>
                    <a:lnTo>
                      <a:pt x="229699" y="1445194"/>
                    </a:lnTo>
                    <a:lnTo>
                      <a:pt x="229699" y="1985018"/>
                    </a:lnTo>
                    <a:cubicBezTo>
                      <a:pt x="995033" y="1918600"/>
                      <a:pt x="1599831" y="1062197"/>
                      <a:pt x="1599831" y="15826"/>
                    </a:cubicBezTo>
                    <a:close/>
                  </a:path>
                </a:pathLst>
              </a:custGeom>
              <a:gradFill>
                <a:gsLst>
                  <a:gs pos="0">
                    <a:srgbClr val="F2960E"/>
                  </a:gs>
                  <a:gs pos="50000">
                    <a:srgbClr val="FFC000"/>
                  </a:gs>
                  <a:gs pos="100000">
                    <a:srgbClr val="FFC000"/>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9" name="Group 58"/>
              <p:cNvGrpSpPr/>
              <p:nvPr/>
            </p:nvGrpSpPr>
            <p:grpSpPr>
              <a:xfrm>
                <a:off x="2263913" y="2295904"/>
                <a:ext cx="2165571" cy="1327511"/>
                <a:chOff x="4367219" y="3209576"/>
                <a:chExt cx="2236048" cy="1370715"/>
              </a:xfrm>
              <a:gradFill>
                <a:gsLst>
                  <a:gs pos="14000">
                    <a:srgbClr val="FF3300"/>
                  </a:gs>
                  <a:gs pos="100000">
                    <a:srgbClr val="C00000"/>
                  </a:gs>
                </a:gsLst>
                <a:lin ang="0" scaled="1"/>
              </a:gradFill>
            </p:grpSpPr>
            <p:grpSp>
              <p:nvGrpSpPr>
                <p:cNvPr id="68" name="Group 67"/>
                <p:cNvGrpSpPr/>
                <p:nvPr/>
              </p:nvGrpSpPr>
              <p:grpSpPr>
                <a:xfrm>
                  <a:off x="4367219" y="3563883"/>
                  <a:ext cx="365074" cy="162283"/>
                  <a:chOff x="4367219" y="3563883"/>
                  <a:chExt cx="365074" cy="162283"/>
                </a:xfrm>
                <a:grpFill/>
              </p:grpSpPr>
              <p:sp>
                <p:nvSpPr>
                  <p:cNvPr id="70" name="Oval 69"/>
                  <p:cNvSpPr/>
                  <p:nvPr/>
                </p:nvSpPr>
                <p:spPr>
                  <a:xfrm>
                    <a:off x="4367219" y="3563883"/>
                    <a:ext cx="165545" cy="16228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70"/>
                  <p:cNvSpPr/>
                  <p:nvPr/>
                </p:nvSpPr>
                <p:spPr>
                  <a:xfrm>
                    <a:off x="4474770" y="3592513"/>
                    <a:ext cx="257523" cy="115702"/>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9" name="Oval 37"/>
                <p:cNvSpPr/>
                <p:nvPr/>
              </p:nvSpPr>
              <p:spPr>
                <a:xfrm>
                  <a:off x="4636030" y="3209576"/>
                  <a:ext cx="1967237" cy="1370715"/>
                </a:xfrm>
                <a:custGeom>
                  <a:avLst/>
                  <a:gdLst/>
                  <a:ahLst/>
                  <a:cxnLst/>
                  <a:rect l="l" t="t" r="r" b="b"/>
                  <a:pathLst>
                    <a:path w="1967236" h="1370715">
                      <a:moveTo>
                        <a:pt x="0" y="1"/>
                      </a:moveTo>
                      <a:cubicBezTo>
                        <a:pt x="64735" y="-22"/>
                        <a:pt x="128741" y="2340"/>
                        <a:pt x="191876" y="6912"/>
                      </a:cubicBezTo>
                      <a:lnTo>
                        <a:pt x="380417" y="27427"/>
                      </a:lnTo>
                      <a:lnTo>
                        <a:pt x="562745" y="60822"/>
                      </a:lnTo>
                      <a:lnTo>
                        <a:pt x="737978" y="106446"/>
                      </a:lnTo>
                      <a:lnTo>
                        <a:pt x="905238" y="163647"/>
                      </a:lnTo>
                      <a:lnTo>
                        <a:pt x="1063644" y="231776"/>
                      </a:lnTo>
                      <a:lnTo>
                        <a:pt x="1212318" y="310179"/>
                      </a:lnTo>
                      <a:lnTo>
                        <a:pt x="1350378" y="398206"/>
                      </a:lnTo>
                      <a:lnTo>
                        <a:pt x="1476946" y="495205"/>
                      </a:lnTo>
                      <a:lnTo>
                        <a:pt x="1591142" y="600525"/>
                      </a:lnTo>
                      <a:lnTo>
                        <a:pt x="1692085" y="713515"/>
                      </a:lnTo>
                      <a:lnTo>
                        <a:pt x="1778898" y="833524"/>
                      </a:lnTo>
                      <a:lnTo>
                        <a:pt x="1850698" y="959899"/>
                      </a:lnTo>
                      <a:lnTo>
                        <a:pt x="1906608" y="1091991"/>
                      </a:lnTo>
                      <a:lnTo>
                        <a:pt x="1945748" y="1229146"/>
                      </a:lnTo>
                      <a:lnTo>
                        <a:pt x="1967236" y="1370715"/>
                      </a:lnTo>
                      <a:lnTo>
                        <a:pt x="678181" y="1370715"/>
                      </a:lnTo>
                      <a:cubicBezTo>
                        <a:pt x="610643" y="1145839"/>
                        <a:pt x="332789" y="977513"/>
                        <a:pt x="0" y="97678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7" name="Oval 29"/>
              <p:cNvSpPr/>
              <p:nvPr/>
            </p:nvSpPr>
            <p:spPr>
              <a:xfrm rot="16200000" flipH="1" flipV="1">
                <a:off x="2626579" y="3335754"/>
                <a:ext cx="1706399" cy="1911708"/>
              </a:xfrm>
              <a:custGeom>
                <a:avLst/>
                <a:gdLst/>
                <a:ahLst/>
                <a:cxnLst/>
                <a:rect l="l" t="t" r="r" b="b"/>
                <a:pathLst>
                  <a:path w="1761933" h="1973924">
                    <a:moveTo>
                      <a:pt x="0" y="569612"/>
                    </a:moveTo>
                    <a:cubicBezTo>
                      <a:pt x="0" y="524799"/>
                      <a:pt x="37059" y="488470"/>
                      <a:pt x="82773" y="488470"/>
                    </a:cubicBezTo>
                    <a:cubicBezTo>
                      <a:pt x="107762" y="488470"/>
                      <a:pt x="130164" y="499325"/>
                      <a:pt x="144648" y="517101"/>
                    </a:cubicBezTo>
                    <a:lnTo>
                      <a:pt x="176987" y="517101"/>
                    </a:lnTo>
                    <a:lnTo>
                      <a:pt x="176987" y="7855"/>
                    </a:lnTo>
                    <a:cubicBezTo>
                      <a:pt x="215050" y="2045"/>
                      <a:pt x="253713" y="0"/>
                      <a:pt x="292730" y="0"/>
                    </a:cubicBezTo>
                    <a:cubicBezTo>
                      <a:pt x="1103694" y="0"/>
                      <a:pt x="1761204" y="883571"/>
                      <a:pt x="1761933" y="1973924"/>
                    </a:cubicBezTo>
                    <a:lnTo>
                      <a:pt x="1367730" y="1973924"/>
                    </a:lnTo>
                    <a:lnTo>
                      <a:pt x="1361327" y="1850830"/>
                    </a:lnTo>
                    <a:cubicBezTo>
                      <a:pt x="1378326" y="1835442"/>
                      <a:pt x="1388003" y="1812506"/>
                      <a:pt x="1386705" y="1787551"/>
                    </a:cubicBezTo>
                    <a:cubicBezTo>
                      <a:pt x="1384330" y="1741899"/>
                      <a:pt x="1346125" y="1706778"/>
                      <a:pt x="1301372" y="1709106"/>
                    </a:cubicBezTo>
                    <a:cubicBezTo>
                      <a:pt x="1256620" y="1711434"/>
                      <a:pt x="1222265" y="1750330"/>
                      <a:pt x="1224640" y="1795982"/>
                    </a:cubicBezTo>
                    <a:cubicBezTo>
                      <a:pt x="1225628" y="1814987"/>
                      <a:pt x="1232827" y="1832167"/>
                      <a:pt x="1245151" y="1844714"/>
                    </a:cubicBezTo>
                    <a:lnTo>
                      <a:pt x="1251872" y="1973924"/>
                    </a:lnTo>
                    <a:lnTo>
                      <a:pt x="799671" y="1973924"/>
                    </a:lnTo>
                    <a:cubicBezTo>
                      <a:pt x="798906" y="1589636"/>
                      <a:pt x="574749" y="1278515"/>
                      <a:pt x="298372" y="1278515"/>
                    </a:cubicBezTo>
                    <a:cubicBezTo>
                      <a:pt x="256250" y="1278515"/>
                      <a:pt x="215341" y="1285742"/>
                      <a:pt x="176987" y="1301470"/>
                    </a:cubicBezTo>
                    <a:lnTo>
                      <a:pt x="176987" y="632803"/>
                    </a:lnTo>
                    <a:lnTo>
                      <a:pt x="132505" y="632803"/>
                    </a:lnTo>
                    <a:cubicBezTo>
                      <a:pt x="119335" y="644458"/>
                      <a:pt x="101804" y="650754"/>
                      <a:pt x="82773" y="650754"/>
                    </a:cubicBezTo>
                    <a:cubicBezTo>
                      <a:pt x="37059" y="650754"/>
                      <a:pt x="0" y="614425"/>
                      <a:pt x="0" y="569612"/>
                    </a:cubicBezTo>
                    <a:close/>
                  </a:path>
                </a:pathLst>
              </a:custGeom>
              <a:gradFill flip="none" rotWithShape="1">
                <a:gsLst>
                  <a:gs pos="0">
                    <a:srgbClr val="33CC33"/>
                  </a:gs>
                  <a:gs pos="100000">
                    <a:srgbClr val="008000"/>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5F6CB0E1-0B8C-4751-96AC-8C2A5642CD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79806" y="479483"/>
              <a:ext cx="1371599" cy="1069286"/>
            </a:xfrm>
            <a:prstGeom prst="rect">
              <a:avLst/>
            </a:prstGeom>
          </p:spPr>
        </p:pic>
      </p:grpSp>
    </p:spTree>
    <p:extLst>
      <p:ext uri="{BB962C8B-B14F-4D97-AF65-F5344CB8AC3E}">
        <p14:creationId xmlns:p14="http://schemas.microsoft.com/office/powerpoint/2010/main" val="227007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E062-26EE-E249-B056-0595533E6775}"/>
              </a:ext>
            </a:extLst>
          </p:cNvPr>
          <p:cNvSpPr>
            <a:spLocks noGrp="1"/>
          </p:cNvSpPr>
          <p:nvPr>
            <p:ph type="title"/>
          </p:nvPr>
        </p:nvSpPr>
        <p:spPr>
          <a:xfrm>
            <a:off x="1569405" y="14288"/>
            <a:ext cx="9907479" cy="1325563"/>
          </a:xfrm>
        </p:spPr>
        <p:txBody>
          <a:bodyPr/>
          <a:lstStyle/>
          <a:p>
            <a:r>
              <a:rPr lang="en-US" dirty="0"/>
              <a:t>Before </a:t>
            </a:r>
            <a:r>
              <a:rPr lang="en-US" dirty="0" smtClean="0"/>
              <a:t>We Meet Again</a:t>
            </a:r>
            <a:endParaRPr lang="en-US" dirty="0"/>
          </a:p>
        </p:txBody>
      </p:sp>
      <p:pic>
        <p:nvPicPr>
          <p:cNvPr id="4" name="Content Placeholder 3">
            <a:extLst>
              <a:ext uri="{FF2B5EF4-FFF2-40B4-BE49-F238E27FC236}">
                <a16:creationId xmlns:a16="http://schemas.microsoft.com/office/drawing/2014/main" id="{2EF2869B-227C-2C46-BB06-68EE698DFF8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8148" y="1675923"/>
            <a:ext cx="4149338" cy="4078288"/>
          </a:xfrm>
          <a:prstGeom prst="rect">
            <a:avLst/>
          </a:prstGeom>
        </p:spPr>
      </p:pic>
      <p:sp>
        <p:nvSpPr>
          <p:cNvPr id="5" name="TextBox 4">
            <a:extLst>
              <a:ext uri="{FF2B5EF4-FFF2-40B4-BE49-F238E27FC236}">
                <a16:creationId xmlns:a16="http://schemas.microsoft.com/office/drawing/2014/main" id="{2663DF32-BAB1-1D40-B080-A1A52C0BE86C}"/>
              </a:ext>
            </a:extLst>
          </p:cNvPr>
          <p:cNvSpPr txBox="1"/>
          <p:nvPr/>
        </p:nvSpPr>
        <p:spPr>
          <a:xfrm>
            <a:off x="5080000" y="1393919"/>
            <a:ext cx="6396884" cy="4642296"/>
          </a:xfrm>
          <a:prstGeom prst="rect">
            <a:avLst/>
          </a:prstGeom>
          <a:noFill/>
        </p:spPr>
        <p:txBody>
          <a:bodyPr wrap="square" rtlCol="0">
            <a:spAutoFit/>
          </a:bodyPr>
          <a:lstStyle/>
          <a:p>
            <a:pPr marL="342900" lvl="0" indent="-342900">
              <a:spcBef>
                <a:spcPts val="1000"/>
              </a:spcBef>
              <a:spcAft>
                <a:spcPts val="600"/>
              </a:spcAft>
              <a:buFont typeface="Arial" panose="020B0604020202020204" pitchFamily="34" charset="0"/>
              <a:buChar char="•"/>
              <a:defRPr/>
            </a:pPr>
            <a:r>
              <a:rPr lang="en-US" sz="2400" dirty="0">
                <a:solidFill>
                  <a:srgbClr val="000000"/>
                </a:solidFill>
                <a:latin typeface="Arial"/>
              </a:rPr>
              <a:t>Addressing Academics and SEL Together Pages 14-15 </a:t>
            </a:r>
          </a:p>
          <a:p>
            <a:pPr marL="342900" lvl="0" indent="-342900">
              <a:spcBef>
                <a:spcPts val="1000"/>
              </a:spcBef>
              <a:spcAft>
                <a:spcPts val="600"/>
              </a:spcAft>
              <a:buFont typeface="Arial" panose="020B0604020202020204" pitchFamily="34" charset="0"/>
              <a:buChar char="•"/>
              <a:defRPr/>
            </a:pPr>
            <a:r>
              <a:rPr lang="en-US" sz="2400" dirty="0" smtClean="0">
                <a:solidFill>
                  <a:srgbClr val="000000"/>
                </a:solidFill>
                <a:latin typeface="Arial"/>
              </a:rPr>
              <a:t>Social-Emotional </a:t>
            </a:r>
            <a:r>
              <a:rPr lang="en-US" sz="2400" dirty="0">
                <a:solidFill>
                  <a:srgbClr val="000000"/>
                </a:solidFill>
                <a:latin typeface="Arial"/>
              </a:rPr>
              <a:t>Development Cannot Be Color-Blind. Pages 16-17</a:t>
            </a:r>
          </a:p>
          <a:p>
            <a:pPr marL="342900" lvl="0" indent="-342900">
              <a:spcBef>
                <a:spcPts val="1000"/>
              </a:spcBef>
              <a:spcAft>
                <a:spcPts val="600"/>
              </a:spcAft>
              <a:buFont typeface="Arial" panose="020B0604020202020204" pitchFamily="34" charset="0"/>
              <a:buChar char="•"/>
              <a:defRPr/>
            </a:pPr>
            <a:r>
              <a:rPr lang="en-US" sz="2400" dirty="0" smtClean="0">
                <a:solidFill>
                  <a:srgbClr val="000000"/>
                </a:solidFill>
                <a:latin typeface="Arial"/>
              </a:rPr>
              <a:t>Making </a:t>
            </a:r>
            <a:r>
              <a:rPr lang="en-US" sz="2400" dirty="0">
                <a:solidFill>
                  <a:srgbClr val="000000"/>
                </a:solidFill>
                <a:latin typeface="Arial"/>
              </a:rPr>
              <a:t>Trade-offs to Support SEAD. Pages 18-19</a:t>
            </a:r>
          </a:p>
          <a:p>
            <a:endParaRPr lang="en-US" sz="2400" dirty="0"/>
          </a:p>
          <a:p>
            <a:endParaRPr lang="en-US" sz="2400" dirty="0"/>
          </a:p>
          <a:p>
            <a:r>
              <a:rPr lang="en-US" sz="2400" dirty="0"/>
              <a:t>How might the guiding questions included  for each passage impact your redesign plan?  </a:t>
            </a:r>
            <a:endParaRPr lang="en-US" sz="2400" dirty="0" smtClean="0"/>
          </a:p>
          <a:p>
            <a:r>
              <a:rPr lang="en-US" sz="2400" dirty="0" smtClean="0"/>
              <a:t>Discuss </a:t>
            </a:r>
            <a:r>
              <a:rPr lang="en-US" sz="2400" dirty="0"/>
              <a:t>as a redesign team.</a:t>
            </a:r>
          </a:p>
        </p:txBody>
      </p:sp>
    </p:spTree>
    <p:extLst>
      <p:ext uri="{BB962C8B-B14F-4D97-AF65-F5344CB8AC3E}">
        <p14:creationId xmlns:p14="http://schemas.microsoft.com/office/powerpoint/2010/main" val="49646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BA4A-79A3-4D24-9F06-AD6205F8B06C}"/>
              </a:ext>
            </a:extLst>
          </p:cNvPr>
          <p:cNvSpPr>
            <a:spLocks noGrp="1"/>
          </p:cNvSpPr>
          <p:nvPr>
            <p:ph type="title"/>
          </p:nvPr>
        </p:nvSpPr>
        <p:spPr>
          <a:xfrm>
            <a:off x="2101495" y="334619"/>
            <a:ext cx="9302626" cy="1325563"/>
          </a:xfrm>
        </p:spPr>
        <p:txBody>
          <a:bodyPr>
            <a:normAutofit/>
          </a:bodyPr>
          <a:lstStyle/>
          <a:p>
            <a:r>
              <a:rPr lang="en-US" dirty="0">
                <a:solidFill>
                  <a:srgbClr val="4684C2"/>
                </a:solidFill>
              </a:rPr>
              <a:t>During the School Year, HS Students’ and Teachers’ Actions Tell a Different Story </a:t>
            </a:r>
          </a:p>
        </p:txBody>
      </p:sp>
      <p:sp>
        <p:nvSpPr>
          <p:cNvPr id="3" name="Content Placeholder 2">
            <a:extLst>
              <a:ext uri="{FF2B5EF4-FFF2-40B4-BE49-F238E27FC236}">
                <a16:creationId xmlns:a16="http://schemas.microsoft.com/office/drawing/2014/main" id="{1B080F33-55EB-483B-9631-0DE6E173EB5B}"/>
              </a:ext>
            </a:extLst>
          </p:cNvPr>
          <p:cNvSpPr>
            <a:spLocks noGrp="1"/>
          </p:cNvSpPr>
          <p:nvPr>
            <p:ph idx="1"/>
          </p:nvPr>
        </p:nvSpPr>
        <p:spPr>
          <a:xfrm>
            <a:off x="2101496" y="1879874"/>
            <a:ext cx="9112844" cy="3775553"/>
          </a:xfrm>
        </p:spPr>
        <p:txBody>
          <a:bodyPr>
            <a:normAutofit fontScale="92500" lnSpcReduction="10000"/>
          </a:bodyPr>
          <a:lstStyle/>
          <a:p>
            <a:pPr marL="344488" indent="-344488">
              <a:lnSpc>
                <a:spcPct val="110000"/>
              </a:lnSpc>
              <a:spcBef>
                <a:spcPts val="1200"/>
              </a:spcBef>
              <a:spcAft>
                <a:spcPts val="1200"/>
              </a:spcAft>
            </a:pPr>
            <a:r>
              <a:rPr lang="en-US" dirty="0"/>
              <a:t>When HS students were asked to express their current emotion</a:t>
            </a:r>
          </a:p>
          <a:p>
            <a:pPr lvl="1">
              <a:lnSpc>
                <a:spcPct val="120000"/>
              </a:lnSpc>
              <a:spcBef>
                <a:spcPts val="600"/>
              </a:spcBef>
              <a:spcAft>
                <a:spcPts val="600"/>
              </a:spcAft>
              <a:buSzPct val="75000"/>
              <a:buFont typeface="Wingdings" panose="05000000000000000000" pitchFamily="2" charset="2"/>
              <a:buChar char="§"/>
            </a:pPr>
            <a:r>
              <a:rPr lang="en-US" sz="2800" b="1" dirty="0"/>
              <a:t>39% said tired</a:t>
            </a:r>
          </a:p>
          <a:p>
            <a:pPr lvl="1">
              <a:lnSpc>
                <a:spcPct val="120000"/>
              </a:lnSpc>
              <a:spcBef>
                <a:spcPts val="600"/>
              </a:spcBef>
              <a:spcAft>
                <a:spcPts val="600"/>
              </a:spcAft>
              <a:buSzPct val="75000"/>
              <a:buFont typeface="Wingdings" panose="05000000000000000000" pitchFamily="2" charset="2"/>
              <a:buChar char="§"/>
            </a:pPr>
            <a:r>
              <a:rPr lang="en-US" sz="2800" b="1" dirty="0"/>
              <a:t>29% said stressed </a:t>
            </a:r>
          </a:p>
          <a:p>
            <a:pPr lvl="1">
              <a:lnSpc>
                <a:spcPct val="120000"/>
              </a:lnSpc>
              <a:spcBef>
                <a:spcPts val="600"/>
              </a:spcBef>
              <a:spcAft>
                <a:spcPts val="600"/>
              </a:spcAft>
              <a:buSzPct val="75000"/>
              <a:buFont typeface="Wingdings" panose="05000000000000000000" pitchFamily="2" charset="2"/>
              <a:buChar char="§"/>
            </a:pPr>
            <a:r>
              <a:rPr lang="en-US" sz="2800" b="1" dirty="0"/>
              <a:t>26% said bored</a:t>
            </a:r>
          </a:p>
          <a:p>
            <a:pPr marL="344488" indent="-344488">
              <a:lnSpc>
                <a:spcPct val="110000"/>
              </a:lnSpc>
              <a:spcBef>
                <a:spcPts val="1200"/>
              </a:spcBef>
              <a:spcAft>
                <a:spcPts val="1200"/>
              </a:spcAft>
            </a:pPr>
            <a:r>
              <a:rPr lang="en-US" dirty="0"/>
              <a:t>Student apathy, lack of motivation, and behavior are often cited as factors underlying teacher stress, burnout, lack of satisfaction, and turnover</a:t>
            </a:r>
          </a:p>
        </p:txBody>
      </p:sp>
    </p:spTree>
    <p:extLst>
      <p:ext uri="{BB962C8B-B14F-4D97-AF65-F5344CB8AC3E}">
        <p14:creationId xmlns:p14="http://schemas.microsoft.com/office/powerpoint/2010/main" val="69520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293A-19BA-4D22-9D61-A0FAB593BA76}"/>
              </a:ext>
            </a:extLst>
          </p:cNvPr>
          <p:cNvSpPr>
            <a:spLocks noGrp="1"/>
          </p:cNvSpPr>
          <p:nvPr>
            <p:ph type="title"/>
          </p:nvPr>
        </p:nvSpPr>
        <p:spPr>
          <a:xfrm>
            <a:off x="1696720" y="234051"/>
            <a:ext cx="10495279" cy="1658249"/>
          </a:xfrm>
        </p:spPr>
        <p:txBody>
          <a:bodyPr>
            <a:noAutofit/>
          </a:bodyPr>
          <a:lstStyle/>
          <a:p>
            <a:r>
              <a:rPr lang="en-US" dirty="0">
                <a:solidFill>
                  <a:srgbClr val="4684C2"/>
                </a:solidFill>
              </a:rPr>
              <a:t>The </a:t>
            </a:r>
            <a:r>
              <a:rPr lang="en-US" dirty="0" smtClean="0">
                <a:solidFill>
                  <a:srgbClr val="4684C2"/>
                </a:solidFill>
              </a:rPr>
              <a:t>Hopes </a:t>
            </a:r>
            <a:r>
              <a:rPr lang="en-US" dirty="0">
                <a:solidFill>
                  <a:srgbClr val="4684C2"/>
                </a:solidFill>
              </a:rPr>
              <a:t>HS </a:t>
            </a:r>
            <a:r>
              <a:rPr lang="en-US" dirty="0" smtClean="0">
                <a:solidFill>
                  <a:srgbClr val="4684C2"/>
                </a:solidFill>
              </a:rPr>
              <a:t>Students Present </a:t>
            </a:r>
            <a:r>
              <a:rPr lang="en-US" dirty="0">
                <a:solidFill>
                  <a:srgbClr val="4684C2"/>
                </a:solidFill>
              </a:rPr>
              <a:t>at the </a:t>
            </a:r>
            <a:r>
              <a:rPr lang="en-US" dirty="0" smtClean="0">
                <a:solidFill>
                  <a:srgbClr val="4684C2"/>
                </a:solidFill>
              </a:rPr>
              <a:t>Start </a:t>
            </a:r>
            <a:r>
              <a:rPr lang="en-US" dirty="0">
                <a:solidFill>
                  <a:srgbClr val="4684C2"/>
                </a:solidFill>
              </a:rPr>
              <a:t>of the </a:t>
            </a:r>
            <a:r>
              <a:rPr lang="en-US" dirty="0" smtClean="0">
                <a:solidFill>
                  <a:srgbClr val="4684C2"/>
                </a:solidFill>
              </a:rPr>
              <a:t>Year More Closely Resemble Their Elementary Than Their High School Experience</a:t>
            </a:r>
            <a:endParaRPr lang="en-US" dirty="0">
              <a:solidFill>
                <a:srgbClr val="4684C2"/>
              </a:solidFill>
            </a:endParaRPr>
          </a:p>
        </p:txBody>
      </p:sp>
      <p:sp>
        <p:nvSpPr>
          <p:cNvPr id="3" name="Content Placeholder 2">
            <a:extLst>
              <a:ext uri="{FF2B5EF4-FFF2-40B4-BE49-F238E27FC236}">
                <a16:creationId xmlns:a16="http://schemas.microsoft.com/office/drawing/2014/main" id="{29FCEFAB-08B2-4076-9B7F-056A067EF975}"/>
              </a:ext>
            </a:extLst>
          </p:cNvPr>
          <p:cNvSpPr>
            <a:spLocks noGrp="1"/>
          </p:cNvSpPr>
          <p:nvPr>
            <p:ph idx="1"/>
          </p:nvPr>
        </p:nvSpPr>
        <p:spPr>
          <a:xfrm>
            <a:off x="2068604" y="2197100"/>
            <a:ext cx="7916136" cy="4513293"/>
          </a:xfrm>
        </p:spPr>
        <p:txBody>
          <a:bodyPr>
            <a:normAutofit fontScale="62500" lnSpcReduction="20000"/>
          </a:bodyPr>
          <a:lstStyle/>
          <a:p>
            <a:pPr marL="0" lvl="2" indent="0" algn="ctr">
              <a:buNone/>
            </a:pPr>
            <a:r>
              <a:rPr lang="en-US" sz="2900" b="1" dirty="0"/>
              <a:t>2016 Gallup Student Poll Engagement Items </a:t>
            </a:r>
            <a:endParaRPr lang="en-US" sz="2900" dirty="0"/>
          </a:p>
          <a:p>
            <a:pPr marL="0" indent="0">
              <a:buNone/>
            </a:pPr>
            <a:r>
              <a:rPr lang="en-US" sz="3800" b="1" dirty="0"/>
              <a:t>%  that strongly agree:           Grade 5         </a:t>
            </a:r>
            <a:r>
              <a:rPr lang="en-US" sz="3800" dirty="0"/>
              <a:t>   </a:t>
            </a:r>
            <a:r>
              <a:rPr lang="en-US" sz="3800" b="1" dirty="0"/>
              <a:t>Grade 11 </a:t>
            </a:r>
            <a:r>
              <a:rPr lang="en-US" sz="3800" dirty="0"/>
              <a:t>	</a:t>
            </a:r>
          </a:p>
          <a:p>
            <a:pPr>
              <a:tabLst>
                <a:tab pos="4002088" algn="l"/>
                <a:tab pos="5710238" algn="l"/>
              </a:tabLst>
            </a:pPr>
            <a:r>
              <a:rPr lang="en-US" sz="3800" dirty="0"/>
              <a:t>Do best	35 	17 	</a:t>
            </a:r>
          </a:p>
          <a:p>
            <a:pPr>
              <a:tabLst>
                <a:tab pos="4002088" algn="l"/>
                <a:tab pos="5710238" algn="l"/>
              </a:tabLst>
            </a:pPr>
            <a:r>
              <a:rPr lang="en-US" sz="3800" dirty="0"/>
              <a:t>Schoolwork important 	66 	28 	</a:t>
            </a:r>
          </a:p>
          <a:p>
            <a:pPr>
              <a:tabLst>
                <a:tab pos="4002088" algn="l"/>
                <a:tab pos="5710238" algn="l"/>
              </a:tabLst>
            </a:pPr>
            <a:r>
              <a:rPr lang="en-US" sz="3800" dirty="0"/>
              <a:t>Feel safe 	62 	30 	</a:t>
            </a:r>
          </a:p>
          <a:p>
            <a:pPr>
              <a:tabLst>
                <a:tab pos="4002088" algn="l"/>
                <a:tab pos="5710238" algn="l"/>
              </a:tabLst>
            </a:pPr>
            <a:r>
              <a:rPr lang="en-US" sz="3800" dirty="0"/>
              <a:t>Have fun 	47 	16 	</a:t>
            </a:r>
          </a:p>
          <a:p>
            <a:pPr>
              <a:tabLst>
                <a:tab pos="4002088" algn="l"/>
                <a:tab pos="5710238" algn="l"/>
              </a:tabLst>
            </a:pPr>
            <a:r>
              <a:rPr lang="en-US" sz="3800" dirty="0"/>
              <a:t>Best friend 	84 	57 	</a:t>
            </a:r>
          </a:p>
          <a:p>
            <a:pPr>
              <a:tabLst>
                <a:tab pos="4002088" algn="l"/>
                <a:tab pos="5710238" algn="l"/>
              </a:tabLst>
            </a:pPr>
            <a:r>
              <a:rPr lang="en-US" sz="3800" dirty="0"/>
              <a:t>Good work 	50 	30 	</a:t>
            </a:r>
          </a:p>
          <a:p>
            <a:pPr>
              <a:tabLst>
                <a:tab pos="4002088" algn="l"/>
                <a:tab pos="5710238" algn="l"/>
              </a:tabLst>
            </a:pPr>
            <a:r>
              <a:rPr lang="en-US" sz="3800" spc="-100" dirty="0"/>
              <a:t>Learned something interesting</a:t>
            </a:r>
            <a:r>
              <a:rPr lang="en-US" sz="3800" dirty="0"/>
              <a:t>	59 	32 	</a:t>
            </a:r>
          </a:p>
          <a:p>
            <a:pPr>
              <a:tabLst>
                <a:tab pos="4002088" algn="l"/>
                <a:tab pos="5710238" algn="l"/>
              </a:tabLst>
            </a:pPr>
            <a:r>
              <a:rPr lang="en-US" sz="3800" dirty="0"/>
              <a:t>Adults care 	67 	24 	</a:t>
            </a:r>
          </a:p>
          <a:p>
            <a:pPr>
              <a:tabLst>
                <a:tab pos="4002088" algn="l"/>
                <a:tab pos="5710238" algn="l"/>
              </a:tabLst>
            </a:pPr>
            <a:r>
              <a:rPr lang="en-US" sz="3800" dirty="0"/>
              <a:t>Excited about future	71 	44 	</a:t>
            </a:r>
          </a:p>
          <a:p>
            <a:pPr marL="0" indent="0">
              <a:buNone/>
            </a:pPr>
            <a:r>
              <a:rPr lang="en-US" sz="2900" b="1" dirty="0"/>
              <a:t>GALLUP STUDENT POLL, 2016 </a:t>
            </a:r>
            <a:endParaRPr lang="en-US" sz="2900" dirty="0"/>
          </a:p>
        </p:txBody>
      </p:sp>
    </p:spTree>
    <p:extLst>
      <p:ext uri="{BB962C8B-B14F-4D97-AF65-F5344CB8AC3E}">
        <p14:creationId xmlns:p14="http://schemas.microsoft.com/office/powerpoint/2010/main" val="393497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2D1A-D42C-4CA9-97F9-EAB6FD11D5DB}"/>
              </a:ext>
            </a:extLst>
          </p:cNvPr>
          <p:cNvSpPr>
            <a:spLocks noGrp="1"/>
          </p:cNvSpPr>
          <p:nvPr>
            <p:ph type="title"/>
          </p:nvPr>
        </p:nvSpPr>
        <p:spPr>
          <a:xfrm>
            <a:off x="2167248" y="209658"/>
            <a:ext cx="8629765" cy="1325563"/>
          </a:xfrm>
        </p:spPr>
        <p:txBody>
          <a:bodyPr/>
          <a:lstStyle/>
          <a:p>
            <a:r>
              <a:rPr lang="en-US" dirty="0">
                <a:solidFill>
                  <a:srgbClr val="4684C2"/>
                </a:solidFill>
              </a:rPr>
              <a:t>The Result?</a:t>
            </a:r>
          </a:p>
        </p:txBody>
      </p:sp>
      <p:sp>
        <p:nvSpPr>
          <p:cNvPr id="3" name="Content Placeholder 2">
            <a:extLst>
              <a:ext uri="{FF2B5EF4-FFF2-40B4-BE49-F238E27FC236}">
                <a16:creationId xmlns:a16="http://schemas.microsoft.com/office/drawing/2014/main" id="{60F685CE-2C62-4B50-AC12-A6EF2788FBA2}"/>
              </a:ext>
            </a:extLst>
          </p:cNvPr>
          <p:cNvSpPr>
            <a:spLocks noGrp="1"/>
          </p:cNvSpPr>
          <p:nvPr>
            <p:ph idx="1"/>
          </p:nvPr>
        </p:nvSpPr>
        <p:spPr>
          <a:xfrm>
            <a:off x="2167248" y="1708390"/>
            <a:ext cx="5178432" cy="4966730"/>
          </a:xfrm>
        </p:spPr>
        <p:txBody>
          <a:bodyPr>
            <a:normAutofit fontScale="92500"/>
          </a:bodyPr>
          <a:lstStyle/>
          <a:p>
            <a:pPr marL="346075" indent="-346075">
              <a:lnSpc>
                <a:spcPct val="100000"/>
              </a:lnSpc>
              <a:spcAft>
                <a:spcPts val="600"/>
              </a:spcAft>
            </a:pPr>
            <a:r>
              <a:rPr lang="en-US" dirty="0"/>
              <a:t>High rates of student and teacher absenteeism, particularly in high-needs and high-poverty schools</a:t>
            </a:r>
          </a:p>
          <a:p>
            <a:pPr marL="346075" indent="-346075">
              <a:lnSpc>
                <a:spcPct val="100000"/>
              </a:lnSpc>
              <a:spcAft>
                <a:spcPts val="600"/>
              </a:spcAft>
            </a:pPr>
            <a:r>
              <a:rPr lang="en-US" dirty="0"/>
              <a:t>High rates of student suspension </a:t>
            </a:r>
          </a:p>
          <a:p>
            <a:pPr marL="346075" indent="-346075">
              <a:lnSpc>
                <a:spcPct val="100000"/>
              </a:lnSpc>
              <a:spcAft>
                <a:spcPts val="600"/>
              </a:spcAft>
            </a:pPr>
            <a:r>
              <a:rPr lang="en-US" dirty="0"/>
              <a:t>Clear evidence that high rates of student and teacher absenteeism, and behavioral challenges in class, lead to less learning and poorer school experiences for all</a:t>
            </a:r>
          </a:p>
        </p:txBody>
      </p:sp>
      <p:pic>
        <p:nvPicPr>
          <p:cNvPr id="3074" name="Picture 2" descr="Image result for resul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77175" y="2420937"/>
            <a:ext cx="38100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5230" y="393700"/>
            <a:ext cx="9907479" cy="1143000"/>
          </a:xfrm>
        </p:spPr>
        <p:txBody>
          <a:bodyPr>
            <a:noAutofit/>
          </a:bodyPr>
          <a:lstStyle/>
          <a:p>
            <a:r>
              <a:rPr lang="en-US" dirty="0">
                <a:solidFill>
                  <a:srgbClr val="4684C2"/>
                </a:solidFill>
              </a:rPr>
              <a:t>Hope is Important to Student, School and Life Success</a:t>
            </a:r>
          </a:p>
        </p:txBody>
      </p:sp>
      <p:sp>
        <p:nvSpPr>
          <p:cNvPr id="4" name="Content Placeholder 3"/>
          <p:cNvSpPr>
            <a:spLocks noGrp="1"/>
          </p:cNvSpPr>
          <p:nvPr>
            <p:ph idx="1"/>
          </p:nvPr>
        </p:nvSpPr>
        <p:spPr>
          <a:xfrm>
            <a:off x="2015230" y="1787525"/>
            <a:ext cx="6806753" cy="4371975"/>
          </a:xfrm>
        </p:spPr>
        <p:txBody>
          <a:bodyPr>
            <a:noAutofit/>
          </a:bodyPr>
          <a:lstStyle/>
          <a:p>
            <a:pPr>
              <a:lnSpc>
                <a:spcPct val="100000"/>
              </a:lnSpc>
              <a:spcAft>
                <a:spcPts val="600"/>
              </a:spcAft>
            </a:pPr>
            <a:r>
              <a:rPr lang="en-US" sz="2200" dirty="0"/>
              <a:t>Hope involves taking positive thoughts about the future, putting lots of resources and hard work behind them, and gauging your progress until it happens.</a:t>
            </a:r>
          </a:p>
          <a:p>
            <a:pPr>
              <a:lnSpc>
                <a:spcPct val="100000"/>
              </a:lnSpc>
              <a:spcBef>
                <a:spcPts val="0"/>
              </a:spcBef>
              <a:spcAft>
                <a:spcPts val="600"/>
              </a:spcAft>
            </a:pPr>
            <a:r>
              <a:rPr lang="en-US" sz="2200" dirty="0"/>
              <a:t>Hope drives attendance, credits earned, and GPA </a:t>
            </a:r>
            <a:br>
              <a:rPr lang="en-US" sz="2200" dirty="0"/>
            </a:br>
            <a:r>
              <a:rPr lang="en-US" sz="2200" dirty="0"/>
              <a:t>in high school.</a:t>
            </a:r>
          </a:p>
          <a:p>
            <a:pPr>
              <a:lnSpc>
                <a:spcPct val="100000"/>
              </a:lnSpc>
              <a:spcBef>
                <a:spcPts val="0"/>
              </a:spcBef>
              <a:spcAft>
                <a:spcPts val="600"/>
              </a:spcAft>
            </a:pPr>
            <a:r>
              <a:rPr lang="en-US" sz="2200" dirty="0"/>
              <a:t>Hope varies by place, not by grade.  Those that feel the most hopeless are the lowest income male students in cities with high inequality and low social mobility.</a:t>
            </a:r>
          </a:p>
          <a:p>
            <a:pPr>
              <a:lnSpc>
                <a:spcPct val="100000"/>
              </a:lnSpc>
              <a:spcBef>
                <a:spcPts val="0"/>
              </a:spcBef>
              <a:spcAft>
                <a:spcPts val="600"/>
              </a:spcAft>
            </a:pPr>
            <a:r>
              <a:rPr lang="en-US" sz="2200" dirty="0"/>
              <a:t>Students are generally confident in their future, but lack necessary strategies to reach the big goals of graduation and employment. </a:t>
            </a:r>
          </a:p>
          <a:p>
            <a:pPr>
              <a:lnSpc>
                <a:spcPct val="100000"/>
              </a:lnSpc>
              <a:spcBef>
                <a:spcPts val="0"/>
              </a:spcBef>
            </a:pPr>
            <a:r>
              <a:rPr lang="en-US" sz="2200" dirty="0"/>
              <a:t>46% are not confident they can find many ways to get good grades.</a:t>
            </a:r>
          </a:p>
        </p:txBody>
      </p:sp>
      <p:pic>
        <p:nvPicPr>
          <p:cNvPr id="4098" name="Picture 2" descr="Image result for hop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821983" y="2814003"/>
            <a:ext cx="3100726" cy="179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52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59013" y="2074863"/>
            <a:ext cx="9932987" cy="2852737"/>
          </a:xfrm>
        </p:spPr>
        <p:txBody>
          <a:bodyPr/>
          <a:lstStyle/>
          <a:p>
            <a:pPr algn="ctr"/>
            <a:r>
              <a:rPr lang="en-US" dirty="0">
                <a:solidFill>
                  <a:srgbClr val="4684C2"/>
                </a:solidFill>
              </a:rPr>
              <a:t>So, why do students and teachers want  similar outcomes but often </a:t>
            </a:r>
            <a:r>
              <a:rPr lang="en-US" dirty="0" smtClean="0">
                <a:solidFill>
                  <a:srgbClr val="4684C2"/>
                </a:solidFill>
              </a:rPr>
              <a:t/>
            </a:r>
            <a:br>
              <a:rPr lang="en-US" dirty="0" smtClean="0">
                <a:solidFill>
                  <a:srgbClr val="4684C2"/>
                </a:solidFill>
              </a:rPr>
            </a:br>
            <a:r>
              <a:rPr lang="en-US" dirty="0" smtClean="0">
                <a:solidFill>
                  <a:srgbClr val="4684C2"/>
                </a:solidFill>
              </a:rPr>
              <a:t>get </a:t>
            </a:r>
            <a:r>
              <a:rPr lang="en-US" dirty="0">
                <a:solidFill>
                  <a:srgbClr val="4684C2"/>
                </a:solidFill>
              </a:rPr>
              <a:t>different results?</a:t>
            </a:r>
          </a:p>
        </p:txBody>
      </p:sp>
    </p:spTree>
    <p:extLst>
      <p:ext uri="{BB962C8B-B14F-4D97-AF65-F5344CB8AC3E}">
        <p14:creationId xmlns:p14="http://schemas.microsoft.com/office/powerpoint/2010/main" val="207083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496" y="250825"/>
            <a:ext cx="9772904" cy="1325563"/>
          </a:xfrm>
        </p:spPr>
        <p:txBody>
          <a:bodyPr/>
          <a:lstStyle/>
          <a:p>
            <a:r>
              <a:rPr lang="en-US" dirty="0"/>
              <a:t>  </a:t>
            </a:r>
            <a:r>
              <a:rPr lang="en-US" dirty="0">
                <a:solidFill>
                  <a:srgbClr val="4684C2"/>
                </a:solidFill>
              </a:rPr>
              <a:t>Intentions and Actions are Not Aligned</a:t>
            </a:r>
          </a:p>
        </p:txBody>
      </p:sp>
      <p:sp>
        <p:nvSpPr>
          <p:cNvPr id="3" name="Content Placeholder 2"/>
          <p:cNvSpPr>
            <a:spLocks noGrp="1"/>
          </p:cNvSpPr>
          <p:nvPr>
            <p:ph idx="1"/>
          </p:nvPr>
        </p:nvSpPr>
        <p:spPr>
          <a:xfrm>
            <a:off x="2550695" y="1535412"/>
            <a:ext cx="9441026" cy="4727365"/>
          </a:xfrm>
        </p:spPr>
        <p:txBody>
          <a:bodyPr>
            <a:noAutofit/>
          </a:bodyPr>
          <a:lstStyle/>
          <a:p>
            <a:pPr>
              <a:lnSpc>
                <a:spcPct val="100000"/>
              </a:lnSpc>
              <a:spcBef>
                <a:spcPts val="600"/>
              </a:spcBef>
            </a:pPr>
            <a:r>
              <a:rPr lang="en-US" sz="2400" dirty="0"/>
              <a:t>Movies like </a:t>
            </a:r>
            <a:r>
              <a:rPr lang="en-US" sz="2400" i="1" dirty="0"/>
              <a:t>Lean on Me</a:t>
            </a:r>
            <a:r>
              <a:rPr lang="en-US" sz="2400" dirty="0"/>
              <a:t>, </a:t>
            </a:r>
            <a:r>
              <a:rPr lang="en-US" sz="2400" i="1" dirty="0"/>
              <a:t>Dangerous Minds</a:t>
            </a:r>
            <a:r>
              <a:rPr lang="en-US" sz="2400" dirty="0"/>
              <a:t>,</a:t>
            </a:r>
            <a:r>
              <a:rPr lang="en-US" sz="2400" i="1" dirty="0"/>
              <a:t> </a:t>
            </a:r>
            <a:r>
              <a:rPr lang="en-US" sz="2400" dirty="0"/>
              <a:t>and </a:t>
            </a:r>
            <a:r>
              <a:rPr lang="en-US" sz="2400" i="1" dirty="0"/>
              <a:t>The Principal </a:t>
            </a:r>
            <a:r>
              <a:rPr lang="en-US" sz="2400" dirty="0"/>
              <a:t>in</a:t>
            </a:r>
            <a:r>
              <a:rPr lang="en-US" sz="2400" i="1" dirty="0"/>
              <a:t> t</a:t>
            </a:r>
            <a:r>
              <a:rPr lang="en-US" sz="2400" dirty="0"/>
              <a:t>he ’80s and ’90s help shaped the perception of what is wrong with schools</a:t>
            </a:r>
          </a:p>
          <a:p>
            <a:pPr marL="1379538" lvl="2" indent="-344488">
              <a:lnSpc>
                <a:spcPct val="100000"/>
              </a:lnSpc>
              <a:spcBef>
                <a:spcPts val="300"/>
              </a:spcBef>
              <a:buFont typeface="Wingdings" panose="05000000000000000000" pitchFamily="2" charset="2"/>
              <a:buChar char="§"/>
            </a:pPr>
            <a:r>
              <a:rPr lang="en-US" sz="2400" dirty="0"/>
              <a:t>Focus on being hard and punishing students</a:t>
            </a:r>
          </a:p>
          <a:p>
            <a:pPr marL="1379538" lvl="2" indent="-344488">
              <a:lnSpc>
                <a:spcPct val="100000"/>
              </a:lnSpc>
              <a:spcBef>
                <a:spcPts val="300"/>
              </a:spcBef>
              <a:buFont typeface="Wingdings" panose="05000000000000000000" pitchFamily="2" charset="2"/>
              <a:buChar char="§"/>
            </a:pPr>
            <a:r>
              <a:rPr lang="en-US" sz="2400" dirty="0"/>
              <a:t>Belief that schools and students need to be held more accountable</a:t>
            </a:r>
          </a:p>
          <a:p>
            <a:pPr marL="1379538" lvl="2" indent="-344488">
              <a:lnSpc>
                <a:spcPct val="100000"/>
              </a:lnSpc>
              <a:spcBef>
                <a:spcPts val="300"/>
              </a:spcBef>
              <a:buFont typeface="Wingdings" panose="05000000000000000000" pitchFamily="2" charset="2"/>
              <a:buChar char="§"/>
            </a:pPr>
            <a:r>
              <a:rPr lang="en-US" sz="2400" dirty="0"/>
              <a:t>Deficit language, culture, family, and community</a:t>
            </a:r>
          </a:p>
          <a:p>
            <a:pPr marL="1379538" lvl="2" indent="-344488">
              <a:lnSpc>
                <a:spcPct val="100000"/>
              </a:lnSpc>
              <a:spcBef>
                <a:spcPts val="300"/>
              </a:spcBef>
              <a:buFont typeface="Wingdings" panose="05000000000000000000" pitchFamily="2" charset="2"/>
              <a:buChar char="§"/>
            </a:pPr>
            <a:r>
              <a:rPr lang="en-US" sz="2400" dirty="0"/>
              <a:t>Idea that one charismatic leader can come in and save the school</a:t>
            </a:r>
          </a:p>
          <a:p>
            <a:pPr marL="1379538" lvl="2" indent="-344488">
              <a:lnSpc>
                <a:spcPct val="100000"/>
              </a:lnSpc>
              <a:spcBef>
                <a:spcPts val="300"/>
              </a:spcBef>
              <a:buFont typeface="Wingdings" panose="05000000000000000000" pitchFamily="2" charset="2"/>
              <a:buChar char="§"/>
            </a:pPr>
            <a:r>
              <a:rPr lang="en-US" sz="2400" dirty="0"/>
              <a:t>The inner city as the “other”</a:t>
            </a:r>
          </a:p>
          <a:p>
            <a:pPr>
              <a:lnSpc>
                <a:spcPct val="100000"/>
              </a:lnSpc>
              <a:spcBef>
                <a:spcPts val="600"/>
              </a:spcBef>
            </a:pPr>
            <a:r>
              <a:rPr lang="en-US" sz="2400" dirty="0"/>
              <a:t>These ideas produced policies like zero-tolerance, fostered a need to blame someone, and gave rise to what some researchers call a school-to-prison pipeline</a:t>
            </a:r>
          </a:p>
          <a:p>
            <a:pPr>
              <a:lnSpc>
                <a:spcPct val="100000"/>
              </a:lnSpc>
              <a:spcBef>
                <a:spcPts val="600"/>
              </a:spcBef>
            </a:pPr>
            <a:r>
              <a:rPr lang="en-US" sz="2400" dirty="0"/>
              <a:t>The evidence base of what works does not support these ideas</a:t>
            </a:r>
          </a:p>
        </p:txBody>
      </p:sp>
      <p:pic>
        <p:nvPicPr>
          <p:cNvPr id="1030" name="Picture 6" descr="Image result for dangerous minds movi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30922" y="3235224"/>
            <a:ext cx="1634297" cy="18313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LEAN ON ME movi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3650" y="2515240"/>
            <a:ext cx="1480614" cy="16356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he principal movi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032" y="4363374"/>
            <a:ext cx="1541870" cy="214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5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7117079"/>
          </a:xfrm>
          <a:prstGeom prst="rect">
            <a:avLst/>
          </a:prstGeom>
        </p:spPr>
      </p:pic>
    </p:spTree>
    <p:extLst>
      <p:ext uri="{BB962C8B-B14F-4D97-AF65-F5344CB8AC3E}">
        <p14:creationId xmlns:p14="http://schemas.microsoft.com/office/powerpoint/2010/main" val="38309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52BDD5D-0ABD-4E18-B064-66BC24C7B9B9}" vid="{78F9AFD0-DB94-488A-A903-04A6DD5E0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TotalTime>
  <Words>1366</Words>
  <Application>Microsoft Office PowerPoint</Application>
  <PresentationFormat>Widescreen</PresentationFormat>
  <Paragraphs>188</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Aharoni</vt:lpstr>
      <vt:lpstr>Arial</vt:lpstr>
      <vt:lpstr>Calibri</vt:lpstr>
      <vt:lpstr>Calibri Light</vt:lpstr>
      <vt:lpstr>Sketch Block</vt:lpstr>
      <vt:lpstr>Times New Roman</vt:lpstr>
      <vt:lpstr>Wingdings</vt:lpstr>
      <vt:lpstr>1_Office Theme</vt:lpstr>
      <vt:lpstr>PowerPoint Presentation</vt:lpstr>
      <vt:lpstr>At the start of the school year, high school students and teachers express positive and shared hopes for the school year. </vt:lpstr>
      <vt:lpstr>During the School Year, HS Students’ and Teachers’ Actions Tell a Different Story </vt:lpstr>
      <vt:lpstr>The Hopes HS Students Present at the Start of the Year More Closely Resemble Their Elementary Than Their High School Experience</vt:lpstr>
      <vt:lpstr>The Result?</vt:lpstr>
      <vt:lpstr>Hope is Important to Student, School and Life Success</vt:lpstr>
      <vt:lpstr>So, why do students and teachers want  similar outcomes but often  get different results?</vt:lpstr>
      <vt:lpstr>  Intentions and Actions are Not Aligned</vt:lpstr>
      <vt:lpstr>PowerPoint Presentation</vt:lpstr>
      <vt:lpstr>PowerPoint Presentation</vt:lpstr>
      <vt:lpstr>What Do We Know About Restorative Practices?</vt:lpstr>
      <vt:lpstr>PowerPoint Presentation</vt:lpstr>
      <vt:lpstr>PowerPoint Presentation</vt:lpstr>
      <vt:lpstr>PowerPoint Presentation</vt:lpstr>
      <vt:lpstr>PowerPoint Presentation</vt:lpstr>
      <vt:lpstr>PowerPoint Presentation</vt:lpstr>
      <vt:lpstr>PowerPoint Presentation</vt:lpstr>
      <vt:lpstr>Connection Circles </vt:lpstr>
      <vt:lpstr>Connection Circle </vt:lpstr>
      <vt:lpstr>Cultivating  Agency</vt:lpstr>
      <vt:lpstr>Table Review of Research Pieces</vt:lpstr>
      <vt:lpstr>In Expert Groups</vt:lpstr>
      <vt:lpstr>Reconvene as Table Group Discussion</vt:lpstr>
      <vt:lpstr>PowerPoint Presentation</vt:lpstr>
      <vt:lpstr>Before We Meet Again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Muskauski</dc:creator>
  <cp:lastModifiedBy>Gregg Howell</cp:lastModifiedBy>
  <cp:revision>34</cp:revision>
  <dcterms:created xsi:type="dcterms:W3CDTF">2019-10-22T00:13:07Z</dcterms:created>
  <dcterms:modified xsi:type="dcterms:W3CDTF">2019-10-28T15:33:46Z</dcterms:modified>
</cp:coreProperties>
</file>