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6"/>
  </p:notesMasterIdLst>
  <p:sldIdLst>
    <p:sldId id="257" r:id="rId2"/>
    <p:sldId id="373" r:id="rId3"/>
    <p:sldId id="662" r:id="rId4"/>
    <p:sldId id="669" r:id="rId5"/>
    <p:sldId id="670" r:id="rId6"/>
    <p:sldId id="671" r:id="rId7"/>
    <p:sldId id="672" r:id="rId8"/>
    <p:sldId id="612" r:id="rId9"/>
    <p:sldId id="259" r:id="rId10"/>
    <p:sldId id="369" r:id="rId11"/>
    <p:sldId id="686" r:id="rId12"/>
    <p:sldId id="687" r:id="rId13"/>
    <p:sldId id="681" r:id="rId14"/>
    <p:sldId id="682" r:id="rId15"/>
    <p:sldId id="683" r:id="rId16"/>
    <p:sldId id="684" r:id="rId17"/>
    <p:sldId id="685" r:id="rId18"/>
    <p:sldId id="381" r:id="rId19"/>
    <p:sldId id="377" r:id="rId20"/>
    <p:sldId id="365" r:id="rId21"/>
    <p:sldId id="370" r:id="rId22"/>
    <p:sldId id="361" r:id="rId23"/>
    <p:sldId id="372" r:id="rId24"/>
    <p:sldId id="294"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7D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744"/>
    <p:restoredTop sz="94747"/>
  </p:normalViewPr>
  <p:slideViewPr>
    <p:cSldViewPr snapToGrid="0" snapToObjects="1">
      <p:cViewPr>
        <p:scale>
          <a:sx n="75" d="100"/>
          <a:sy n="75" d="100"/>
        </p:scale>
        <p:origin x="1190" y="259"/>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989DB1-668C-9C46-A546-592467351F8F}" type="datetimeFigureOut">
              <a:rPr lang="en-US" smtClean="0"/>
              <a:t>10/28/2019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C44E64-53A3-8443-A5F3-AC9E416ED81D}" type="slidenum">
              <a:rPr lang="en-US" smtClean="0"/>
              <a:t>‹#›</a:t>
            </a:fld>
            <a:endParaRPr lang="en-US"/>
          </a:p>
        </p:txBody>
      </p:sp>
    </p:spTree>
    <p:extLst>
      <p:ext uri="{BB962C8B-B14F-4D97-AF65-F5344CB8AC3E}">
        <p14:creationId xmlns:p14="http://schemas.microsoft.com/office/powerpoint/2010/main" val="13221416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C44E64-53A3-8443-A5F3-AC9E416ED81D}" type="slidenum">
              <a:rPr lang="en-US" smtClean="0"/>
              <a:t>1</a:t>
            </a:fld>
            <a:endParaRPr lang="en-US"/>
          </a:p>
        </p:txBody>
      </p:sp>
    </p:spTree>
    <p:extLst>
      <p:ext uri="{BB962C8B-B14F-4D97-AF65-F5344CB8AC3E}">
        <p14:creationId xmlns:p14="http://schemas.microsoft.com/office/powerpoint/2010/main" val="32619865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C44E64-53A3-8443-A5F3-AC9E416ED81D}" type="slidenum">
              <a:rPr lang="en-US" smtClean="0"/>
              <a:t>14</a:t>
            </a:fld>
            <a:endParaRPr lang="en-US"/>
          </a:p>
        </p:txBody>
      </p:sp>
    </p:spTree>
    <p:extLst>
      <p:ext uri="{BB962C8B-B14F-4D97-AF65-F5344CB8AC3E}">
        <p14:creationId xmlns:p14="http://schemas.microsoft.com/office/powerpoint/2010/main" val="3848757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7696C21-05DE-2443-BEF6-5177650FE632}" type="slidenum">
              <a:rPr lang="en-US" smtClean="0"/>
              <a:t>15</a:t>
            </a:fld>
            <a:endParaRPr lang="en-US"/>
          </a:p>
        </p:txBody>
      </p:sp>
    </p:spTree>
    <p:extLst>
      <p:ext uri="{BB962C8B-B14F-4D97-AF65-F5344CB8AC3E}">
        <p14:creationId xmlns:p14="http://schemas.microsoft.com/office/powerpoint/2010/main" val="9669912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C44E64-53A3-8443-A5F3-AC9E416ED81D}" type="slidenum">
              <a:rPr lang="en-US" smtClean="0"/>
              <a:t>16</a:t>
            </a:fld>
            <a:endParaRPr lang="en-US"/>
          </a:p>
        </p:txBody>
      </p:sp>
    </p:spTree>
    <p:extLst>
      <p:ext uri="{BB962C8B-B14F-4D97-AF65-F5344CB8AC3E}">
        <p14:creationId xmlns:p14="http://schemas.microsoft.com/office/powerpoint/2010/main" val="23843850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7696C21-05DE-2443-BEF6-5177650FE632}" type="slidenum">
              <a:rPr lang="en-US" smtClean="0"/>
              <a:t>17</a:t>
            </a:fld>
            <a:endParaRPr lang="en-US"/>
          </a:p>
        </p:txBody>
      </p:sp>
    </p:spTree>
    <p:extLst>
      <p:ext uri="{BB962C8B-B14F-4D97-AF65-F5344CB8AC3E}">
        <p14:creationId xmlns:p14="http://schemas.microsoft.com/office/powerpoint/2010/main" val="38170077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C44E64-53A3-8443-A5F3-AC9E416ED81D}" type="slidenum">
              <a:rPr lang="en-US" smtClean="0"/>
              <a:t>18</a:t>
            </a:fld>
            <a:endParaRPr lang="en-US"/>
          </a:p>
        </p:txBody>
      </p:sp>
    </p:spTree>
    <p:extLst>
      <p:ext uri="{BB962C8B-B14F-4D97-AF65-F5344CB8AC3E}">
        <p14:creationId xmlns:p14="http://schemas.microsoft.com/office/powerpoint/2010/main" val="38666867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C44E64-53A3-8443-A5F3-AC9E416ED81D}" type="slidenum">
              <a:rPr lang="en-US" smtClean="0"/>
              <a:t>19</a:t>
            </a:fld>
            <a:endParaRPr lang="en-US"/>
          </a:p>
        </p:txBody>
      </p:sp>
    </p:spTree>
    <p:extLst>
      <p:ext uri="{BB962C8B-B14F-4D97-AF65-F5344CB8AC3E}">
        <p14:creationId xmlns:p14="http://schemas.microsoft.com/office/powerpoint/2010/main" val="25533361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C44E64-53A3-8443-A5F3-AC9E416ED81D}" type="slidenum">
              <a:rPr lang="en-US" smtClean="0"/>
              <a:t>20</a:t>
            </a:fld>
            <a:endParaRPr lang="en-US"/>
          </a:p>
        </p:txBody>
      </p:sp>
    </p:spTree>
    <p:extLst>
      <p:ext uri="{BB962C8B-B14F-4D97-AF65-F5344CB8AC3E}">
        <p14:creationId xmlns:p14="http://schemas.microsoft.com/office/powerpoint/2010/main" val="5610542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C44E64-53A3-8443-A5F3-AC9E416ED81D}" type="slidenum">
              <a:rPr lang="en-US" smtClean="0"/>
              <a:t>21</a:t>
            </a:fld>
            <a:endParaRPr lang="en-US"/>
          </a:p>
        </p:txBody>
      </p:sp>
    </p:spTree>
    <p:extLst>
      <p:ext uri="{BB962C8B-B14F-4D97-AF65-F5344CB8AC3E}">
        <p14:creationId xmlns:p14="http://schemas.microsoft.com/office/powerpoint/2010/main" val="1337286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C44E64-53A3-8443-A5F3-AC9E416ED8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01421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C44E64-53A3-8443-A5F3-AC9E416ED81D}" type="slidenum">
              <a:rPr lang="en-US" smtClean="0"/>
              <a:t>23</a:t>
            </a:fld>
            <a:endParaRPr lang="en-US"/>
          </a:p>
        </p:txBody>
      </p:sp>
    </p:spTree>
    <p:extLst>
      <p:ext uri="{BB962C8B-B14F-4D97-AF65-F5344CB8AC3E}">
        <p14:creationId xmlns:p14="http://schemas.microsoft.com/office/powerpoint/2010/main" val="16954829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C44E64-53A3-8443-A5F3-AC9E416ED81D}" type="slidenum">
              <a:rPr lang="en-US" smtClean="0"/>
              <a:t>2</a:t>
            </a:fld>
            <a:endParaRPr lang="en-US"/>
          </a:p>
        </p:txBody>
      </p:sp>
    </p:spTree>
    <p:extLst>
      <p:ext uri="{BB962C8B-B14F-4D97-AF65-F5344CB8AC3E}">
        <p14:creationId xmlns:p14="http://schemas.microsoft.com/office/powerpoint/2010/main" val="591552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C44E64-53A3-8443-A5F3-AC9E416ED81D}" type="slidenum">
              <a:rPr lang="en-US" smtClean="0"/>
              <a:t>24</a:t>
            </a:fld>
            <a:endParaRPr lang="en-US"/>
          </a:p>
        </p:txBody>
      </p:sp>
    </p:spTree>
    <p:extLst>
      <p:ext uri="{BB962C8B-B14F-4D97-AF65-F5344CB8AC3E}">
        <p14:creationId xmlns:p14="http://schemas.microsoft.com/office/powerpoint/2010/main" val="36136143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will each have a copy of the Empathy Map Method Card</a:t>
            </a:r>
          </a:p>
        </p:txBody>
      </p:sp>
      <p:sp>
        <p:nvSpPr>
          <p:cNvPr id="4" name="Slide Number Placeholder 3"/>
          <p:cNvSpPr>
            <a:spLocks noGrp="1"/>
          </p:cNvSpPr>
          <p:nvPr>
            <p:ph type="sldNum" sz="quarter" idx="5"/>
          </p:nvPr>
        </p:nvSpPr>
        <p:spPr/>
        <p:txBody>
          <a:bodyPr/>
          <a:lstStyle/>
          <a:p>
            <a:fld id="{27696C21-05DE-2443-BEF6-5177650FE632}" type="slidenum">
              <a:rPr lang="en-US" smtClean="0"/>
              <a:t>3</a:t>
            </a:fld>
            <a:endParaRPr lang="en-US"/>
          </a:p>
        </p:txBody>
      </p:sp>
    </p:spTree>
    <p:extLst>
      <p:ext uri="{BB962C8B-B14F-4D97-AF65-F5344CB8AC3E}">
        <p14:creationId xmlns:p14="http://schemas.microsoft.com/office/powerpoint/2010/main" val="40602518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7696C21-05DE-2443-BEF6-5177650FE632}" type="slidenum">
              <a:rPr lang="en-US" smtClean="0"/>
              <a:t>4</a:t>
            </a:fld>
            <a:endParaRPr lang="en-US"/>
          </a:p>
        </p:txBody>
      </p:sp>
    </p:spTree>
    <p:extLst>
      <p:ext uri="{BB962C8B-B14F-4D97-AF65-F5344CB8AC3E}">
        <p14:creationId xmlns:p14="http://schemas.microsoft.com/office/powerpoint/2010/main" val="12815932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7696C21-05DE-2443-BEF6-5177650FE632}" type="slidenum">
              <a:rPr lang="en-US" smtClean="0"/>
              <a:t>5</a:t>
            </a:fld>
            <a:endParaRPr lang="en-US"/>
          </a:p>
        </p:txBody>
      </p:sp>
    </p:spTree>
    <p:extLst>
      <p:ext uri="{BB962C8B-B14F-4D97-AF65-F5344CB8AC3E}">
        <p14:creationId xmlns:p14="http://schemas.microsoft.com/office/powerpoint/2010/main" val="8817798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7696C21-05DE-2443-BEF6-5177650FE632}" type="slidenum">
              <a:rPr lang="en-US" smtClean="0"/>
              <a:t>6</a:t>
            </a:fld>
            <a:endParaRPr lang="en-US"/>
          </a:p>
        </p:txBody>
      </p:sp>
    </p:spTree>
    <p:extLst>
      <p:ext uri="{BB962C8B-B14F-4D97-AF65-F5344CB8AC3E}">
        <p14:creationId xmlns:p14="http://schemas.microsoft.com/office/powerpoint/2010/main" val="39831528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7696C21-05DE-2443-BEF6-5177650FE632}" type="slidenum">
              <a:rPr lang="en-US" smtClean="0"/>
              <a:t>8</a:t>
            </a:fld>
            <a:endParaRPr lang="en-US"/>
          </a:p>
        </p:txBody>
      </p:sp>
    </p:spTree>
    <p:extLst>
      <p:ext uri="{BB962C8B-B14F-4D97-AF65-F5344CB8AC3E}">
        <p14:creationId xmlns:p14="http://schemas.microsoft.com/office/powerpoint/2010/main" val="8362400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C44E64-53A3-8443-A5F3-AC9E416ED81D}" type="slidenum">
              <a:rPr lang="en-US" smtClean="0"/>
              <a:t>9</a:t>
            </a:fld>
            <a:endParaRPr lang="en-US"/>
          </a:p>
        </p:txBody>
      </p:sp>
    </p:spTree>
    <p:extLst>
      <p:ext uri="{BB962C8B-B14F-4D97-AF65-F5344CB8AC3E}">
        <p14:creationId xmlns:p14="http://schemas.microsoft.com/office/powerpoint/2010/main" val="36897932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C44E64-53A3-8443-A5F3-AC9E416ED81D}" type="slidenum">
              <a:rPr lang="en-US" smtClean="0"/>
              <a:t>10</a:t>
            </a:fld>
            <a:endParaRPr lang="en-US"/>
          </a:p>
        </p:txBody>
      </p:sp>
    </p:spTree>
    <p:extLst>
      <p:ext uri="{BB962C8B-B14F-4D97-AF65-F5344CB8AC3E}">
        <p14:creationId xmlns:p14="http://schemas.microsoft.com/office/powerpoint/2010/main" val="22015113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88597" y="1122363"/>
            <a:ext cx="9934113"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988597" y="3602038"/>
            <a:ext cx="9934113"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4003817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05132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1948"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961964" y="365125"/>
            <a:ext cx="7187583"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90895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8" name="Title 7"/>
          <p:cNvSpPr>
            <a:spLocks noGrp="1"/>
          </p:cNvSpPr>
          <p:nvPr>
            <p:ph type="title"/>
          </p:nvPr>
        </p:nvSpPr>
        <p:spPr>
          <a:xfrm>
            <a:off x="273051" y="276225"/>
            <a:ext cx="10896600" cy="1311035"/>
          </a:xfrm>
          <a:prstGeom prst="rect">
            <a:avLst/>
          </a:prstGeom>
        </p:spPr>
        <p:txBody>
          <a:bodyPr/>
          <a:lstStyle/>
          <a:p>
            <a:r>
              <a:rPr lang="en-US" dirty="0"/>
              <a:t>Click to edit Master title style</a:t>
            </a:r>
          </a:p>
        </p:txBody>
      </p:sp>
      <p:sp>
        <p:nvSpPr>
          <p:cNvPr id="9" name="Slide Number Placeholder 8"/>
          <p:cNvSpPr>
            <a:spLocks noGrp="1"/>
          </p:cNvSpPr>
          <p:nvPr>
            <p:ph type="sldNum" sz="quarter" idx="10"/>
          </p:nvPr>
        </p:nvSpPr>
        <p:spPr>
          <a:xfrm>
            <a:off x="10530541" y="6275667"/>
            <a:ext cx="1320800" cy="365100"/>
          </a:xfrm>
          <a:prstGeom prst="rect">
            <a:avLst/>
          </a:prstGeom>
        </p:spPr>
        <p:txBody>
          <a:bodyPr/>
          <a:lstStyle/>
          <a:p>
            <a:endParaRPr lang="en-US" dirty="0">
              <a:solidFill>
                <a:prstClr val="black">
                  <a:tint val="75000"/>
                </a:prstClr>
              </a:solidFill>
            </a:endParaRPr>
          </a:p>
        </p:txBody>
      </p:sp>
    </p:spTree>
    <p:extLst>
      <p:ext uri="{BB962C8B-B14F-4D97-AF65-F5344CB8AC3E}">
        <p14:creationId xmlns:p14="http://schemas.microsoft.com/office/powerpoint/2010/main" val="11621363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81739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88597" y="1709738"/>
            <a:ext cx="9934113"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1988597" y="4589463"/>
            <a:ext cx="9934113"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233964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015230" y="1825625"/>
            <a:ext cx="4785065" cy="42378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140398" y="1825625"/>
            <a:ext cx="4782312" cy="42378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30862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997476" y="365125"/>
            <a:ext cx="9925235" cy="1325563"/>
          </a:xfrm>
        </p:spPr>
        <p:txBody>
          <a:bodyPr/>
          <a:lstStyle/>
          <a:p>
            <a:r>
              <a:rPr lang="en-US"/>
              <a:t>Click to edit Master title style</a:t>
            </a:r>
          </a:p>
        </p:txBody>
      </p:sp>
      <p:sp>
        <p:nvSpPr>
          <p:cNvPr id="3" name="Text Placeholder 2"/>
          <p:cNvSpPr>
            <a:spLocks noGrp="1"/>
          </p:cNvSpPr>
          <p:nvPr>
            <p:ph type="body" idx="1"/>
          </p:nvPr>
        </p:nvSpPr>
        <p:spPr>
          <a:xfrm>
            <a:off x="1997476" y="1681163"/>
            <a:ext cx="478231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997475" y="2505075"/>
            <a:ext cx="4782312" cy="35761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140399" y="1681163"/>
            <a:ext cx="478231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40399" y="2505075"/>
            <a:ext cx="4782312" cy="35761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61348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638038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04958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29396"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6372796" y="987425"/>
            <a:ext cx="5532159"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029396"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426982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2051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p:cNvSpPr>
          <p:nvPr>
            <p:ph type="pic" idx="1"/>
          </p:nvPr>
        </p:nvSpPr>
        <p:spPr>
          <a:xfrm>
            <a:off x="6363918" y="987425"/>
            <a:ext cx="553216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02051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4008726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80000">
              <a:schemeClr val="accent1">
                <a:lumMod val="45000"/>
                <a:lumOff val="55000"/>
                <a:alpha val="50000"/>
              </a:schemeClr>
            </a:gs>
            <a:gs pos="90000">
              <a:srgbClr val="FBB040">
                <a:alpha val="55000"/>
              </a:srgbClr>
            </a:gs>
            <a:gs pos="100000">
              <a:srgbClr val="FBB040"/>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15231" y="365125"/>
            <a:ext cx="9907479"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015231" y="1825625"/>
            <a:ext cx="9907479" cy="4078025"/>
          </a:xfrm>
          <a:prstGeom prst="rect">
            <a:avLst/>
          </a:prstGeom>
          <a:noFill/>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5287" y="118585"/>
            <a:ext cx="1303574" cy="1292965"/>
          </a:xfrm>
          <a:prstGeom prst="rect">
            <a:avLst/>
          </a:prstGeom>
        </p:spPr>
      </p:pic>
      <p:pic>
        <p:nvPicPr>
          <p:cNvPr id="8" name="Picture 7"/>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5287" y="118585"/>
            <a:ext cx="1303574" cy="1292965"/>
          </a:xfrm>
          <a:prstGeom prst="rect">
            <a:avLst/>
          </a:prstGeom>
        </p:spPr>
      </p:pic>
      <p:sp>
        <p:nvSpPr>
          <p:cNvPr id="9" name="TextBox 8"/>
          <p:cNvSpPr txBox="1"/>
          <p:nvPr userDrawn="1"/>
        </p:nvSpPr>
        <p:spPr>
          <a:xfrm>
            <a:off x="1" y="6493155"/>
            <a:ext cx="12192000" cy="276999"/>
          </a:xfrm>
          <a:prstGeom prst="rect">
            <a:avLst/>
          </a:prstGeom>
          <a:noFill/>
        </p:spPr>
        <p:txBody>
          <a:bodyPr wrap="square" rtlCol="0">
            <a:spAutoFit/>
          </a:bodyPr>
          <a:lstStyle/>
          <a:p>
            <a:pPr algn="ctr"/>
            <a:r>
              <a:rPr lang="en-US" sz="1200" b="0" i="1" dirty="0" smtClean="0">
                <a:latin typeface="+mj-lt"/>
              </a:rPr>
              <a:t>Using ESSA to Redesign</a:t>
            </a:r>
            <a:r>
              <a:rPr lang="en-US" sz="1200" b="0" i="1" baseline="0" dirty="0" smtClean="0">
                <a:latin typeface="+mj-lt"/>
              </a:rPr>
              <a:t> High Schools to Support Their Communities in the 21</a:t>
            </a:r>
            <a:r>
              <a:rPr lang="en-US" sz="1200" b="0" i="1" baseline="30000" dirty="0" smtClean="0">
                <a:latin typeface="+mj-lt"/>
              </a:rPr>
              <a:t>st</a:t>
            </a:r>
            <a:r>
              <a:rPr lang="en-US" sz="1200" b="0" i="1" baseline="0" dirty="0" smtClean="0">
                <a:latin typeface="+mj-lt"/>
              </a:rPr>
              <a:t> Century</a:t>
            </a:r>
            <a:r>
              <a:rPr lang="en-US" sz="1200" b="0" i="1" dirty="0" smtClean="0">
                <a:latin typeface="+mj-lt"/>
              </a:rPr>
              <a:t> </a:t>
            </a:r>
            <a:endParaRPr lang="en-US" sz="1200" b="0" i="1" dirty="0">
              <a:latin typeface="+mj-lt"/>
            </a:endParaRPr>
          </a:p>
        </p:txBody>
      </p:sp>
      <p:pic>
        <p:nvPicPr>
          <p:cNvPr id="11" name="Picture 10"/>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25433" y="6566027"/>
            <a:ext cx="1756975" cy="197284"/>
          </a:xfrm>
          <a:prstGeom prst="rect">
            <a:avLst/>
          </a:prstGeom>
        </p:spPr>
      </p:pic>
    </p:spTree>
    <p:extLst>
      <p:ext uri="{BB962C8B-B14F-4D97-AF65-F5344CB8AC3E}">
        <p14:creationId xmlns:p14="http://schemas.microsoft.com/office/powerpoint/2010/main" val="20566119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b="1" kern="1200">
          <a:solidFill>
            <a:srgbClr val="5E94CA"/>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www.hsredesign.org/organizing-adults/" TargetMode="External"/><Relationship Id="rId2" Type="http://schemas.openxmlformats.org/officeDocument/2006/relationships/hyperlink" Target="http://www.hsredesign.org/" TargetMode="Externa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watch?v=zDnfHHAMPAs"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212849"/>
            <a:ext cx="12192000" cy="3739896"/>
          </a:xfrm>
        </p:spPr>
        <p:txBody>
          <a:bodyPr>
            <a:noAutofit/>
          </a:bodyPr>
          <a:lstStyle/>
          <a:p>
            <a:r>
              <a:rPr lang="en-US" sz="5400" dirty="0">
                <a:latin typeface="+mn-lt"/>
              </a:rPr>
              <a:t>New Mexico High School Redesign Teams </a:t>
            </a:r>
            <a:br>
              <a:rPr lang="en-US" sz="5400" dirty="0">
                <a:latin typeface="+mn-lt"/>
              </a:rPr>
            </a:br>
            <a:r>
              <a:rPr lang="en-US" sz="5400" dirty="0">
                <a:latin typeface="+mn-lt"/>
              </a:rPr>
              <a:t>Cohort 2</a:t>
            </a:r>
            <a:br>
              <a:rPr lang="en-US" sz="5400" dirty="0">
                <a:latin typeface="+mn-lt"/>
              </a:rPr>
            </a:br>
            <a:r>
              <a:rPr lang="en-US" sz="5400" dirty="0">
                <a:latin typeface="+mn-lt"/>
              </a:rPr>
              <a:t>November 6, </a:t>
            </a:r>
            <a:r>
              <a:rPr lang="en-US" sz="5400" dirty="0" smtClean="0">
                <a:latin typeface="+mn-lt"/>
              </a:rPr>
              <a:t>2019</a:t>
            </a:r>
            <a:r>
              <a:rPr lang="en-US" sz="3600" dirty="0">
                <a:latin typeface="+mn-lt"/>
              </a:rPr>
              <a:t/>
            </a:r>
            <a:br>
              <a:rPr lang="en-US" sz="3600" dirty="0">
                <a:latin typeface="+mn-lt"/>
              </a:rPr>
            </a:br>
            <a:endParaRPr lang="en-US" sz="5400" dirty="0">
              <a:latin typeface="+mn-lt"/>
            </a:endParaRPr>
          </a:p>
        </p:txBody>
      </p:sp>
      <p:grpSp>
        <p:nvGrpSpPr>
          <p:cNvPr id="4" name="Group 3"/>
          <p:cNvGrpSpPr/>
          <p:nvPr/>
        </p:nvGrpSpPr>
        <p:grpSpPr>
          <a:xfrm>
            <a:off x="9733787" y="121220"/>
            <a:ext cx="2336293" cy="2402524"/>
            <a:chOff x="9276587" y="3824540"/>
            <a:chExt cx="2980944" cy="2878012"/>
          </a:xfrm>
        </p:grpSpPr>
        <p:pic>
          <p:nvPicPr>
            <p:cNvPr id="3" name="Picture 2">
              <a:extLst>
                <a:ext uri="{FF2B5EF4-FFF2-40B4-BE49-F238E27FC236}">
                  <a16:creationId xmlns:a16="http://schemas.microsoft.com/office/drawing/2014/main" id="{BCEC4C8F-B08F-254F-BBF8-517B64F66B9A}"/>
                </a:ext>
              </a:extLst>
            </p:cNvPr>
            <p:cNvPicPr>
              <a:picLocks noChangeAspect="1"/>
            </p:cNvPicPr>
            <p:nvPr/>
          </p:nvPicPr>
          <p:blipFill rotWithShape="1">
            <a:blip r:embed="rId3"/>
            <a:srcRect l="19325" r="18907" b="37413"/>
            <a:stretch/>
          </p:blipFill>
          <p:spPr>
            <a:xfrm>
              <a:off x="9276587" y="3824540"/>
              <a:ext cx="2980944" cy="1049212"/>
            </a:xfrm>
            <a:prstGeom prst="rect">
              <a:avLst/>
            </a:prstGeom>
          </p:spPr>
        </p:pic>
        <p:pic>
          <p:nvPicPr>
            <p:cNvPr id="5" name="Picture 4">
              <a:extLst>
                <a:ext uri="{FF2B5EF4-FFF2-40B4-BE49-F238E27FC236}">
                  <a16:creationId xmlns:a16="http://schemas.microsoft.com/office/drawing/2014/main" id="{E8EDE92E-97AE-D946-A0C8-3A0EB1F9F04E}"/>
                </a:ext>
              </a:extLst>
            </p:cNvPr>
            <p:cNvPicPr>
              <a:picLocks noChangeAspect="1"/>
            </p:cNvPicPr>
            <p:nvPr/>
          </p:nvPicPr>
          <p:blipFill rotWithShape="1">
            <a:blip r:embed="rId4"/>
            <a:srcRect l="13815" t="7201" r="12602" b="14848"/>
            <a:stretch/>
          </p:blipFill>
          <p:spPr>
            <a:xfrm>
              <a:off x="9646919" y="4782312"/>
              <a:ext cx="2240281" cy="1920240"/>
            </a:xfrm>
            <a:prstGeom prst="rect">
              <a:avLst/>
            </a:prstGeom>
          </p:spPr>
        </p:pic>
      </p:grpSp>
    </p:spTree>
    <p:extLst>
      <p:ext uri="{BB962C8B-B14F-4D97-AF65-F5344CB8AC3E}">
        <p14:creationId xmlns:p14="http://schemas.microsoft.com/office/powerpoint/2010/main" val="4103644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02E71-AC51-1A4C-9599-75517851C6D1}"/>
              </a:ext>
            </a:extLst>
          </p:cNvPr>
          <p:cNvSpPr>
            <a:spLocks noGrp="1"/>
          </p:cNvSpPr>
          <p:nvPr>
            <p:ph type="title"/>
          </p:nvPr>
        </p:nvSpPr>
        <p:spPr/>
        <p:txBody>
          <a:bodyPr>
            <a:noAutofit/>
          </a:bodyPr>
          <a:lstStyle/>
          <a:p>
            <a:r>
              <a:rPr lang="en-US" sz="4000" dirty="0"/>
              <a:t>What </a:t>
            </a:r>
            <a:r>
              <a:rPr lang="en-US" sz="4000" dirty="0" smtClean="0"/>
              <a:t>Mindsets Might These Individuals Hold That Might </a:t>
            </a:r>
            <a:r>
              <a:rPr lang="en-US" sz="4000" dirty="0"/>
              <a:t>be </a:t>
            </a:r>
            <a:r>
              <a:rPr lang="en-US" sz="4000" dirty="0" smtClean="0"/>
              <a:t>Limiting Them </a:t>
            </a:r>
            <a:r>
              <a:rPr lang="en-US" sz="4000" dirty="0"/>
              <a:t>from </a:t>
            </a:r>
            <a:r>
              <a:rPr lang="en-US" sz="4000" dirty="0" smtClean="0"/>
              <a:t>Their Intended Outcomes</a:t>
            </a:r>
            <a:r>
              <a:rPr lang="en-US" sz="4000" dirty="0"/>
              <a:t>?</a:t>
            </a:r>
          </a:p>
        </p:txBody>
      </p:sp>
      <p:sp>
        <p:nvSpPr>
          <p:cNvPr id="5" name="Content Placeholder 4">
            <a:extLst>
              <a:ext uri="{FF2B5EF4-FFF2-40B4-BE49-F238E27FC236}">
                <a16:creationId xmlns:a16="http://schemas.microsoft.com/office/drawing/2014/main" id="{6A6EF0F2-72D5-DD4B-B6EB-F5FB7152663E}"/>
              </a:ext>
            </a:extLst>
          </p:cNvPr>
          <p:cNvSpPr>
            <a:spLocks noGrp="1"/>
          </p:cNvSpPr>
          <p:nvPr>
            <p:ph idx="1"/>
          </p:nvPr>
        </p:nvSpPr>
        <p:spPr/>
        <p:txBody>
          <a:bodyPr/>
          <a:lstStyle/>
          <a:p>
            <a:r>
              <a:rPr lang="en-US" dirty="0"/>
              <a:t>Video removed</a:t>
            </a:r>
          </a:p>
        </p:txBody>
      </p:sp>
    </p:spTree>
    <p:extLst>
      <p:ext uri="{BB962C8B-B14F-4D97-AF65-F5344CB8AC3E}">
        <p14:creationId xmlns:p14="http://schemas.microsoft.com/office/powerpoint/2010/main" val="148627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4C5FE4-8D0A-2649-B202-A9AC5D6A99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1999" cy="7222603"/>
          </a:xfrm>
          <a:prstGeom prst="rect">
            <a:avLst/>
          </a:prstGeom>
        </p:spPr>
      </p:pic>
    </p:spTree>
    <p:extLst>
      <p:ext uri="{BB962C8B-B14F-4D97-AF65-F5344CB8AC3E}">
        <p14:creationId xmlns:p14="http://schemas.microsoft.com/office/powerpoint/2010/main" val="42408153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272"/>
            <a:ext cx="12124944" cy="6766560"/>
          </a:xfrm>
          <a:prstGeom prst="rect">
            <a:avLst/>
          </a:prstGeom>
        </p:spPr>
      </p:pic>
    </p:spTree>
    <p:extLst>
      <p:ext uri="{BB962C8B-B14F-4D97-AF65-F5344CB8AC3E}">
        <p14:creationId xmlns:p14="http://schemas.microsoft.com/office/powerpoint/2010/main" val="17736459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0B538-9A9E-964D-8320-509AD83329F1}"/>
              </a:ext>
            </a:extLst>
          </p:cNvPr>
          <p:cNvSpPr>
            <a:spLocks noGrp="1"/>
          </p:cNvSpPr>
          <p:nvPr>
            <p:ph type="ctrTitle"/>
          </p:nvPr>
        </p:nvSpPr>
        <p:spPr>
          <a:xfrm>
            <a:off x="1913569" y="351692"/>
            <a:ext cx="9934113" cy="1172308"/>
          </a:xfrm>
        </p:spPr>
        <p:txBody>
          <a:bodyPr anchor="t" anchorCtr="0"/>
          <a:lstStyle/>
          <a:p>
            <a:pPr algn="l"/>
            <a:r>
              <a:rPr lang="en-US" dirty="0">
                <a:hlinkClick r:id="rId2"/>
              </a:rPr>
              <a:t>hsredesign.org</a:t>
            </a:r>
            <a:endParaRPr lang="en-US" dirty="0"/>
          </a:p>
        </p:txBody>
      </p:sp>
      <p:sp>
        <p:nvSpPr>
          <p:cNvPr id="3" name="Subtitle 2">
            <a:extLst>
              <a:ext uri="{FF2B5EF4-FFF2-40B4-BE49-F238E27FC236}">
                <a16:creationId xmlns:a16="http://schemas.microsoft.com/office/drawing/2014/main" id="{A957AD3A-6EA3-A143-B3C9-B023EB86B031}"/>
              </a:ext>
            </a:extLst>
          </p:cNvPr>
          <p:cNvSpPr>
            <a:spLocks noGrp="1"/>
          </p:cNvSpPr>
          <p:nvPr>
            <p:ph type="subTitle" idx="1"/>
          </p:nvPr>
        </p:nvSpPr>
        <p:spPr>
          <a:xfrm>
            <a:off x="6880625" y="1726820"/>
            <a:ext cx="4602821" cy="1655762"/>
          </a:xfrm>
        </p:spPr>
        <p:txBody>
          <a:bodyPr/>
          <a:lstStyle/>
          <a:p>
            <a:pPr marL="457200" indent="-457200" algn="l">
              <a:buFont typeface="Arial" panose="020B0604020202020204" pitchFamily="34" charset="0"/>
              <a:buChar char="•"/>
            </a:pPr>
            <a:r>
              <a:rPr lang="en-US" sz="2800" dirty="0"/>
              <a:t>Organizing Adults </a:t>
            </a:r>
          </a:p>
          <a:p>
            <a:pPr marL="457200" indent="-457200" algn="l">
              <a:buFont typeface="Arial" panose="020B0604020202020204" pitchFamily="34" charset="0"/>
              <a:buChar char="•"/>
            </a:pPr>
            <a:r>
              <a:rPr lang="en-US" sz="2800" dirty="0"/>
              <a:t>What the </a:t>
            </a:r>
            <a:r>
              <a:rPr lang="en-US" sz="2800" dirty="0" smtClean="0"/>
              <a:t>Evidence Says</a:t>
            </a:r>
            <a:r>
              <a:rPr lang="en-US" sz="2800" dirty="0"/>
              <a:t>?</a:t>
            </a:r>
          </a:p>
          <a:p>
            <a:pPr marL="457200" indent="-457200" algn="l">
              <a:buFont typeface="Arial" panose="020B0604020202020204" pitchFamily="34" charset="0"/>
              <a:buChar char="•"/>
            </a:pPr>
            <a:r>
              <a:rPr lang="en-US" sz="2800" dirty="0"/>
              <a:t>How to </a:t>
            </a:r>
            <a:r>
              <a:rPr lang="en-US" sz="2800" dirty="0" smtClean="0"/>
              <a:t>Implement</a:t>
            </a:r>
            <a:r>
              <a:rPr lang="en-US" sz="2800" dirty="0"/>
              <a:t>?</a:t>
            </a:r>
          </a:p>
        </p:txBody>
      </p:sp>
      <p:pic>
        <p:nvPicPr>
          <p:cNvPr id="5" name="Picture 4">
            <a:hlinkClick r:id="rId3"/>
          </p:cNvPr>
          <p:cNvPicPr>
            <a:picLocks noChangeAspect="1"/>
          </p:cNvPicPr>
          <p:nvPr/>
        </p:nvPicPr>
        <p:blipFill rotWithShape="1">
          <a:blip r:embed="rId4"/>
          <a:srcRect l="16411" r="17050"/>
          <a:stretch/>
        </p:blipFill>
        <p:spPr>
          <a:xfrm>
            <a:off x="589903" y="1524000"/>
            <a:ext cx="5821768" cy="4693730"/>
          </a:xfrm>
          <a:prstGeom prst="rect">
            <a:avLst/>
          </a:prstGeom>
        </p:spPr>
      </p:pic>
    </p:spTree>
    <p:extLst>
      <p:ext uri="{BB962C8B-B14F-4D97-AF65-F5344CB8AC3E}">
        <p14:creationId xmlns:p14="http://schemas.microsoft.com/office/powerpoint/2010/main" val="42358925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AF50B-8D29-8E4E-AFD6-5366169275A5}"/>
              </a:ext>
            </a:extLst>
          </p:cNvPr>
          <p:cNvSpPr>
            <a:spLocks noGrp="1"/>
          </p:cNvSpPr>
          <p:nvPr>
            <p:ph type="title"/>
          </p:nvPr>
        </p:nvSpPr>
        <p:spPr>
          <a:xfrm>
            <a:off x="2015230" y="90805"/>
            <a:ext cx="9907479" cy="1325563"/>
          </a:xfrm>
        </p:spPr>
        <p:txBody>
          <a:bodyPr/>
          <a:lstStyle/>
          <a:p>
            <a:r>
              <a:rPr lang="en-US" dirty="0"/>
              <a:t>Choice Board for Learning Stations</a:t>
            </a:r>
          </a:p>
        </p:txBody>
      </p:sp>
      <p:sp>
        <p:nvSpPr>
          <p:cNvPr id="3" name="Content Placeholder 2">
            <a:extLst>
              <a:ext uri="{FF2B5EF4-FFF2-40B4-BE49-F238E27FC236}">
                <a16:creationId xmlns:a16="http://schemas.microsoft.com/office/drawing/2014/main" id="{4EE0534D-F900-5D46-A7DD-69729581CD8E}"/>
              </a:ext>
            </a:extLst>
          </p:cNvPr>
          <p:cNvSpPr>
            <a:spLocks noGrp="1"/>
          </p:cNvSpPr>
          <p:nvPr>
            <p:ph idx="1"/>
          </p:nvPr>
        </p:nvSpPr>
        <p:spPr>
          <a:xfrm>
            <a:off x="2015229" y="1416368"/>
            <a:ext cx="9907479" cy="4858639"/>
          </a:xfrm>
        </p:spPr>
        <p:txBody>
          <a:bodyPr>
            <a:normAutofit/>
          </a:bodyPr>
          <a:lstStyle/>
          <a:p>
            <a:pPr>
              <a:spcAft>
                <a:spcPts val="2400"/>
              </a:spcAft>
            </a:pPr>
            <a:r>
              <a:rPr lang="en-US" dirty="0"/>
              <a:t>Having It Both Ways: Building the Capacity of Individual Teachers and Their Schools. School Organization and Teacher Teams – </a:t>
            </a:r>
            <a:r>
              <a:rPr lang="en-US" b="1" dirty="0">
                <a:solidFill>
                  <a:schemeClr val="accent1">
                    <a:lumMod val="75000"/>
                  </a:schemeClr>
                </a:solidFill>
              </a:rPr>
              <a:t>Blue</a:t>
            </a:r>
          </a:p>
          <a:p>
            <a:pPr>
              <a:spcAft>
                <a:spcPts val="2400"/>
              </a:spcAft>
            </a:pPr>
            <a:r>
              <a:rPr lang="en-US" dirty="0"/>
              <a:t>Collaboration is the Way We Work, Not an Activity – Teacher Team Case Study – </a:t>
            </a:r>
            <a:r>
              <a:rPr lang="en-US" b="1" dirty="0">
                <a:solidFill>
                  <a:srgbClr val="FF66CC"/>
                </a:solidFill>
              </a:rPr>
              <a:t>Pink</a:t>
            </a:r>
          </a:p>
          <a:p>
            <a:pPr>
              <a:spcAft>
                <a:spcPts val="1200"/>
              </a:spcAft>
            </a:pPr>
            <a:r>
              <a:rPr lang="en-US" dirty="0"/>
              <a:t>Common Planning: A Linchpin Practice in Transforming Secondary Schools – What high school reform practices does common planning support?  </a:t>
            </a:r>
            <a:r>
              <a:rPr lang="en-US" b="1" dirty="0">
                <a:solidFill>
                  <a:srgbClr val="FFFF00"/>
                </a:solidFill>
              </a:rPr>
              <a:t>Yellow</a:t>
            </a:r>
          </a:p>
        </p:txBody>
      </p:sp>
    </p:spTree>
    <p:extLst>
      <p:ext uri="{BB962C8B-B14F-4D97-AF65-F5344CB8AC3E}">
        <p14:creationId xmlns:p14="http://schemas.microsoft.com/office/powerpoint/2010/main" val="2835024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9D7B7C5-883F-434D-92EC-A4B92E8CC309}"/>
              </a:ext>
            </a:extLst>
          </p:cNvPr>
          <p:cNvSpPr>
            <a:spLocks noGrp="1"/>
          </p:cNvSpPr>
          <p:nvPr>
            <p:ph idx="1"/>
          </p:nvPr>
        </p:nvSpPr>
        <p:spPr>
          <a:xfrm>
            <a:off x="5638800" y="1359359"/>
            <a:ext cx="6156427" cy="4873625"/>
          </a:xfrm>
        </p:spPr>
        <p:txBody>
          <a:bodyPr>
            <a:normAutofit/>
          </a:bodyPr>
          <a:lstStyle/>
          <a:p>
            <a:pPr>
              <a:spcAft>
                <a:spcPts val="1200"/>
              </a:spcAft>
            </a:pPr>
            <a:r>
              <a:rPr lang="en-US" dirty="0"/>
              <a:t>Select one of the articles from the options provided.</a:t>
            </a:r>
          </a:p>
          <a:p>
            <a:pPr>
              <a:spcAft>
                <a:spcPts val="1200"/>
              </a:spcAft>
            </a:pPr>
            <a:r>
              <a:rPr lang="en-US" dirty="0"/>
              <a:t>There will be two stations for each article to keep groups smaller.</a:t>
            </a:r>
          </a:p>
          <a:p>
            <a:pPr>
              <a:spcAft>
                <a:spcPts val="1200"/>
              </a:spcAft>
            </a:pPr>
            <a:r>
              <a:rPr lang="en-US" dirty="0"/>
              <a:t>Stack pack and move to that area of the meeting room.</a:t>
            </a:r>
          </a:p>
          <a:p>
            <a:pPr>
              <a:spcAft>
                <a:spcPts val="1200"/>
              </a:spcAft>
            </a:pPr>
            <a:r>
              <a:rPr lang="en-US" dirty="0"/>
              <a:t>Be sure to have one member of your team at each selection.</a:t>
            </a:r>
          </a:p>
          <a:p>
            <a:pPr marL="0" indent="0">
              <a:buNone/>
            </a:pPr>
            <a:endParaRPr lang="en-US" dirty="0"/>
          </a:p>
        </p:txBody>
      </p:sp>
      <p:pic>
        <p:nvPicPr>
          <p:cNvPr id="6" name="Content Placeholder 6">
            <a:extLst>
              <a:ext uri="{FF2B5EF4-FFF2-40B4-BE49-F238E27FC236}">
                <a16:creationId xmlns:a16="http://schemas.microsoft.com/office/drawing/2014/main" id="{DF27A99C-6D5A-404B-B8A3-F6C05905A5B8}"/>
              </a:ext>
            </a:extLst>
          </p:cNvPr>
          <p:cNvPicPr>
            <a:picLocks noGrp="1" noChangeAspect="1"/>
          </p:cNvPicPr>
          <p:nvPr>
            <p:ph sz="half" idx="2"/>
          </p:nvPr>
        </p:nvPicPr>
        <p:blipFill>
          <a:blip r:embed="rId3"/>
          <a:stretch>
            <a:fillRect/>
          </a:stretch>
        </p:blipFill>
        <p:spPr>
          <a:xfrm>
            <a:off x="756684" y="1517461"/>
            <a:ext cx="4557420" cy="4557420"/>
          </a:xfrm>
          <a:prstGeom prst="rect">
            <a:avLst/>
          </a:prstGeom>
        </p:spPr>
      </p:pic>
    </p:spTree>
    <p:extLst>
      <p:ext uri="{BB962C8B-B14F-4D97-AF65-F5344CB8AC3E}">
        <p14:creationId xmlns:p14="http://schemas.microsoft.com/office/powerpoint/2010/main" val="860723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6F4AC-15CE-ED46-B641-1754E2837F9F}"/>
              </a:ext>
            </a:extLst>
          </p:cNvPr>
          <p:cNvSpPr>
            <a:spLocks noGrp="1"/>
          </p:cNvSpPr>
          <p:nvPr>
            <p:ph type="title"/>
          </p:nvPr>
        </p:nvSpPr>
        <p:spPr>
          <a:xfrm>
            <a:off x="2015230" y="128017"/>
            <a:ext cx="8943283" cy="1042988"/>
          </a:xfrm>
        </p:spPr>
        <p:txBody>
          <a:bodyPr>
            <a:normAutofit/>
          </a:bodyPr>
          <a:lstStyle/>
          <a:p>
            <a:r>
              <a:rPr lang="en-US" dirty="0"/>
              <a:t>Text Protocol Say Something</a:t>
            </a:r>
          </a:p>
        </p:txBody>
      </p:sp>
      <p:sp>
        <p:nvSpPr>
          <p:cNvPr id="3" name="Content Placeholder 2">
            <a:extLst>
              <a:ext uri="{FF2B5EF4-FFF2-40B4-BE49-F238E27FC236}">
                <a16:creationId xmlns:a16="http://schemas.microsoft.com/office/drawing/2014/main" id="{AFBE404E-16DD-5B44-9950-018D133B3530}"/>
              </a:ext>
            </a:extLst>
          </p:cNvPr>
          <p:cNvSpPr>
            <a:spLocks noGrp="1"/>
          </p:cNvSpPr>
          <p:nvPr>
            <p:ph idx="1"/>
          </p:nvPr>
        </p:nvSpPr>
        <p:spPr>
          <a:xfrm>
            <a:off x="3831336" y="1171005"/>
            <a:ext cx="8191957" cy="5329555"/>
          </a:xfrm>
        </p:spPr>
        <p:txBody>
          <a:bodyPr>
            <a:normAutofit fontScale="85000" lnSpcReduction="20000"/>
          </a:bodyPr>
          <a:lstStyle/>
          <a:p>
            <a:pPr>
              <a:lnSpc>
                <a:spcPct val="110000"/>
              </a:lnSpc>
              <a:spcAft>
                <a:spcPts val="1200"/>
              </a:spcAft>
            </a:pPr>
            <a:r>
              <a:rPr lang="en-US" dirty="0"/>
              <a:t>Meet the members of your group. Decide on an amount of time for reading your text.</a:t>
            </a:r>
          </a:p>
          <a:p>
            <a:pPr>
              <a:lnSpc>
                <a:spcPct val="110000"/>
              </a:lnSpc>
              <a:spcAft>
                <a:spcPts val="1200"/>
              </a:spcAft>
            </a:pPr>
            <a:r>
              <a:rPr lang="en-US" dirty="0"/>
              <a:t>One person will be the timekeeper.</a:t>
            </a:r>
          </a:p>
          <a:p>
            <a:pPr>
              <a:lnSpc>
                <a:spcPct val="110000"/>
              </a:lnSpc>
              <a:spcAft>
                <a:spcPts val="1200"/>
              </a:spcAft>
            </a:pPr>
            <a:r>
              <a:rPr lang="en-US" dirty="0"/>
              <a:t>Read the article individually – annotate or highlight if you like with any ideas you agree with, ideas you might argue with, ideas you would like more clarity around.</a:t>
            </a:r>
          </a:p>
          <a:p>
            <a:pPr>
              <a:lnSpc>
                <a:spcPct val="110000"/>
              </a:lnSpc>
              <a:spcAft>
                <a:spcPts val="1200"/>
              </a:spcAft>
            </a:pPr>
            <a:r>
              <a:rPr lang="en-US" dirty="0"/>
              <a:t>Form a circle and each person will have an opportunity to “say something” about the article.</a:t>
            </a:r>
          </a:p>
          <a:p>
            <a:pPr>
              <a:lnSpc>
                <a:spcPct val="110000"/>
              </a:lnSpc>
              <a:spcAft>
                <a:spcPts val="1200"/>
              </a:spcAft>
            </a:pPr>
            <a:r>
              <a:rPr lang="en-US" dirty="0"/>
              <a:t>One person talks at a time and the chance to say something proceeds around the group until everyone has a chance to be heard</a:t>
            </a:r>
            <a:r>
              <a:rPr lang="en-US" dirty="0" smtClean="0"/>
              <a:t>.</a:t>
            </a:r>
            <a:endParaRPr lang="en-US" dirty="0"/>
          </a:p>
          <a:p>
            <a:pPr marL="0" indent="0">
              <a:buNone/>
            </a:pPr>
            <a:endParaRPr lang="en-US" dirty="0"/>
          </a:p>
          <a:p>
            <a:pPr marL="0" indent="0">
              <a:buNone/>
            </a:pPr>
            <a:endParaRPr lang="en-US" dirty="0"/>
          </a:p>
        </p:txBody>
      </p:sp>
      <p:pic>
        <p:nvPicPr>
          <p:cNvPr id="4" name="Picture 3">
            <a:extLst>
              <a:ext uri="{FF2B5EF4-FFF2-40B4-BE49-F238E27FC236}">
                <a16:creationId xmlns:a16="http://schemas.microsoft.com/office/drawing/2014/main" id="{0EF78B6D-77AE-9246-80FA-DB07F54C42F8}"/>
              </a:ext>
            </a:extLst>
          </p:cNvPr>
          <p:cNvPicPr>
            <a:picLocks noChangeAspect="1"/>
          </p:cNvPicPr>
          <p:nvPr/>
        </p:nvPicPr>
        <p:blipFill>
          <a:blip r:embed="rId3"/>
          <a:stretch>
            <a:fillRect/>
          </a:stretch>
        </p:blipFill>
        <p:spPr>
          <a:xfrm>
            <a:off x="222270" y="2413580"/>
            <a:ext cx="3347357" cy="2231571"/>
          </a:xfrm>
          <a:prstGeom prst="rect">
            <a:avLst/>
          </a:prstGeom>
        </p:spPr>
      </p:pic>
    </p:spTree>
    <p:extLst>
      <p:ext uri="{BB962C8B-B14F-4D97-AF65-F5344CB8AC3E}">
        <p14:creationId xmlns:p14="http://schemas.microsoft.com/office/powerpoint/2010/main" val="1438966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C3B6D-92C7-3645-A8AE-F44412FB6CB6}"/>
              </a:ext>
            </a:extLst>
          </p:cNvPr>
          <p:cNvSpPr>
            <a:spLocks noGrp="1"/>
          </p:cNvSpPr>
          <p:nvPr>
            <p:ph type="ctrTitle"/>
          </p:nvPr>
        </p:nvSpPr>
        <p:spPr>
          <a:xfrm>
            <a:off x="1613693" y="386080"/>
            <a:ext cx="9934113" cy="1664360"/>
          </a:xfrm>
        </p:spPr>
        <p:txBody>
          <a:bodyPr anchor="t">
            <a:normAutofit fontScale="90000"/>
          </a:bodyPr>
          <a:lstStyle/>
          <a:p>
            <a:pPr algn="l"/>
            <a:r>
              <a:rPr lang="en-US" dirty="0"/>
              <a:t>Return to School Design Team</a:t>
            </a:r>
            <a:br>
              <a:rPr lang="en-US" dirty="0"/>
            </a:br>
            <a:endParaRPr lang="en-US" dirty="0"/>
          </a:p>
        </p:txBody>
      </p:sp>
      <p:sp>
        <p:nvSpPr>
          <p:cNvPr id="3" name="TextBox 2">
            <a:extLst>
              <a:ext uri="{FF2B5EF4-FFF2-40B4-BE49-F238E27FC236}">
                <a16:creationId xmlns:a16="http://schemas.microsoft.com/office/drawing/2014/main" id="{B676F60E-3056-E34D-81B4-36015D7DC1AE}"/>
              </a:ext>
            </a:extLst>
          </p:cNvPr>
          <p:cNvSpPr txBox="1"/>
          <p:nvPr/>
        </p:nvSpPr>
        <p:spPr>
          <a:xfrm>
            <a:off x="1613693" y="1585986"/>
            <a:ext cx="9584190" cy="2708434"/>
          </a:xfrm>
          <a:prstGeom prst="rect">
            <a:avLst/>
          </a:prstGeom>
          <a:noFill/>
        </p:spPr>
        <p:txBody>
          <a:bodyPr wrap="square" rtlCol="0">
            <a:spAutoFit/>
          </a:bodyPr>
          <a:lstStyle/>
          <a:p>
            <a:pPr>
              <a:spcAft>
                <a:spcPts val="1200"/>
              </a:spcAft>
            </a:pPr>
            <a:r>
              <a:rPr lang="en-US" sz="3200" dirty="0"/>
              <a:t>Each member will share:</a:t>
            </a:r>
          </a:p>
          <a:p>
            <a:pPr marL="396875" indent="-396875">
              <a:buFont typeface="Arial" panose="020B0604020202020204" pitchFamily="34" charset="0"/>
              <a:buChar char="•"/>
            </a:pPr>
            <a:r>
              <a:rPr lang="en-US" sz="3200" dirty="0" smtClean="0"/>
              <a:t>The </a:t>
            </a:r>
            <a:r>
              <a:rPr lang="en-US" sz="3200" dirty="0"/>
              <a:t>main idea of the article they reviewed.</a:t>
            </a:r>
          </a:p>
          <a:p>
            <a:pPr marL="396875" indent="-396875"/>
            <a:endParaRPr lang="en-US" sz="3200" dirty="0"/>
          </a:p>
          <a:p>
            <a:pPr marL="396875" indent="-396875">
              <a:buFont typeface="Arial" panose="020B0604020202020204" pitchFamily="34" charset="0"/>
              <a:buChar char="•"/>
            </a:pPr>
            <a:r>
              <a:rPr lang="en-US" sz="3200" dirty="0" smtClean="0"/>
              <a:t>One </a:t>
            </a:r>
            <a:r>
              <a:rPr lang="en-US" sz="3200" dirty="0"/>
              <a:t>observation, inference, connection or 	question they have about the content.</a:t>
            </a:r>
          </a:p>
        </p:txBody>
      </p:sp>
    </p:spTree>
    <p:extLst>
      <p:ext uri="{BB962C8B-B14F-4D97-AF65-F5344CB8AC3E}">
        <p14:creationId xmlns:p14="http://schemas.microsoft.com/office/powerpoint/2010/main" val="26272756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4F3E1-36E2-F344-B551-E254B4CAAA17}"/>
              </a:ext>
            </a:extLst>
          </p:cNvPr>
          <p:cNvSpPr>
            <a:spLocks noGrp="1"/>
          </p:cNvSpPr>
          <p:nvPr>
            <p:ph type="title"/>
          </p:nvPr>
        </p:nvSpPr>
        <p:spPr>
          <a:xfrm>
            <a:off x="2015232" y="365125"/>
            <a:ext cx="9214744" cy="906463"/>
          </a:xfrm>
        </p:spPr>
        <p:txBody>
          <a:bodyPr>
            <a:normAutofit/>
          </a:bodyPr>
          <a:lstStyle/>
          <a:p>
            <a:r>
              <a:rPr lang="en-US" dirty="0"/>
              <a:t>Why Distributed Leadership?</a:t>
            </a:r>
          </a:p>
        </p:txBody>
      </p:sp>
      <p:sp>
        <p:nvSpPr>
          <p:cNvPr id="3" name="Content Placeholder 2">
            <a:extLst>
              <a:ext uri="{FF2B5EF4-FFF2-40B4-BE49-F238E27FC236}">
                <a16:creationId xmlns:a16="http://schemas.microsoft.com/office/drawing/2014/main" id="{DD060C65-2676-6644-9F85-F32EDF3FB8F8}"/>
              </a:ext>
            </a:extLst>
          </p:cNvPr>
          <p:cNvSpPr>
            <a:spLocks noGrp="1"/>
          </p:cNvSpPr>
          <p:nvPr>
            <p:ph idx="1"/>
          </p:nvPr>
        </p:nvSpPr>
        <p:spPr>
          <a:xfrm>
            <a:off x="325360" y="1527620"/>
            <a:ext cx="8851392" cy="5586412"/>
          </a:xfrm>
        </p:spPr>
        <p:txBody>
          <a:bodyPr>
            <a:normAutofit lnSpcReduction="10000"/>
          </a:bodyPr>
          <a:lstStyle/>
          <a:p>
            <a:pPr>
              <a:spcAft>
                <a:spcPts val="1200"/>
              </a:spcAft>
            </a:pPr>
            <a:r>
              <a:rPr lang="en-US" dirty="0"/>
              <a:t>Leadership is the professional work of everyone in the school. </a:t>
            </a:r>
            <a:r>
              <a:rPr lang="en-US" sz="1000" dirty="0"/>
              <a:t>(Lambert, 2003)</a:t>
            </a:r>
          </a:p>
          <a:p>
            <a:pPr>
              <a:spcAft>
                <a:spcPts val="1200"/>
              </a:spcAft>
            </a:pPr>
            <a:r>
              <a:rPr lang="en-US" dirty="0"/>
              <a:t>Powerful Leadership is distributed because the work of instructional improvement is distributed. </a:t>
            </a:r>
            <a:r>
              <a:rPr lang="en-US" sz="1000" dirty="0"/>
              <a:t>(Elmore, 2003)</a:t>
            </a:r>
          </a:p>
          <a:p>
            <a:pPr>
              <a:spcAft>
                <a:spcPts val="1200"/>
              </a:spcAft>
            </a:pPr>
            <a:r>
              <a:rPr lang="en-US" dirty="0"/>
              <a:t>Teachers’ high levels of academic optimism were positively and significantly associated with planned approaches to leadership distribution, and conversely, low levels of academic optimism were negatively and significantly associated with unplanned and unaligned approaches to leadership distribution. </a:t>
            </a:r>
            <a:r>
              <a:rPr lang="en-US" sz="1000" dirty="0"/>
              <a:t>(</a:t>
            </a:r>
            <a:r>
              <a:rPr lang="en-US" sz="1000" dirty="0" err="1"/>
              <a:t>Mascall</a:t>
            </a:r>
            <a:r>
              <a:rPr lang="en-US" sz="1000" dirty="0"/>
              <a:t> B., </a:t>
            </a:r>
            <a:r>
              <a:rPr lang="en-US" sz="1000" dirty="0" err="1"/>
              <a:t>Leithwood</a:t>
            </a:r>
            <a:r>
              <a:rPr lang="en-US" sz="1000" dirty="0"/>
              <a:t> K, Strauss T., Sacks R. 2009)</a:t>
            </a:r>
          </a:p>
          <a:p>
            <a:pPr>
              <a:spcAft>
                <a:spcPts val="1200"/>
              </a:spcAft>
            </a:pPr>
            <a:r>
              <a:rPr lang="en-US" dirty="0"/>
              <a:t>Building a broad base of capacity is not possible if control is limited to a few individuals.</a:t>
            </a:r>
          </a:p>
          <a:p>
            <a:pPr marL="0" indent="0">
              <a:buNone/>
            </a:pPr>
            <a:endParaRPr lang="en-US" sz="1900" dirty="0"/>
          </a:p>
          <a:p>
            <a:pPr marL="0" indent="0">
              <a:buNone/>
            </a:pPr>
            <a:endParaRPr lang="en-US" dirty="0">
              <a:solidFill>
                <a:schemeClr val="accent1">
                  <a:lumMod val="75000"/>
                </a:schemeClr>
              </a:solidFill>
            </a:endParaRPr>
          </a:p>
        </p:txBody>
      </p:sp>
      <p:pic>
        <p:nvPicPr>
          <p:cNvPr id="1026" name="Picture 2" descr="Image result for distributive leadershi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6128" y="1663573"/>
            <a:ext cx="3222512" cy="2146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0663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04B51-15A4-4C4D-B782-85748A9853D6}"/>
              </a:ext>
            </a:extLst>
          </p:cNvPr>
          <p:cNvSpPr>
            <a:spLocks noGrp="1"/>
          </p:cNvSpPr>
          <p:nvPr>
            <p:ph type="ctrTitle"/>
          </p:nvPr>
        </p:nvSpPr>
        <p:spPr>
          <a:xfrm>
            <a:off x="5821680" y="1808163"/>
            <a:ext cx="5032248" cy="2387600"/>
          </a:xfrm>
        </p:spPr>
        <p:txBody>
          <a:bodyPr/>
          <a:lstStyle/>
          <a:p>
            <a:r>
              <a:rPr lang="en-US" dirty="0"/>
              <a:t>Innovative Schedules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5752" y="1280160"/>
            <a:ext cx="3995928" cy="3995928"/>
          </a:xfrm>
          <a:prstGeom prst="rect">
            <a:avLst/>
          </a:prstGeom>
        </p:spPr>
      </p:pic>
    </p:spTree>
    <p:extLst>
      <p:ext uri="{BB962C8B-B14F-4D97-AF65-F5344CB8AC3E}">
        <p14:creationId xmlns:p14="http://schemas.microsoft.com/office/powerpoint/2010/main" val="927974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FE032C5-22D8-EA46-9E7C-B82CA44085B5}"/>
              </a:ext>
            </a:extLst>
          </p:cNvPr>
          <p:cNvSpPr>
            <a:spLocks noGrp="1"/>
          </p:cNvSpPr>
          <p:nvPr>
            <p:ph type="title"/>
          </p:nvPr>
        </p:nvSpPr>
        <p:spPr>
          <a:xfrm>
            <a:off x="1876334" y="191504"/>
            <a:ext cx="9907479" cy="1325563"/>
          </a:xfrm>
        </p:spPr>
        <p:txBody>
          <a:bodyPr/>
          <a:lstStyle/>
          <a:p>
            <a:r>
              <a:rPr lang="en-US" dirty="0"/>
              <a:t>Working Norms</a:t>
            </a:r>
          </a:p>
        </p:txBody>
      </p:sp>
      <p:sp>
        <p:nvSpPr>
          <p:cNvPr id="5" name="Content Placeholder 4">
            <a:extLst>
              <a:ext uri="{FF2B5EF4-FFF2-40B4-BE49-F238E27FC236}">
                <a16:creationId xmlns:a16="http://schemas.microsoft.com/office/drawing/2014/main" id="{97C8F2D3-8F47-F745-A889-BF0274A9748C}"/>
              </a:ext>
            </a:extLst>
          </p:cNvPr>
          <p:cNvSpPr>
            <a:spLocks noGrp="1"/>
          </p:cNvSpPr>
          <p:nvPr>
            <p:ph idx="1"/>
          </p:nvPr>
        </p:nvSpPr>
        <p:spPr>
          <a:xfrm>
            <a:off x="1643605" y="1331089"/>
            <a:ext cx="10279105" cy="5331299"/>
          </a:xfrm>
        </p:spPr>
        <p:txBody>
          <a:bodyPr>
            <a:normAutofit lnSpcReduction="10000"/>
          </a:bodyPr>
          <a:lstStyle/>
          <a:p>
            <a:pPr marL="347663" indent="-250825">
              <a:spcBef>
                <a:spcPts val="726"/>
              </a:spcBef>
              <a:spcAft>
                <a:spcPts val="1200"/>
              </a:spcAft>
              <a:defRPr/>
            </a:pPr>
            <a:r>
              <a:rPr lang="en-US" dirty="0"/>
              <a:t>Fully participate</a:t>
            </a:r>
          </a:p>
          <a:p>
            <a:pPr marL="347663" indent="-250825">
              <a:spcBef>
                <a:spcPts val="726"/>
              </a:spcBef>
              <a:spcAft>
                <a:spcPts val="1200"/>
              </a:spcAft>
              <a:defRPr/>
            </a:pPr>
            <a:r>
              <a:rPr lang="en-US" dirty="0"/>
              <a:t>Listen with respect to maximize learning from each other- one voice at a time to ensure all are heard</a:t>
            </a:r>
          </a:p>
          <a:p>
            <a:pPr marL="347663" indent="-250825">
              <a:spcBef>
                <a:spcPts val="726"/>
              </a:spcBef>
              <a:spcAft>
                <a:spcPts val="1200"/>
              </a:spcAft>
              <a:defRPr/>
            </a:pPr>
            <a:r>
              <a:rPr lang="en-US" dirty="0"/>
              <a:t>Return attention to large group when you hear the chime</a:t>
            </a:r>
          </a:p>
          <a:p>
            <a:pPr marL="347663" indent="-250825">
              <a:spcBef>
                <a:spcPts val="726"/>
              </a:spcBef>
              <a:spcAft>
                <a:spcPts val="1200"/>
              </a:spcAft>
              <a:defRPr/>
            </a:pPr>
            <a:r>
              <a:rPr lang="en-US" dirty="0"/>
              <a:t>To minimize distractions leave cell phone/ iPad/ laptop sound on silent and step out for essential communications</a:t>
            </a:r>
          </a:p>
          <a:p>
            <a:pPr marL="347663" indent="-250825">
              <a:spcBef>
                <a:spcPts val="726"/>
              </a:spcBef>
              <a:spcAft>
                <a:spcPts val="1200"/>
              </a:spcAft>
              <a:defRPr/>
            </a:pPr>
            <a:r>
              <a:rPr lang="en-US" dirty="0"/>
              <a:t>Recognize / share the wealth of experience, expertise and understanding among the group</a:t>
            </a:r>
          </a:p>
          <a:p>
            <a:pPr marL="347663" indent="-250825">
              <a:spcBef>
                <a:spcPts val="726"/>
              </a:spcBef>
              <a:spcAft>
                <a:spcPts val="1200"/>
              </a:spcAft>
              <a:defRPr/>
            </a:pPr>
            <a:r>
              <a:rPr lang="en-US" dirty="0"/>
              <a:t>Honor time </a:t>
            </a:r>
          </a:p>
          <a:p>
            <a:pPr marL="347663" indent="-250825">
              <a:spcBef>
                <a:spcPts val="726"/>
              </a:spcBef>
              <a:spcAft>
                <a:spcPts val="1200"/>
              </a:spcAft>
              <a:defRPr/>
            </a:pPr>
            <a:r>
              <a:rPr lang="en-US" dirty="0"/>
              <a:t>Have fun</a:t>
            </a:r>
          </a:p>
          <a:p>
            <a:pPr marL="0" indent="0">
              <a:buNone/>
            </a:pPr>
            <a:endParaRPr lang="en-US" dirty="0"/>
          </a:p>
        </p:txBody>
      </p:sp>
    </p:spTree>
    <p:extLst>
      <p:ext uri="{BB962C8B-B14F-4D97-AF65-F5344CB8AC3E}">
        <p14:creationId xmlns:p14="http://schemas.microsoft.com/office/powerpoint/2010/main" val="4078501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8363B-CABE-4B48-A815-6C0DFFBAB359}"/>
              </a:ext>
            </a:extLst>
          </p:cNvPr>
          <p:cNvSpPr>
            <a:spLocks noGrp="1"/>
          </p:cNvSpPr>
          <p:nvPr>
            <p:ph type="title"/>
          </p:nvPr>
        </p:nvSpPr>
        <p:spPr/>
        <p:txBody>
          <a:bodyPr/>
          <a:lstStyle/>
          <a:p>
            <a:r>
              <a:rPr lang="en-US" dirty="0"/>
              <a:t>Block </a:t>
            </a:r>
            <a:r>
              <a:rPr lang="en-US" dirty="0" smtClean="0"/>
              <a:t>Party - </a:t>
            </a:r>
            <a:r>
              <a:rPr lang="en-US" dirty="0"/>
              <a:t>Your Schedule is Your Life!</a:t>
            </a:r>
          </a:p>
        </p:txBody>
      </p:sp>
      <p:sp>
        <p:nvSpPr>
          <p:cNvPr id="3" name="Content Placeholder 2">
            <a:extLst>
              <a:ext uri="{FF2B5EF4-FFF2-40B4-BE49-F238E27FC236}">
                <a16:creationId xmlns:a16="http://schemas.microsoft.com/office/drawing/2014/main" id="{E76529E7-45AD-0043-ABBB-57DB5D9533F1}"/>
              </a:ext>
            </a:extLst>
          </p:cNvPr>
          <p:cNvSpPr>
            <a:spLocks noGrp="1"/>
          </p:cNvSpPr>
          <p:nvPr>
            <p:ph idx="1"/>
          </p:nvPr>
        </p:nvSpPr>
        <p:spPr/>
        <p:txBody>
          <a:bodyPr/>
          <a:lstStyle/>
          <a:p>
            <a:pPr>
              <a:spcAft>
                <a:spcPts val="1200"/>
              </a:spcAft>
            </a:pPr>
            <a:r>
              <a:rPr lang="en-US" dirty="0"/>
              <a:t>Read your passage.  Reflect on its meaning.</a:t>
            </a:r>
          </a:p>
          <a:p>
            <a:pPr>
              <a:spcAft>
                <a:spcPts val="1200"/>
              </a:spcAft>
            </a:pPr>
            <a:r>
              <a:rPr lang="en-US" dirty="0"/>
              <a:t>Stand up.  </a:t>
            </a:r>
          </a:p>
          <a:p>
            <a:pPr>
              <a:spcAft>
                <a:spcPts val="1200"/>
              </a:spcAft>
            </a:pPr>
            <a:r>
              <a:rPr lang="en-US" dirty="0"/>
              <a:t>Find someone with another color passage.</a:t>
            </a:r>
          </a:p>
          <a:p>
            <a:pPr>
              <a:spcAft>
                <a:spcPts val="1200"/>
              </a:spcAft>
            </a:pPr>
            <a:r>
              <a:rPr lang="en-US" dirty="0"/>
              <a:t>Introduce yourself.  Share what you read and your response.</a:t>
            </a:r>
          </a:p>
          <a:p>
            <a:pPr>
              <a:spcAft>
                <a:spcPts val="1200"/>
              </a:spcAft>
            </a:pPr>
            <a:r>
              <a:rPr lang="en-US" dirty="0"/>
              <a:t>Switch roles.</a:t>
            </a:r>
          </a:p>
          <a:p>
            <a:pPr>
              <a:spcAft>
                <a:spcPts val="1200"/>
              </a:spcAft>
            </a:pPr>
            <a:r>
              <a:rPr lang="en-US" dirty="0"/>
              <a:t>When you hear the chime find a new partner.</a:t>
            </a:r>
          </a:p>
        </p:txBody>
      </p:sp>
    </p:spTree>
    <p:extLst>
      <p:ext uri="{BB962C8B-B14F-4D97-AF65-F5344CB8AC3E}">
        <p14:creationId xmlns:p14="http://schemas.microsoft.com/office/powerpoint/2010/main" val="101598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EDFF8-31E1-9242-8C0E-49BF04519634}"/>
              </a:ext>
            </a:extLst>
          </p:cNvPr>
          <p:cNvSpPr>
            <a:spLocks noGrp="1"/>
          </p:cNvSpPr>
          <p:nvPr>
            <p:ph type="title"/>
          </p:nvPr>
        </p:nvSpPr>
        <p:spPr>
          <a:xfrm>
            <a:off x="1887909" y="226229"/>
            <a:ext cx="9907479" cy="1325563"/>
          </a:xfrm>
        </p:spPr>
        <p:txBody>
          <a:bodyPr/>
          <a:lstStyle/>
          <a:p>
            <a:r>
              <a:rPr lang="en-US" dirty="0"/>
              <a:t>What Kinds of Schedules Would Support This Type of Learning?</a:t>
            </a:r>
          </a:p>
        </p:txBody>
      </p:sp>
      <p:sp>
        <p:nvSpPr>
          <p:cNvPr id="3" name="Content Placeholder 2">
            <a:extLst>
              <a:ext uri="{FF2B5EF4-FFF2-40B4-BE49-F238E27FC236}">
                <a16:creationId xmlns:a16="http://schemas.microsoft.com/office/drawing/2014/main" id="{90EC94E7-476F-5047-B8A9-0316C5A18C27}"/>
              </a:ext>
            </a:extLst>
          </p:cNvPr>
          <p:cNvSpPr>
            <a:spLocks noGrp="1"/>
          </p:cNvSpPr>
          <p:nvPr>
            <p:ph idx="1"/>
          </p:nvPr>
        </p:nvSpPr>
        <p:spPr>
          <a:xfrm>
            <a:off x="5860400" y="5533292"/>
            <a:ext cx="2217140" cy="659667"/>
          </a:xfrm>
        </p:spPr>
        <p:txBody>
          <a:bodyPr/>
          <a:lstStyle/>
          <a:p>
            <a:pPr marL="0" indent="0">
              <a:buNone/>
            </a:pPr>
            <a:r>
              <a:rPr lang="en-US" dirty="0">
                <a:hlinkClick r:id="rId3"/>
              </a:rPr>
              <a:t>Kids </a:t>
            </a:r>
            <a:r>
              <a:rPr lang="en-US" dirty="0">
                <a:hlinkClick r:id="rId3"/>
              </a:rPr>
              <a:t>at</a:t>
            </a:r>
            <a:r>
              <a:rPr lang="en-US" dirty="0">
                <a:hlinkClick r:id="rId3"/>
              </a:rPr>
              <a:t> Work</a:t>
            </a:r>
            <a:endParaRPr lang="en-US" dirty="0"/>
          </a:p>
        </p:txBody>
      </p:sp>
      <p:pic>
        <p:nvPicPr>
          <p:cNvPr id="6" name="Picture 5">
            <a:hlinkClick r:id="rId3"/>
          </p:cNvPr>
          <p:cNvPicPr>
            <a:picLocks noChangeAspect="1"/>
          </p:cNvPicPr>
          <p:nvPr/>
        </p:nvPicPr>
        <p:blipFill rotWithShape="1">
          <a:blip r:embed="rId4"/>
          <a:srcRect l="7783" t="22250" r="36832" b="18961"/>
          <a:stretch/>
        </p:blipFill>
        <p:spPr>
          <a:xfrm>
            <a:off x="3493477" y="1848339"/>
            <a:ext cx="6471139" cy="3684953"/>
          </a:xfrm>
          <a:prstGeom prst="rect">
            <a:avLst/>
          </a:prstGeom>
        </p:spPr>
      </p:pic>
    </p:spTree>
    <p:extLst>
      <p:ext uri="{BB962C8B-B14F-4D97-AF65-F5344CB8AC3E}">
        <p14:creationId xmlns:p14="http://schemas.microsoft.com/office/powerpoint/2010/main" val="3908035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EE0534D-F900-5D46-A7DD-69729581CD8E}"/>
              </a:ext>
            </a:extLst>
          </p:cNvPr>
          <p:cNvSpPr>
            <a:spLocks noGrp="1"/>
          </p:cNvSpPr>
          <p:nvPr>
            <p:ph idx="1"/>
          </p:nvPr>
        </p:nvSpPr>
        <p:spPr>
          <a:xfrm>
            <a:off x="1645208" y="1707264"/>
            <a:ext cx="10150181" cy="5150736"/>
          </a:xfrm>
        </p:spPr>
        <p:txBody>
          <a:bodyPr>
            <a:normAutofit fontScale="55000" lnSpcReduction="20000"/>
          </a:bodyPr>
          <a:lstStyle/>
          <a:p>
            <a:pPr marL="0" indent="0">
              <a:buNone/>
              <a:tabLst>
                <a:tab pos="288925" algn="l"/>
              </a:tabLst>
            </a:pPr>
            <a:r>
              <a:rPr lang="en-US" sz="4400" dirty="0" smtClean="0"/>
              <a:t>Upper </a:t>
            </a:r>
            <a:r>
              <a:rPr lang="en-US" sz="4400" dirty="0"/>
              <a:t>St. Clair High School</a:t>
            </a:r>
          </a:p>
          <a:p>
            <a:pPr marL="0" indent="0">
              <a:buNone/>
              <a:tabLst>
                <a:tab pos="288925" algn="l"/>
              </a:tabLst>
            </a:pPr>
            <a:r>
              <a:rPr lang="en-US" sz="4400" dirty="0"/>
              <a:t>	</a:t>
            </a:r>
            <a:r>
              <a:rPr lang="en-US" sz="3600" dirty="0" smtClean="0"/>
              <a:t>Scheduling </a:t>
            </a:r>
            <a:r>
              <a:rPr lang="en-US" sz="3600" dirty="0"/>
              <a:t>for Impact 21 - 22</a:t>
            </a:r>
          </a:p>
          <a:p>
            <a:pPr marL="0" indent="0">
              <a:buNone/>
              <a:tabLst>
                <a:tab pos="288925" algn="l"/>
              </a:tabLst>
            </a:pPr>
            <a:r>
              <a:rPr lang="en-US" sz="4400" dirty="0"/>
              <a:t>Brooklyn Generations HS New York </a:t>
            </a:r>
            <a:endParaRPr lang="en-US" sz="4400" dirty="0" smtClean="0"/>
          </a:p>
          <a:p>
            <a:pPr marL="0" lvl="1" indent="0">
              <a:buNone/>
              <a:tabLst>
                <a:tab pos="288925" algn="l"/>
              </a:tabLst>
            </a:pPr>
            <a:r>
              <a:rPr lang="en-US" sz="3600" dirty="0" smtClean="0"/>
              <a:t>	Innovative Approaches for HS Schedules 15-16</a:t>
            </a:r>
          </a:p>
          <a:p>
            <a:pPr marL="0" indent="0">
              <a:buNone/>
              <a:tabLst>
                <a:tab pos="288925" algn="l"/>
              </a:tabLst>
            </a:pPr>
            <a:r>
              <a:rPr lang="en-US" sz="4400" dirty="0" smtClean="0"/>
              <a:t>Design </a:t>
            </a:r>
            <a:r>
              <a:rPr lang="en-US" sz="4400" dirty="0"/>
              <a:t>Tech High School San Francisco</a:t>
            </a:r>
          </a:p>
          <a:p>
            <a:pPr marL="0" indent="0">
              <a:buNone/>
              <a:tabLst>
                <a:tab pos="288925" algn="l"/>
              </a:tabLst>
            </a:pPr>
            <a:r>
              <a:rPr lang="en-US" sz="3600" dirty="0"/>
              <a:t>	Innovative Approaches…12-15</a:t>
            </a:r>
          </a:p>
          <a:p>
            <a:pPr marL="0" indent="0">
              <a:buNone/>
              <a:tabLst>
                <a:tab pos="288925" algn="l"/>
              </a:tabLst>
            </a:pPr>
            <a:r>
              <a:rPr lang="en-US" sz="4400" dirty="0"/>
              <a:t>Madeira School</a:t>
            </a:r>
          </a:p>
          <a:p>
            <a:pPr marL="0" indent="0">
              <a:buNone/>
              <a:tabLst>
                <a:tab pos="288925" algn="l"/>
              </a:tabLst>
            </a:pPr>
            <a:r>
              <a:rPr lang="en-US" sz="3600" dirty="0"/>
              <a:t>	Innovative Approaches  23 -25</a:t>
            </a:r>
          </a:p>
          <a:p>
            <a:pPr marL="0" indent="0">
              <a:buNone/>
            </a:pPr>
            <a:endParaRPr lang="en-US" dirty="0"/>
          </a:p>
          <a:p>
            <a:pPr marL="0" indent="0">
              <a:buNone/>
            </a:pPr>
            <a:endParaRPr lang="en-US" sz="4400" dirty="0">
              <a:solidFill>
                <a:schemeClr val="accent5">
                  <a:lumMod val="50000"/>
                </a:schemeClr>
              </a:solidFill>
            </a:endParaRPr>
          </a:p>
          <a:p>
            <a:pPr marL="0" indent="0">
              <a:buNone/>
            </a:pPr>
            <a:r>
              <a:rPr lang="en-US" sz="4400" dirty="0">
                <a:solidFill>
                  <a:schemeClr val="accent5">
                    <a:lumMod val="50000"/>
                  </a:schemeClr>
                </a:solidFill>
              </a:rPr>
              <a:t>Decide on </a:t>
            </a:r>
            <a:r>
              <a:rPr lang="en-US" sz="4400" dirty="0" smtClean="0">
                <a:solidFill>
                  <a:schemeClr val="accent5">
                    <a:lumMod val="50000"/>
                  </a:schemeClr>
                </a:solidFill>
              </a:rPr>
              <a:t>one you </a:t>
            </a:r>
            <a:r>
              <a:rPr lang="en-US" sz="4400" dirty="0">
                <a:solidFill>
                  <a:schemeClr val="accent5">
                    <a:lumMod val="50000"/>
                  </a:schemeClr>
                </a:solidFill>
              </a:rPr>
              <a:t>would like to look at more carefully.</a:t>
            </a:r>
          </a:p>
          <a:p>
            <a:pPr marL="0" indent="0">
              <a:buNone/>
            </a:pPr>
            <a:r>
              <a:rPr lang="en-US" sz="4400" dirty="0">
                <a:solidFill>
                  <a:schemeClr val="accent5">
                    <a:lumMod val="50000"/>
                  </a:schemeClr>
                </a:solidFill>
              </a:rPr>
              <a:t>Consider how that schedule  would interact with the evidence based practices of teacher teams, distributed leadership, relationships and trust and data driven decision making.</a:t>
            </a:r>
          </a:p>
        </p:txBody>
      </p:sp>
      <p:sp>
        <p:nvSpPr>
          <p:cNvPr id="2" name="Rectangle 1"/>
          <p:cNvSpPr/>
          <p:nvPr/>
        </p:nvSpPr>
        <p:spPr>
          <a:xfrm>
            <a:off x="1645208" y="223340"/>
            <a:ext cx="9964200" cy="1617033"/>
          </a:xfrm>
          <a:prstGeom prst="rect">
            <a:avLst/>
          </a:prstGeom>
        </p:spPr>
        <p:txBody>
          <a:bodyPr wrap="none">
            <a:noAutofit/>
          </a:bodyPr>
          <a:lstStyle/>
          <a:p>
            <a:r>
              <a:rPr lang="en-US" sz="4400" b="1" dirty="0">
                <a:solidFill>
                  <a:srgbClr val="5E94CA"/>
                </a:solidFill>
                <a:latin typeface="+mj-lt"/>
              </a:rPr>
              <a:t>Briefly</a:t>
            </a:r>
            <a:r>
              <a:rPr lang="en-US" sz="4400" b="1" dirty="0">
                <a:solidFill>
                  <a:srgbClr val="002060"/>
                </a:solidFill>
                <a:latin typeface="+mj-lt"/>
              </a:rPr>
              <a:t> </a:t>
            </a:r>
            <a:r>
              <a:rPr lang="en-US" sz="4400" b="1" dirty="0" smtClean="0">
                <a:solidFill>
                  <a:srgbClr val="5E94CA"/>
                </a:solidFill>
                <a:latin typeface="+mj-lt"/>
              </a:rPr>
              <a:t>Review </a:t>
            </a:r>
            <a:r>
              <a:rPr lang="en-US" sz="4400" b="1" dirty="0">
                <a:solidFill>
                  <a:srgbClr val="5E94CA"/>
                </a:solidFill>
                <a:latin typeface="+mj-lt"/>
              </a:rPr>
              <a:t>the </a:t>
            </a:r>
            <a:r>
              <a:rPr lang="en-US" sz="4400" b="1" dirty="0" smtClean="0">
                <a:solidFill>
                  <a:srgbClr val="5E94CA"/>
                </a:solidFill>
                <a:latin typeface="+mj-lt"/>
              </a:rPr>
              <a:t>Schedules Listed Below </a:t>
            </a:r>
          </a:p>
          <a:p>
            <a:r>
              <a:rPr lang="en-US" sz="4400" b="1" dirty="0" smtClean="0">
                <a:solidFill>
                  <a:srgbClr val="5E94CA"/>
                </a:solidFill>
                <a:latin typeface="+mj-lt"/>
              </a:rPr>
              <a:t>as </a:t>
            </a:r>
            <a:r>
              <a:rPr lang="en-US" sz="4400" b="1" dirty="0">
                <a:solidFill>
                  <a:srgbClr val="5E94CA"/>
                </a:solidFill>
                <a:latin typeface="+mj-lt"/>
              </a:rPr>
              <a:t>a </a:t>
            </a:r>
            <a:r>
              <a:rPr lang="en-US" sz="4400" b="1" dirty="0" smtClean="0">
                <a:solidFill>
                  <a:srgbClr val="5E94CA"/>
                </a:solidFill>
                <a:latin typeface="+mj-lt"/>
              </a:rPr>
              <a:t>School Team</a:t>
            </a:r>
            <a:r>
              <a:rPr lang="en-US" sz="4400" b="1" dirty="0">
                <a:solidFill>
                  <a:srgbClr val="5E94CA"/>
                </a:solidFill>
                <a:latin typeface="+mj-lt"/>
              </a:rPr>
              <a:t>:</a:t>
            </a:r>
          </a:p>
        </p:txBody>
      </p:sp>
    </p:spTree>
    <p:extLst>
      <p:ext uri="{BB962C8B-B14F-4D97-AF65-F5344CB8AC3E}">
        <p14:creationId xmlns:p14="http://schemas.microsoft.com/office/powerpoint/2010/main" val="2296255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C04BE-15D8-A441-B2A1-F4D4AA2359A2}"/>
              </a:ext>
            </a:extLst>
          </p:cNvPr>
          <p:cNvSpPr>
            <a:spLocks noGrp="1"/>
          </p:cNvSpPr>
          <p:nvPr>
            <p:ph type="title"/>
          </p:nvPr>
        </p:nvSpPr>
        <p:spPr>
          <a:xfrm>
            <a:off x="1842511" y="202565"/>
            <a:ext cx="9907479" cy="1325563"/>
          </a:xfrm>
        </p:spPr>
        <p:txBody>
          <a:bodyPr/>
          <a:lstStyle/>
          <a:p>
            <a:r>
              <a:rPr lang="en-US" dirty="0"/>
              <a:t>How Might We Provide for Collaboration to Happen Effectively?</a:t>
            </a:r>
          </a:p>
        </p:txBody>
      </p:sp>
      <p:sp>
        <p:nvSpPr>
          <p:cNvPr id="3" name="Content Placeholder 2">
            <a:extLst>
              <a:ext uri="{FF2B5EF4-FFF2-40B4-BE49-F238E27FC236}">
                <a16:creationId xmlns:a16="http://schemas.microsoft.com/office/drawing/2014/main" id="{8AEC74CF-9CA1-4E40-8C3C-ADB334B8DDE1}"/>
              </a:ext>
            </a:extLst>
          </p:cNvPr>
          <p:cNvSpPr>
            <a:spLocks noGrp="1"/>
          </p:cNvSpPr>
          <p:nvPr>
            <p:ph idx="1"/>
          </p:nvPr>
        </p:nvSpPr>
        <p:spPr>
          <a:xfrm>
            <a:off x="1842511" y="1545273"/>
            <a:ext cx="9907479" cy="4876927"/>
          </a:xfrm>
        </p:spPr>
        <p:txBody>
          <a:bodyPr>
            <a:normAutofit fontScale="92500"/>
          </a:bodyPr>
          <a:lstStyle/>
          <a:p>
            <a:pPr eaLnBrk="0" fontAlgn="base" hangingPunct="0">
              <a:lnSpc>
                <a:spcPct val="100000"/>
              </a:lnSpc>
              <a:spcBef>
                <a:spcPct val="0"/>
              </a:spcBef>
              <a:spcAft>
                <a:spcPts val="1200"/>
              </a:spcAft>
            </a:pPr>
            <a:r>
              <a:rPr lang="en-US" altLang="en-US" dirty="0">
                <a:cs typeface="Calibri" panose="020F0502020204030204" pitchFamily="34" charset="0"/>
              </a:rPr>
              <a:t>Common planning for adults sharing students </a:t>
            </a:r>
            <a:endParaRPr lang="en-US" altLang="en-US" dirty="0"/>
          </a:p>
          <a:p>
            <a:pPr eaLnBrk="0" fontAlgn="base" hangingPunct="0">
              <a:lnSpc>
                <a:spcPct val="100000"/>
              </a:lnSpc>
              <a:spcBef>
                <a:spcPct val="0"/>
              </a:spcBef>
              <a:spcAft>
                <a:spcPts val="1200"/>
              </a:spcAft>
            </a:pPr>
            <a:r>
              <a:rPr lang="en-US" altLang="en-US" dirty="0">
                <a:cs typeface="Calibri" panose="020F0502020204030204" pitchFamily="34" charset="0"/>
              </a:rPr>
              <a:t>Parallel scheduling </a:t>
            </a:r>
          </a:p>
          <a:p>
            <a:pPr eaLnBrk="0" fontAlgn="base" hangingPunct="0">
              <a:lnSpc>
                <a:spcPct val="100000"/>
              </a:lnSpc>
              <a:spcBef>
                <a:spcPct val="0"/>
              </a:spcBef>
              <a:spcAft>
                <a:spcPts val="1200"/>
              </a:spcAft>
            </a:pPr>
            <a:r>
              <a:rPr lang="en-US" altLang="en-US" dirty="0"/>
              <a:t>Building cohorts of subs – roving coverage</a:t>
            </a:r>
          </a:p>
          <a:p>
            <a:pPr eaLnBrk="0" fontAlgn="base" hangingPunct="0">
              <a:lnSpc>
                <a:spcPct val="100000"/>
              </a:lnSpc>
              <a:spcBef>
                <a:spcPct val="0"/>
              </a:spcBef>
              <a:spcAft>
                <a:spcPts val="1200"/>
              </a:spcAft>
            </a:pPr>
            <a:r>
              <a:rPr lang="en-US" altLang="en-US" dirty="0">
                <a:cs typeface="Calibri" panose="020F0502020204030204" pitchFamily="34" charset="0"/>
              </a:rPr>
              <a:t>Adjusted start and end times </a:t>
            </a:r>
            <a:endParaRPr lang="en-US" altLang="en-US" dirty="0"/>
          </a:p>
          <a:p>
            <a:pPr eaLnBrk="0" fontAlgn="base" hangingPunct="0">
              <a:lnSpc>
                <a:spcPct val="100000"/>
              </a:lnSpc>
              <a:spcBef>
                <a:spcPct val="0"/>
              </a:spcBef>
              <a:spcAft>
                <a:spcPts val="1200"/>
              </a:spcAft>
            </a:pPr>
            <a:r>
              <a:rPr lang="en-US" altLang="en-US" dirty="0">
                <a:cs typeface="Calibri" panose="020F0502020204030204" pitchFamily="34" charset="0"/>
              </a:rPr>
              <a:t>Shared classes by grade level or course content </a:t>
            </a:r>
            <a:endParaRPr lang="en-US" altLang="en-US" dirty="0"/>
          </a:p>
          <a:p>
            <a:pPr eaLnBrk="0" fontAlgn="base" hangingPunct="0">
              <a:lnSpc>
                <a:spcPct val="100000"/>
              </a:lnSpc>
              <a:spcBef>
                <a:spcPct val="0"/>
              </a:spcBef>
              <a:spcAft>
                <a:spcPts val="1200"/>
              </a:spcAft>
            </a:pPr>
            <a:r>
              <a:rPr lang="en-US" altLang="en-US" dirty="0">
                <a:cs typeface="Calibri" panose="020F0502020204030204" pitchFamily="34" charset="0"/>
              </a:rPr>
              <a:t>Banked time to create space for early dismissals or teacher work days </a:t>
            </a:r>
            <a:endParaRPr lang="en-US" altLang="en-US" dirty="0"/>
          </a:p>
          <a:p>
            <a:pPr eaLnBrk="0" fontAlgn="base" hangingPunct="0">
              <a:lnSpc>
                <a:spcPct val="100000"/>
              </a:lnSpc>
              <a:spcBef>
                <a:spcPct val="0"/>
              </a:spcBef>
              <a:spcAft>
                <a:spcPts val="1200"/>
              </a:spcAft>
            </a:pPr>
            <a:r>
              <a:rPr lang="en-US" altLang="en-US" dirty="0">
                <a:cs typeface="Calibri" panose="020F0502020204030204" pitchFamily="34" charset="0"/>
              </a:rPr>
              <a:t>Extended time for collaboration in in-service and faculty meeting schedules.</a:t>
            </a:r>
          </a:p>
          <a:p>
            <a:pPr eaLnBrk="0" fontAlgn="base" hangingPunct="0">
              <a:lnSpc>
                <a:spcPct val="100000"/>
              </a:lnSpc>
              <a:spcBef>
                <a:spcPct val="0"/>
              </a:spcBef>
              <a:spcAft>
                <a:spcPct val="0"/>
              </a:spcAft>
            </a:pPr>
            <a:r>
              <a:rPr lang="en-US" altLang="en-US" dirty="0">
                <a:cs typeface="Calibri" panose="020F0502020204030204" pitchFamily="34" charset="0"/>
              </a:rPr>
              <a:t>Intensives</a:t>
            </a:r>
            <a:endParaRPr lang="en-US" altLang="en-US" dirty="0"/>
          </a:p>
          <a:p>
            <a:pPr marL="0" indent="0">
              <a:buNone/>
            </a:pPr>
            <a:endParaRPr lang="en-US" dirty="0"/>
          </a:p>
        </p:txBody>
      </p:sp>
      <p:pic>
        <p:nvPicPr>
          <p:cNvPr id="1026" name="Picture 2" descr="page3image3840052080">
            <a:extLst>
              <a:ext uri="{FF2B5EF4-FFF2-40B4-BE49-F238E27FC236}">
                <a16:creationId xmlns:a16="http://schemas.microsoft.com/office/drawing/2014/main" id="{693A3284-AA9B-2E4D-82FF-EA0BF55C74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075" y="-501650"/>
            <a:ext cx="2273300" cy="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page3image3840052416">
            <a:extLst>
              <a:ext uri="{FF2B5EF4-FFF2-40B4-BE49-F238E27FC236}">
                <a16:creationId xmlns:a16="http://schemas.microsoft.com/office/drawing/2014/main" id="{F8F5F3B2-8341-024A-9F8A-A24A9DC595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075" y="-501650"/>
            <a:ext cx="2997200" cy="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age3image3840052688">
            <a:extLst>
              <a:ext uri="{FF2B5EF4-FFF2-40B4-BE49-F238E27FC236}">
                <a16:creationId xmlns:a16="http://schemas.microsoft.com/office/drawing/2014/main" id="{8F4A8E01-A1E2-2944-B370-21A48DDE6E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075" y="-501650"/>
            <a:ext cx="5448300" cy="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page3image3840052960">
            <a:extLst>
              <a:ext uri="{FF2B5EF4-FFF2-40B4-BE49-F238E27FC236}">
                <a16:creationId xmlns:a16="http://schemas.microsoft.com/office/drawing/2014/main" id="{811BB091-D51F-BC42-B504-FAF07EC92A2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075" y="-501650"/>
            <a:ext cx="12065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age3image3840053296">
            <a:extLst>
              <a:ext uri="{FF2B5EF4-FFF2-40B4-BE49-F238E27FC236}">
                <a16:creationId xmlns:a16="http://schemas.microsoft.com/office/drawing/2014/main" id="{B6A11B30-5399-3C43-87E9-34F4BB43D21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075" y="-501650"/>
            <a:ext cx="54229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page3image3840053568">
            <a:extLst>
              <a:ext uri="{FF2B5EF4-FFF2-40B4-BE49-F238E27FC236}">
                <a16:creationId xmlns:a16="http://schemas.microsoft.com/office/drawing/2014/main" id="{2914CBB3-F2D1-2A40-A89E-122BE07E32E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075" y="-501650"/>
            <a:ext cx="558800" cy="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age3image3840053840">
            <a:extLst>
              <a:ext uri="{FF2B5EF4-FFF2-40B4-BE49-F238E27FC236}">
                <a16:creationId xmlns:a16="http://schemas.microsoft.com/office/drawing/2014/main" id="{74D7BF1C-F35B-1247-AA43-FEFB7449ED5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075" y="-501650"/>
            <a:ext cx="32258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page3image3840054176">
            <a:extLst>
              <a:ext uri="{FF2B5EF4-FFF2-40B4-BE49-F238E27FC236}">
                <a16:creationId xmlns:a16="http://schemas.microsoft.com/office/drawing/2014/main" id="{A5E1DA37-B28B-3245-A939-574F74D6522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2075" y="-501650"/>
            <a:ext cx="54864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page3image3840054512">
            <a:extLst>
              <a:ext uri="{FF2B5EF4-FFF2-40B4-BE49-F238E27FC236}">
                <a16:creationId xmlns:a16="http://schemas.microsoft.com/office/drawing/2014/main" id="{F868F002-EDF7-A446-BC01-761350538F9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075" y="-501650"/>
            <a:ext cx="393700" cy="12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1578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8D31B-A3E3-6B44-960E-C6952E6B8DA9}"/>
              </a:ext>
            </a:extLst>
          </p:cNvPr>
          <p:cNvSpPr>
            <a:spLocks noGrp="1"/>
          </p:cNvSpPr>
          <p:nvPr>
            <p:ph type="title"/>
          </p:nvPr>
        </p:nvSpPr>
        <p:spPr>
          <a:xfrm>
            <a:off x="1555716" y="0"/>
            <a:ext cx="9907479" cy="1325563"/>
          </a:xfrm>
        </p:spPr>
        <p:txBody>
          <a:bodyPr/>
          <a:lstStyle/>
          <a:p>
            <a:r>
              <a:rPr lang="en-US" dirty="0"/>
              <a:t> Design Time – Organizing Adults</a:t>
            </a:r>
          </a:p>
        </p:txBody>
      </p:sp>
      <p:sp>
        <p:nvSpPr>
          <p:cNvPr id="3" name="Content Placeholder 2">
            <a:extLst>
              <a:ext uri="{FF2B5EF4-FFF2-40B4-BE49-F238E27FC236}">
                <a16:creationId xmlns:a16="http://schemas.microsoft.com/office/drawing/2014/main" id="{AF0D7680-6D30-0246-85EB-4C7756F394A4}"/>
              </a:ext>
            </a:extLst>
          </p:cNvPr>
          <p:cNvSpPr>
            <a:spLocks noGrp="1"/>
          </p:cNvSpPr>
          <p:nvPr>
            <p:ph idx="1"/>
          </p:nvPr>
        </p:nvSpPr>
        <p:spPr>
          <a:xfrm>
            <a:off x="3020992" y="1397361"/>
            <a:ext cx="8809120" cy="5032375"/>
          </a:xfrm>
        </p:spPr>
        <p:txBody>
          <a:bodyPr>
            <a:normAutofit lnSpcReduction="10000"/>
          </a:bodyPr>
          <a:lstStyle/>
          <a:p>
            <a:pPr>
              <a:spcAft>
                <a:spcPts val="1200"/>
              </a:spcAft>
            </a:pPr>
            <a:r>
              <a:rPr lang="en-US" dirty="0"/>
              <a:t>What resonates with your team from the ideas in organizing adults?</a:t>
            </a:r>
          </a:p>
          <a:p>
            <a:pPr>
              <a:spcAft>
                <a:spcPts val="1200"/>
              </a:spcAft>
            </a:pPr>
            <a:r>
              <a:rPr lang="en-US" dirty="0"/>
              <a:t>What might be  key collaborative interactions in your school community?  What are your hopes relating to those interactions?</a:t>
            </a:r>
          </a:p>
          <a:p>
            <a:pPr>
              <a:spcAft>
                <a:spcPts val="1200"/>
              </a:spcAft>
            </a:pPr>
            <a:r>
              <a:rPr lang="en-US" dirty="0"/>
              <a:t>How might the path of support for those collaborative interactions be created? What supports, resources, and structures can be offered? </a:t>
            </a:r>
          </a:p>
          <a:p>
            <a:pPr>
              <a:spcAft>
                <a:spcPts val="1200"/>
              </a:spcAft>
            </a:pPr>
            <a:r>
              <a:rPr lang="en-US" dirty="0"/>
              <a:t>When thinking about interdependence as a school, what are two or three areas, practices, rituals that come to mind as areas of  strength</a:t>
            </a:r>
            <a:r>
              <a:rPr lang="en-US" dirty="0" smtClean="0"/>
              <a:t>?</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66" y="2103417"/>
            <a:ext cx="2580357" cy="2630429"/>
          </a:xfrm>
          <a:prstGeom prst="rect">
            <a:avLst/>
          </a:prstGeom>
        </p:spPr>
      </p:pic>
    </p:spTree>
    <p:extLst>
      <p:ext uri="{BB962C8B-B14F-4D97-AF65-F5344CB8AC3E}">
        <p14:creationId xmlns:p14="http://schemas.microsoft.com/office/powerpoint/2010/main" val="3194595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914943" y="318254"/>
            <a:ext cx="3632276" cy="830997"/>
          </a:xfrm>
          <a:prstGeom prst="rect">
            <a:avLst/>
          </a:prstGeom>
        </p:spPr>
        <p:txBody>
          <a:bodyPr wrap="none">
            <a:spAutoFit/>
          </a:bodyPr>
          <a:lstStyle/>
          <a:p>
            <a:r>
              <a:rPr lang="en-US" sz="4800" b="1" dirty="0">
                <a:solidFill>
                  <a:srgbClr val="5E94CA"/>
                </a:solidFill>
                <a:latin typeface="Calibri Light" panose="020F0302020204030204" pitchFamily="34" charset="0"/>
                <a:cs typeface="Calibri Light" panose="020F0302020204030204" pitchFamily="34" charset="0"/>
              </a:rPr>
              <a:t>Empathy Map</a:t>
            </a:r>
          </a:p>
        </p:txBody>
      </p:sp>
      <p:sp>
        <p:nvSpPr>
          <p:cNvPr id="12" name="Rectangle 11"/>
          <p:cNvSpPr/>
          <p:nvPr/>
        </p:nvSpPr>
        <p:spPr>
          <a:xfrm>
            <a:off x="1913940" y="1149251"/>
            <a:ext cx="10008770" cy="1723549"/>
          </a:xfrm>
          <a:prstGeom prst="rect">
            <a:avLst/>
          </a:prstGeom>
        </p:spPr>
        <p:txBody>
          <a:bodyPr wrap="square">
            <a:spAutoFit/>
          </a:bodyPr>
          <a:lstStyle/>
          <a:p>
            <a:pPr>
              <a:spcAft>
                <a:spcPts val="1200"/>
              </a:spcAft>
            </a:pPr>
            <a:r>
              <a:rPr lang="en-US" sz="2400" dirty="0"/>
              <a:t>You engaged with </a:t>
            </a:r>
            <a:r>
              <a:rPr lang="en-US" sz="2400" dirty="0" smtClean="0"/>
              <a:t>freshmen </a:t>
            </a:r>
            <a:r>
              <a:rPr lang="en-US" sz="2400" dirty="0"/>
              <a:t>and </a:t>
            </a:r>
            <a:r>
              <a:rPr lang="en-US" sz="2400" dirty="0" smtClean="0"/>
              <a:t>seniors </a:t>
            </a:r>
            <a:r>
              <a:rPr lang="en-US" sz="2400" dirty="0"/>
              <a:t>by interviewing and </a:t>
            </a:r>
            <a:r>
              <a:rPr lang="en-US" sz="2400" dirty="0" smtClean="0"/>
              <a:t>immersing </a:t>
            </a:r>
            <a:r>
              <a:rPr lang="en-US" sz="2400" dirty="0"/>
              <a:t>yourselves in the users’ shoes through shadowing a student(s) for the day. Create a quadrant on your chart paper.</a:t>
            </a:r>
          </a:p>
          <a:p>
            <a:endParaRPr lang="en-US" sz="2400" dirty="0"/>
          </a:p>
        </p:txBody>
      </p:sp>
      <p:pic>
        <p:nvPicPr>
          <p:cNvPr id="7" name="Picture 6">
            <a:extLst>
              <a:ext uri="{FF2B5EF4-FFF2-40B4-BE49-F238E27FC236}">
                <a16:creationId xmlns:a16="http://schemas.microsoft.com/office/drawing/2014/main" id="{04D10006-28E9-F346-9CA3-921C2756CD83}"/>
              </a:ext>
            </a:extLst>
          </p:cNvPr>
          <p:cNvPicPr>
            <a:picLocks noChangeAspect="1"/>
          </p:cNvPicPr>
          <p:nvPr/>
        </p:nvPicPr>
        <p:blipFill>
          <a:blip r:embed="rId3"/>
          <a:stretch>
            <a:fillRect/>
          </a:stretch>
        </p:blipFill>
        <p:spPr>
          <a:xfrm>
            <a:off x="938493" y="2489925"/>
            <a:ext cx="5157507" cy="3651433"/>
          </a:xfrm>
          <a:prstGeom prst="rect">
            <a:avLst/>
          </a:prstGeom>
        </p:spPr>
      </p:pic>
      <p:sp>
        <p:nvSpPr>
          <p:cNvPr id="9" name="TextBox 8">
            <a:extLst>
              <a:ext uri="{FF2B5EF4-FFF2-40B4-BE49-F238E27FC236}">
                <a16:creationId xmlns:a16="http://schemas.microsoft.com/office/drawing/2014/main" id="{E6E9C547-3A2D-4549-94C2-3E29201038C6}"/>
              </a:ext>
            </a:extLst>
          </p:cNvPr>
          <p:cNvSpPr txBox="1"/>
          <p:nvPr/>
        </p:nvSpPr>
        <p:spPr>
          <a:xfrm>
            <a:off x="6457071" y="2489925"/>
            <a:ext cx="5465639" cy="3639458"/>
          </a:xfrm>
          <a:prstGeom prst="rect">
            <a:avLst/>
          </a:prstGeom>
          <a:noFill/>
        </p:spPr>
        <p:txBody>
          <a:bodyPr wrap="square" rtlCol="0">
            <a:spAutoFit/>
          </a:bodyPr>
          <a:lstStyle/>
          <a:p>
            <a:r>
              <a:rPr lang="en-US" dirty="0"/>
              <a:t>As members of your team review their notes from the interviews and student shadowing </a:t>
            </a:r>
            <a:r>
              <a:rPr lang="en-US" dirty="0" smtClean="0"/>
              <a:t>experience.</a:t>
            </a:r>
            <a:endParaRPr lang="en-US" dirty="0"/>
          </a:p>
          <a:p>
            <a:endParaRPr lang="en-US" dirty="0"/>
          </a:p>
          <a:p>
            <a:pPr>
              <a:spcAft>
                <a:spcPts val="300"/>
              </a:spcAft>
            </a:pPr>
            <a:r>
              <a:rPr lang="en-US" dirty="0"/>
              <a:t>You will list on </a:t>
            </a:r>
            <a:r>
              <a:rPr lang="en-US" dirty="0" smtClean="0"/>
              <a:t>P</a:t>
            </a:r>
            <a:r>
              <a:rPr lang="en-US" dirty="0" smtClean="0"/>
              <a:t>ost-it </a:t>
            </a:r>
            <a:r>
              <a:rPr lang="en-US" dirty="0"/>
              <a:t>notes</a:t>
            </a:r>
            <a:r>
              <a:rPr lang="en-US" dirty="0" smtClean="0"/>
              <a:t>:</a:t>
            </a:r>
          </a:p>
          <a:p>
            <a:pPr>
              <a:spcAft>
                <a:spcPts val="1200"/>
              </a:spcAft>
            </a:pPr>
            <a:r>
              <a:rPr lang="en-US" b="1" dirty="0" smtClean="0"/>
              <a:t>Say </a:t>
            </a:r>
            <a:r>
              <a:rPr lang="en-US" b="1" dirty="0"/>
              <a:t>– </a:t>
            </a:r>
            <a:r>
              <a:rPr lang="en-US" dirty="0"/>
              <a:t>What are some quotes and defining words students said?</a:t>
            </a:r>
          </a:p>
          <a:p>
            <a:pPr>
              <a:spcAft>
                <a:spcPts val="1200"/>
              </a:spcAft>
            </a:pPr>
            <a:r>
              <a:rPr lang="en-US" b="1" dirty="0"/>
              <a:t>Do – </a:t>
            </a:r>
            <a:r>
              <a:rPr lang="en-US" dirty="0"/>
              <a:t>What actions or behaviors did you notice?</a:t>
            </a:r>
          </a:p>
          <a:p>
            <a:pPr>
              <a:spcAft>
                <a:spcPts val="1200"/>
              </a:spcAft>
            </a:pPr>
            <a:r>
              <a:rPr lang="en-US" b="1" dirty="0" smtClean="0"/>
              <a:t>Think</a:t>
            </a:r>
            <a:r>
              <a:rPr lang="en-US" dirty="0" smtClean="0"/>
              <a:t> </a:t>
            </a:r>
            <a:r>
              <a:rPr lang="en-US" b="1" dirty="0"/>
              <a:t>– </a:t>
            </a:r>
            <a:r>
              <a:rPr lang="en-US" dirty="0" smtClean="0"/>
              <a:t>What </a:t>
            </a:r>
            <a:r>
              <a:rPr lang="en-US" dirty="0"/>
              <a:t>might your students be thinking? What does this tell you about their beliefs?</a:t>
            </a:r>
          </a:p>
          <a:p>
            <a:r>
              <a:rPr lang="en-US" b="1" dirty="0"/>
              <a:t>Feel – </a:t>
            </a:r>
            <a:r>
              <a:rPr lang="en-US" dirty="0"/>
              <a:t>What emotions might your subject be feeling?</a:t>
            </a:r>
          </a:p>
          <a:p>
            <a:endParaRPr lang="en-US" dirty="0"/>
          </a:p>
        </p:txBody>
      </p:sp>
    </p:spTree>
    <p:extLst>
      <p:ext uri="{BB962C8B-B14F-4D97-AF65-F5344CB8AC3E}">
        <p14:creationId xmlns:p14="http://schemas.microsoft.com/office/powerpoint/2010/main" val="1616148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71FF3-D99B-8246-A974-26B1F3FA969E}"/>
              </a:ext>
            </a:extLst>
          </p:cNvPr>
          <p:cNvSpPr>
            <a:spLocks noGrp="1"/>
          </p:cNvSpPr>
          <p:nvPr>
            <p:ph type="ctrTitle"/>
          </p:nvPr>
        </p:nvSpPr>
        <p:spPr>
          <a:xfrm>
            <a:off x="1988597" y="312135"/>
            <a:ext cx="9934113" cy="1077912"/>
          </a:xfrm>
        </p:spPr>
        <p:txBody>
          <a:bodyPr/>
          <a:lstStyle/>
          <a:p>
            <a:pPr algn="l"/>
            <a:r>
              <a:rPr lang="en-US" dirty="0"/>
              <a:t>Identify Insights</a:t>
            </a:r>
          </a:p>
        </p:txBody>
      </p:sp>
      <p:sp>
        <p:nvSpPr>
          <p:cNvPr id="3" name="Subtitle 2">
            <a:extLst>
              <a:ext uri="{FF2B5EF4-FFF2-40B4-BE49-F238E27FC236}">
                <a16:creationId xmlns:a16="http://schemas.microsoft.com/office/drawing/2014/main" id="{676E7A4E-3257-AC4C-A9D7-004E8B06A342}"/>
              </a:ext>
            </a:extLst>
          </p:cNvPr>
          <p:cNvSpPr>
            <a:spLocks noGrp="1"/>
          </p:cNvSpPr>
          <p:nvPr>
            <p:ph type="subTitle" idx="1"/>
          </p:nvPr>
        </p:nvSpPr>
        <p:spPr>
          <a:xfrm>
            <a:off x="1895999" y="1645655"/>
            <a:ext cx="9934113" cy="2524125"/>
          </a:xfrm>
        </p:spPr>
        <p:txBody>
          <a:bodyPr>
            <a:normAutofit/>
          </a:bodyPr>
          <a:lstStyle/>
          <a:p>
            <a:pPr marL="457200" indent="-457200" algn="l">
              <a:spcAft>
                <a:spcPts val="1800"/>
              </a:spcAft>
              <a:buFont typeface="Arial" panose="020B0604020202020204" pitchFamily="34" charset="0"/>
              <a:buChar char="•"/>
            </a:pPr>
            <a:r>
              <a:rPr lang="en-US" sz="2800" dirty="0"/>
              <a:t>An insight is a remarkable realization - they often grow from contradictions between two difference quadrants.</a:t>
            </a:r>
          </a:p>
          <a:p>
            <a:pPr marL="457200" indent="-457200" algn="l">
              <a:buFont typeface="Arial" panose="020B0604020202020204" pitchFamily="34" charset="0"/>
              <a:buChar char="•"/>
            </a:pPr>
            <a:r>
              <a:rPr lang="en-US" sz="2800" dirty="0"/>
              <a:t>Write down any potential insights/tensions/contradictions you discover.</a:t>
            </a:r>
          </a:p>
        </p:txBody>
      </p:sp>
    </p:spTree>
    <p:extLst>
      <p:ext uri="{BB962C8B-B14F-4D97-AF65-F5344CB8AC3E}">
        <p14:creationId xmlns:p14="http://schemas.microsoft.com/office/powerpoint/2010/main" val="31379628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15230" y="247769"/>
            <a:ext cx="9907479" cy="1325563"/>
          </a:xfrm>
        </p:spPr>
        <p:txBody>
          <a:bodyPr/>
          <a:lstStyle/>
          <a:p>
            <a:r>
              <a:rPr lang="en-US" dirty="0">
                <a:latin typeface="Calibri Light" panose="020F0302020204030204" pitchFamily="34" charset="0"/>
                <a:cs typeface="Calibri Light" panose="020F0302020204030204" pitchFamily="34" charset="0"/>
              </a:rPr>
              <a:t>Storyboard and Capture</a:t>
            </a:r>
          </a:p>
        </p:txBody>
      </p:sp>
      <p:sp>
        <p:nvSpPr>
          <p:cNvPr id="5" name="Text Placeholder 4"/>
          <p:cNvSpPr>
            <a:spLocks noGrp="1"/>
          </p:cNvSpPr>
          <p:nvPr>
            <p:ph type="body" idx="1"/>
          </p:nvPr>
        </p:nvSpPr>
        <p:spPr>
          <a:xfrm>
            <a:off x="120114" y="1764792"/>
            <a:ext cx="6655590" cy="4836993"/>
          </a:xfrm>
        </p:spPr>
        <p:txBody>
          <a:bodyPr>
            <a:normAutofit/>
          </a:bodyPr>
          <a:lstStyle/>
          <a:p>
            <a:pPr marL="50800" indent="0">
              <a:lnSpc>
                <a:spcPct val="100000"/>
              </a:lnSpc>
              <a:spcBef>
                <a:spcPts val="0"/>
              </a:spcBef>
              <a:spcAft>
                <a:spcPts val="1800"/>
              </a:spcAft>
              <a:buNone/>
            </a:pPr>
            <a:r>
              <a:rPr lang="en-US" dirty="0"/>
              <a:t>Unpack observations and share individual stories about the staff and community fieldwork you engaged in to gain insights about your high school redesign.</a:t>
            </a:r>
          </a:p>
          <a:p>
            <a:pPr marL="50800" indent="0">
              <a:lnSpc>
                <a:spcPct val="100000"/>
              </a:lnSpc>
              <a:spcBef>
                <a:spcPts val="0"/>
              </a:spcBef>
              <a:spcAft>
                <a:spcPts val="1800"/>
              </a:spcAft>
              <a:buNone/>
            </a:pPr>
            <a:r>
              <a:rPr lang="en-US" dirty="0"/>
              <a:t>As each team ember shares – other team members should headline quotes – surprises/ interesting tidbits</a:t>
            </a:r>
          </a:p>
          <a:p>
            <a:pPr marL="50800" indent="0">
              <a:lnSpc>
                <a:spcPct val="100000"/>
              </a:lnSpc>
              <a:spcBef>
                <a:spcPts val="0"/>
              </a:spcBef>
              <a:spcAft>
                <a:spcPts val="1800"/>
              </a:spcAft>
              <a:buNone/>
            </a:pPr>
            <a:r>
              <a:rPr lang="en-US" sz="3600" i="1" dirty="0">
                <a:solidFill>
                  <a:srgbClr val="002060"/>
                </a:solidFill>
              </a:rPr>
              <a:t>      One headline per </a:t>
            </a:r>
            <a:r>
              <a:rPr lang="en-US" sz="3600" i="1" dirty="0" smtClean="0">
                <a:solidFill>
                  <a:srgbClr val="002060"/>
                </a:solidFill>
              </a:rPr>
              <a:t>Post-it</a:t>
            </a:r>
            <a:endParaRPr lang="en-US" dirty="0"/>
          </a:p>
          <a:p>
            <a:pPr marL="50800" indent="0">
              <a:lnSpc>
                <a:spcPct val="100000"/>
              </a:lnSpc>
              <a:spcBef>
                <a:spcPts val="0"/>
              </a:spcBef>
              <a:spcAft>
                <a:spcPts val="1200"/>
              </a:spcAft>
              <a:buNone/>
            </a:pPr>
            <a:endParaRPr lang="en-US" dirty="0"/>
          </a:p>
        </p:txBody>
      </p:sp>
      <p:pic>
        <p:nvPicPr>
          <p:cNvPr id="2" name="Picture 1">
            <a:extLst>
              <a:ext uri="{FF2B5EF4-FFF2-40B4-BE49-F238E27FC236}">
                <a16:creationId xmlns:a16="http://schemas.microsoft.com/office/drawing/2014/main" id="{74C7D225-899F-B946-B945-DFC54DF37073}"/>
              </a:ext>
            </a:extLst>
          </p:cNvPr>
          <p:cNvPicPr>
            <a:picLocks noChangeAspect="1"/>
          </p:cNvPicPr>
          <p:nvPr/>
        </p:nvPicPr>
        <p:blipFill>
          <a:blip r:embed="rId3"/>
          <a:stretch>
            <a:fillRect/>
          </a:stretch>
        </p:blipFill>
        <p:spPr>
          <a:xfrm>
            <a:off x="6897035" y="1764792"/>
            <a:ext cx="5294965" cy="3558033"/>
          </a:xfrm>
          <a:prstGeom prst="rect">
            <a:avLst/>
          </a:prstGeom>
        </p:spPr>
      </p:pic>
    </p:spTree>
    <p:extLst>
      <p:ext uri="{BB962C8B-B14F-4D97-AF65-F5344CB8AC3E}">
        <p14:creationId xmlns:p14="http://schemas.microsoft.com/office/powerpoint/2010/main" val="1979299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5C89F-22A3-B447-91FC-D2D529271EEE}"/>
              </a:ext>
            </a:extLst>
          </p:cNvPr>
          <p:cNvSpPr>
            <a:spLocks noGrp="1"/>
          </p:cNvSpPr>
          <p:nvPr>
            <p:ph type="ctrTitle"/>
          </p:nvPr>
        </p:nvSpPr>
        <p:spPr/>
        <p:txBody>
          <a:bodyPr/>
          <a:lstStyle/>
          <a:p>
            <a:r>
              <a:rPr lang="en-US" dirty="0"/>
              <a:t>Group to Illuminate Themes </a:t>
            </a:r>
            <a:r>
              <a:rPr lang="en-US" dirty="0" smtClean="0"/>
              <a:t/>
            </a:r>
            <a:br>
              <a:rPr lang="en-US" dirty="0" smtClean="0"/>
            </a:br>
            <a:r>
              <a:rPr lang="en-US" dirty="0" smtClean="0"/>
              <a:t>or </a:t>
            </a:r>
            <a:r>
              <a:rPr lang="en-US" dirty="0"/>
              <a:t>Patterns</a:t>
            </a:r>
          </a:p>
        </p:txBody>
      </p:sp>
      <p:sp>
        <p:nvSpPr>
          <p:cNvPr id="3" name="Subtitle 2">
            <a:extLst>
              <a:ext uri="{FF2B5EF4-FFF2-40B4-BE49-F238E27FC236}">
                <a16:creationId xmlns:a16="http://schemas.microsoft.com/office/drawing/2014/main" id="{18890611-5A29-6C45-9272-67500A1F10BD}"/>
              </a:ext>
            </a:extLst>
          </p:cNvPr>
          <p:cNvSpPr>
            <a:spLocks noGrp="1"/>
          </p:cNvSpPr>
          <p:nvPr>
            <p:ph type="subTitle" idx="1"/>
          </p:nvPr>
        </p:nvSpPr>
        <p:spPr/>
        <p:txBody>
          <a:bodyPr/>
          <a:lstStyle/>
          <a:p>
            <a:r>
              <a:rPr lang="en-US" dirty="0"/>
              <a:t>Capture any specific needs that surface</a:t>
            </a:r>
          </a:p>
        </p:txBody>
      </p:sp>
    </p:spTree>
    <p:extLst>
      <p:ext uri="{BB962C8B-B14F-4D97-AF65-F5344CB8AC3E}">
        <p14:creationId xmlns:p14="http://schemas.microsoft.com/office/powerpoint/2010/main" val="1842795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62C9F-6029-1D42-832C-B2787FAB625B}"/>
              </a:ext>
            </a:extLst>
          </p:cNvPr>
          <p:cNvSpPr>
            <a:spLocks noGrp="1"/>
          </p:cNvSpPr>
          <p:nvPr>
            <p:ph type="title"/>
          </p:nvPr>
        </p:nvSpPr>
        <p:spPr>
          <a:xfrm>
            <a:off x="3332237" y="3735516"/>
            <a:ext cx="6097987" cy="1262062"/>
          </a:xfrm>
        </p:spPr>
        <p:txBody>
          <a:bodyPr/>
          <a:lstStyle/>
          <a:p>
            <a:pPr algn="ctr"/>
            <a:r>
              <a:rPr lang="en-US" dirty="0"/>
              <a:t>Organizing Adults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1995" y="649600"/>
            <a:ext cx="3351772" cy="3416813"/>
          </a:xfrm>
          <a:prstGeom prst="rect">
            <a:avLst/>
          </a:prstGeom>
        </p:spPr>
      </p:pic>
    </p:spTree>
    <p:extLst>
      <p:ext uri="{BB962C8B-B14F-4D97-AF65-F5344CB8AC3E}">
        <p14:creationId xmlns:p14="http://schemas.microsoft.com/office/powerpoint/2010/main" val="476282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991109"/>
          </a:xfrm>
          <a:prstGeom prst="rect">
            <a:avLst/>
          </a:prstGeom>
        </p:spPr>
      </p:pic>
    </p:spTree>
    <p:extLst>
      <p:ext uri="{BB962C8B-B14F-4D97-AF65-F5344CB8AC3E}">
        <p14:creationId xmlns:p14="http://schemas.microsoft.com/office/powerpoint/2010/main" val="113740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7920" y="504824"/>
            <a:ext cx="9934113" cy="695325"/>
          </a:xfrm>
        </p:spPr>
        <p:txBody>
          <a:bodyPr>
            <a:normAutofit/>
          </a:bodyPr>
          <a:lstStyle/>
          <a:p>
            <a:r>
              <a:rPr lang="en-US" sz="4400" b="0" dirty="0">
                <a:latin typeface="+mn-lt"/>
              </a:rPr>
              <a:t>Purpose for this Work Session</a:t>
            </a:r>
          </a:p>
        </p:txBody>
      </p:sp>
      <p:sp>
        <p:nvSpPr>
          <p:cNvPr id="3" name="Rectangle 2"/>
          <p:cNvSpPr/>
          <p:nvPr/>
        </p:nvSpPr>
        <p:spPr>
          <a:xfrm>
            <a:off x="1847920" y="1522333"/>
            <a:ext cx="9591605" cy="4982005"/>
          </a:xfrm>
          <a:prstGeom prst="rect">
            <a:avLst/>
          </a:prstGeom>
        </p:spPr>
        <p:txBody>
          <a:bodyPr wrap="square">
            <a:spAutoFit/>
          </a:bodyPr>
          <a:lstStyle/>
          <a:p>
            <a:pPr marL="342900" marR="0" lvl="0" indent="-342900" algn="l" defTabSz="914400" rtl="0" eaLnBrk="1" fontAlgn="auto" latinLnBrk="0" hangingPunct="1">
              <a:lnSpc>
                <a:spcPct val="109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Calibri" panose="020F0502020204030204"/>
                <a:ea typeface="+mn-ea"/>
                <a:cs typeface="Book Antiqua"/>
              </a:rPr>
              <a:t>Explore </a:t>
            </a:r>
            <a:r>
              <a:rPr lang="en-US" sz="2400" dirty="0">
                <a:latin typeface="Calibri" panose="020F0502020204030204"/>
                <a:cs typeface="Book Antiqua"/>
              </a:rPr>
              <a:t>insights the </a:t>
            </a:r>
            <a:r>
              <a:rPr kumimoji="0" lang="en-US" sz="2400" b="0" i="0" u="none" strike="noStrike" kern="1200" cap="none" spc="0" normalizeH="0" baseline="0" noProof="0" dirty="0">
                <a:ln>
                  <a:noFill/>
                </a:ln>
                <a:effectLst/>
                <a:uLnTx/>
                <a:uFillTx/>
                <a:latin typeface="Calibri" panose="020F0502020204030204"/>
                <a:ea typeface="+mn-ea"/>
                <a:cs typeface="Book Antiqua"/>
              </a:rPr>
              <a:t>existing evidence base </a:t>
            </a:r>
            <a:r>
              <a:rPr lang="en-US" sz="2400" dirty="0">
                <a:latin typeface="Calibri" panose="020F0502020204030204"/>
                <a:cs typeface="Book Antiqua"/>
              </a:rPr>
              <a:t>offers as we consider ways we might </a:t>
            </a:r>
            <a:r>
              <a:rPr kumimoji="0" lang="en-US" sz="2400" b="0" i="0" u="none" strike="noStrike" kern="1200" cap="none" spc="0" normalizeH="0" baseline="0" noProof="0" dirty="0">
                <a:ln>
                  <a:noFill/>
                </a:ln>
                <a:effectLst/>
                <a:uLnTx/>
                <a:uFillTx/>
                <a:latin typeface="Calibri" panose="020F0502020204030204"/>
                <a:ea typeface="+mn-ea"/>
                <a:cs typeface="Book Antiqua"/>
              </a:rPr>
              <a:t>Organize Adults differently to shift the context in which teachers and students operate day to day </a:t>
            </a:r>
            <a:r>
              <a:rPr lang="en-US" sz="2400" dirty="0">
                <a:latin typeface="Calibri" panose="020F0502020204030204"/>
                <a:cs typeface="Book Antiqua"/>
              </a:rPr>
              <a:t>.</a:t>
            </a:r>
          </a:p>
          <a:p>
            <a:pPr marL="342900" marR="0" lvl="0" indent="-342900" algn="l" defTabSz="914400" rtl="0" eaLnBrk="1" fontAlgn="auto" latinLnBrk="0" hangingPunct="1">
              <a:lnSpc>
                <a:spcPct val="109000"/>
              </a:lnSpc>
              <a:spcBef>
                <a:spcPts val="0"/>
              </a:spcBef>
              <a:spcAft>
                <a:spcPts val="1200"/>
              </a:spcAft>
              <a:buClrTx/>
              <a:buSzTx/>
              <a:buFont typeface="Arial" panose="020B0604020202020204" pitchFamily="34" charset="0"/>
              <a:buChar char="•"/>
              <a:tabLst/>
              <a:defRPr/>
            </a:pPr>
            <a:r>
              <a:rPr lang="en-US" sz="2400" dirty="0">
                <a:latin typeface="Calibri" panose="020F0502020204030204"/>
                <a:cs typeface="Book Antiqua"/>
              </a:rPr>
              <a:t>Review teacher teaming, common planning, and distributed leadership models.</a:t>
            </a:r>
          </a:p>
          <a:p>
            <a:pPr marL="342900" marR="0" lvl="0" indent="-342900" algn="l" defTabSz="914400" rtl="0" eaLnBrk="1" fontAlgn="auto" latinLnBrk="0" hangingPunct="1">
              <a:lnSpc>
                <a:spcPct val="109000"/>
              </a:lnSpc>
              <a:spcBef>
                <a:spcPts val="0"/>
              </a:spcBef>
              <a:spcAft>
                <a:spcPts val="1200"/>
              </a:spcAft>
              <a:buClrTx/>
              <a:buSzTx/>
              <a:buFont typeface="Arial" panose="020B0604020202020204" pitchFamily="34" charset="0"/>
              <a:buChar char="•"/>
              <a:tabLst/>
              <a:defRPr/>
            </a:pPr>
            <a:r>
              <a:rPr lang="en-US" sz="2400" dirty="0">
                <a:latin typeface="Calibri" panose="020F0502020204030204"/>
                <a:cs typeface="Book Antiqua"/>
              </a:rPr>
              <a:t>Examine innovative schedules as examples of how to align the schedule to the priorities, values and intentions of the redesign plan.</a:t>
            </a:r>
          </a:p>
          <a:p>
            <a:pPr marL="342900" marR="0" lvl="0" indent="-342900" algn="l" defTabSz="914400" rtl="0" eaLnBrk="1" fontAlgn="auto" latinLnBrk="0" hangingPunct="1">
              <a:lnSpc>
                <a:spcPct val="109000"/>
              </a:lnSpc>
              <a:spcBef>
                <a:spcPts val="0"/>
              </a:spcBef>
              <a:spcAft>
                <a:spcPts val="1200"/>
              </a:spcAft>
              <a:buClrTx/>
              <a:buSzTx/>
              <a:buFont typeface="Arial" panose="020B0604020202020204" pitchFamily="34" charset="0"/>
              <a:buChar char="•"/>
              <a:tabLst/>
              <a:defRPr/>
            </a:pPr>
            <a:r>
              <a:rPr lang="en-US" sz="2400" dirty="0">
                <a:latin typeface="Calibri" panose="020F0502020204030204"/>
                <a:cs typeface="Book Antiqua"/>
              </a:rPr>
              <a:t>As school teams, develop an initial vision of structures and practices we might put in place at our high school that honor the importance of connections and interdependencies through relationships that help our school community thrive.</a:t>
            </a:r>
            <a:endParaRPr kumimoji="0" lang="en-US" sz="2800" b="0" i="0" u="none" strike="noStrike" kern="1200" cap="none" spc="0" normalizeH="0" baseline="0" noProof="0" dirty="0">
              <a:ln>
                <a:noFill/>
              </a:ln>
              <a:solidFill>
                <a:srgbClr val="5E94CA"/>
              </a:solidFill>
              <a:effectLst/>
              <a:uLnTx/>
              <a:uFillTx/>
              <a:latin typeface="Calibri" panose="020F0502020204030204"/>
              <a:ea typeface="+mn-ea"/>
              <a:cs typeface="Book Antiqua"/>
            </a:endParaRPr>
          </a:p>
        </p:txBody>
      </p:sp>
    </p:spTree>
    <p:extLst>
      <p:ext uri="{BB962C8B-B14F-4D97-AF65-F5344CB8AC3E}">
        <p14:creationId xmlns:p14="http://schemas.microsoft.com/office/powerpoint/2010/main" val="2068053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CSHSC Templat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147BD70-748F-445A-B6E7-AF2F80BEF29E}" vid="{D2678BE4-95FD-4F11-AC74-CC0D14D8461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2542</TotalTime>
  <Words>1035</Words>
  <Application>Microsoft Office PowerPoint</Application>
  <PresentationFormat>Widescreen</PresentationFormat>
  <Paragraphs>122</Paragraphs>
  <Slides>24</Slides>
  <Notes>20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Book Antiqua</vt:lpstr>
      <vt:lpstr>Calibri</vt:lpstr>
      <vt:lpstr>Calibri Light</vt:lpstr>
      <vt:lpstr>CSHSC Template</vt:lpstr>
      <vt:lpstr>New Mexico High School Redesign Teams  Cohort 2 November 6, 2019 </vt:lpstr>
      <vt:lpstr>Working Norms</vt:lpstr>
      <vt:lpstr>PowerPoint Presentation</vt:lpstr>
      <vt:lpstr>Identify Insights</vt:lpstr>
      <vt:lpstr>Storyboard and Capture</vt:lpstr>
      <vt:lpstr>Group to Illuminate Themes  or Patterns</vt:lpstr>
      <vt:lpstr>Organizing Adults</vt:lpstr>
      <vt:lpstr>PowerPoint Presentation</vt:lpstr>
      <vt:lpstr>Purpose for this Work Session</vt:lpstr>
      <vt:lpstr>What Mindsets Might These Individuals Hold That Might be Limiting Them from Their Intended Outcomes?</vt:lpstr>
      <vt:lpstr>PowerPoint Presentation</vt:lpstr>
      <vt:lpstr>PowerPoint Presentation</vt:lpstr>
      <vt:lpstr>hsredesign.org</vt:lpstr>
      <vt:lpstr>Choice Board for Learning Stations</vt:lpstr>
      <vt:lpstr>PowerPoint Presentation</vt:lpstr>
      <vt:lpstr>Text Protocol Say Something</vt:lpstr>
      <vt:lpstr>Return to School Design Team </vt:lpstr>
      <vt:lpstr>Why Distributed Leadership?</vt:lpstr>
      <vt:lpstr>Innovative Schedules</vt:lpstr>
      <vt:lpstr>Block Party - Your Schedule is Your Life!</vt:lpstr>
      <vt:lpstr>What Kinds of Schedules Would Support This Type of Learning?</vt:lpstr>
      <vt:lpstr>PowerPoint Presentation</vt:lpstr>
      <vt:lpstr>How Might We Provide for Collaboration to Happen Effectively?</vt:lpstr>
      <vt:lpstr> Design Time – Organizing Adults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Mexico High School Redesign Teams  Organizing Adult Work Session  June 10, 2018</dc:title>
  <dc:creator>Linda Muskauski</dc:creator>
  <cp:lastModifiedBy>Gregg Howell</cp:lastModifiedBy>
  <cp:revision>118</cp:revision>
  <cp:lastPrinted>2018-06-01T18:15:46Z</cp:lastPrinted>
  <dcterms:created xsi:type="dcterms:W3CDTF">2018-05-22T16:39:27Z</dcterms:created>
  <dcterms:modified xsi:type="dcterms:W3CDTF">2019-10-28T15:04:13Z</dcterms:modified>
</cp:coreProperties>
</file>