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1" r:id="rId1"/>
  </p:sldMasterIdLst>
  <p:notesMasterIdLst>
    <p:notesMasterId r:id="rId31"/>
  </p:notesMasterIdLst>
  <p:handoutMasterIdLst>
    <p:handoutMasterId r:id="rId32"/>
  </p:handoutMasterIdLst>
  <p:sldIdLst>
    <p:sldId id="337" r:id="rId2"/>
    <p:sldId id="263" r:id="rId3"/>
    <p:sldId id="464" r:id="rId4"/>
    <p:sldId id="461" r:id="rId5"/>
    <p:sldId id="458" r:id="rId6"/>
    <p:sldId id="459" r:id="rId7"/>
    <p:sldId id="460" r:id="rId8"/>
    <p:sldId id="346" r:id="rId9"/>
    <p:sldId id="463" r:id="rId10"/>
    <p:sldId id="462" r:id="rId11"/>
    <p:sldId id="259" r:id="rId12"/>
    <p:sldId id="265" r:id="rId13"/>
    <p:sldId id="350" r:id="rId14"/>
    <p:sldId id="353" r:id="rId15"/>
    <p:sldId id="352" r:id="rId16"/>
    <p:sldId id="358" r:id="rId17"/>
    <p:sldId id="394" r:id="rId18"/>
    <p:sldId id="384" r:id="rId19"/>
    <p:sldId id="386" r:id="rId20"/>
    <p:sldId id="387" r:id="rId21"/>
    <p:sldId id="389" r:id="rId22"/>
    <p:sldId id="391" r:id="rId23"/>
    <p:sldId id="354" r:id="rId24"/>
    <p:sldId id="287" r:id="rId25"/>
    <p:sldId id="393" r:id="rId26"/>
    <p:sldId id="396" r:id="rId27"/>
    <p:sldId id="286" r:id="rId28"/>
    <p:sldId id="383" r:id="rId29"/>
    <p:sldId id="260" r:id="rId30"/>
  </p:sldIdLst>
  <p:sldSz cx="12192000" cy="6858000"/>
  <p:notesSz cx="7010400" cy="9296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Weeldreyer" initials="" lastIdx="1" clrIdx="0"/>
  <p:cmAuthor id="1" name="" initials="" lastIdx="3" clrIdx="1"/>
  <p:cmAuthor id="2" name="LISA FRENCH" initials="" lastIdx="6" clrIdx="2"/>
  <p:cmAuthor id="3" name="Laura Weeldryer" initials="L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4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E8276D-1281-4F02-9324-98E5222C642C}">
  <a:tblStyle styleId="{59E8276D-1281-4F02-9324-98E5222C64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9F328F-7E4B-4BF5-8235-52468E30BD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/>
    <p:restoredTop sz="95332" autoAdjust="0"/>
  </p:normalViewPr>
  <p:slideViewPr>
    <p:cSldViewPr snapToGrid="0">
      <p:cViewPr>
        <p:scale>
          <a:sx n="50" d="100"/>
          <a:sy n="50" d="100"/>
        </p:scale>
        <p:origin x="1920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vaughan\Boston\extra%20PP%20sli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Completed 4-Year Degree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 Attendance; High GPA; MassCore/AP (N=324)</c:v>
                </c:pt>
                <c:pt idx="1">
                  <c:v>Low Attendance; High GPA; MassCore/AP (N=69)</c:v>
                </c:pt>
                <c:pt idx="2">
                  <c:v>High Attendance; High GPA; No MassCore/AP (N=472)</c:v>
                </c:pt>
                <c:pt idx="3">
                  <c:v>Low Attendance; High GPA; No MassCore/AP (N=265)</c:v>
                </c:pt>
                <c:pt idx="4">
                  <c:v>High Attendance; Low GPA; No MassCore/AP (N=332)</c:v>
                </c:pt>
                <c:pt idx="5">
                  <c:v>Low Attendance; Low GPA; No MassCore/AP (N=996)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0.84</c:v>
                </c:pt>
                <c:pt idx="1">
                  <c:v>0.72</c:v>
                </c:pt>
                <c:pt idx="2">
                  <c:v>0.56000000000000005</c:v>
                </c:pt>
                <c:pt idx="3">
                  <c:v>0.38</c:v>
                </c:pt>
                <c:pt idx="4">
                  <c:v>0.21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6-4A5E-AFA0-8E3358BC555B}"/>
            </c:ext>
          </c:extLst>
        </c:ser>
        <c:ser>
          <c:idx val="1"/>
          <c:order val="1"/>
          <c:tx>
            <c:v>Enrolled in 4-Year Program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106A2EF-D0A4-4FDD-B879-5CD1ED842A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2D6-4A5E-AFA0-8E3358BC555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61C0D63-3953-4C38-A7A1-91FC864B77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6-4FE3-833F-AA3DB70C4CE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442CFC1-56C1-4F18-A133-C38A4C7832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3D6-4FE3-833F-AA3DB70C4CE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ED4AA53-F757-419B-9327-B5CB167632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6-4FE3-833F-AA3DB70C4CE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85D3BB7-A2B2-4FE2-B535-87F904DA8B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3D6-4FE3-833F-AA3DB70C4CE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445F35F-47CF-4431-A9CD-044CC6CA83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6-4FE3-833F-AA3DB70C4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 Attendance; High GPA; MassCore/AP (N=324)</c:v>
                </c:pt>
                <c:pt idx="1">
                  <c:v>Low Attendance; High GPA; MassCore/AP (N=69)</c:v>
                </c:pt>
                <c:pt idx="2">
                  <c:v>High Attendance; High GPA; No MassCore/AP (N=472)</c:v>
                </c:pt>
                <c:pt idx="3">
                  <c:v>Low Attendance; High GPA; No MassCore/AP (N=265)</c:v>
                </c:pt>
                <c:pt idx="4">
                  <c:v>High Attendance; Low GPA; No MassCore/AP (N=332)</c:v>
                </c:pt>
                <c:pt idx="5">
                  <c:v>Low Attendance; Low GPA; No MassCore/AP (N=996)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9.000000000000008E-2</c:v>
                </c:pt>
                <c:pt idx="1">
                  <c:v>0.15000000000000002</c:v>
                </c:pt>
                <c:pt idx="2">
                  <c:v>0.22999999999999998</c:v>
                </c:pt>
                <c:pt idx="3">
                  <c:v>0.30999999999999994</c:v>
                </c:pt>
                <c:pt idx="4">
                  <c:v>0.28000000000000003</c:v>
                </c:pt>
                <c:pt idx="5">
                  <c:v>0.21000000000000002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Sheet1!$C$2:$C$7</c15:f>
                <c15:dlblRangeCache>
                  <c:ptCount val="6"/>
                  <c:pt idx="0">
                    <c:v>93%</c:v>
                  </c:pt>
                  <c:pt idx="1">
                    <c:v>87%</c:v>
                  </c:pt>
                  <c:pt idx="2">
                    <c:v>79%</c:v>
                  </c:pt>
                  <c:pt idx="3">
                    <c:v>69%</c:v>
                  </c:pt>
                  <c:pt idx="4">
                    <c:v>49%</c:v>
                  </c:pt>
                  <c:pt idx="5">
                    <c:v>32%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2D6-4A5E-AFA0-8E3358BC5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479144"/>
        <c:axId val="370479536"/>
      </c:barChart>
      <c:catAx>
        <c:axId val="37047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479536"/>
        <c:crosses val="autoZero"/>
        <c:auto val="1"/>
        <c:lblAlgn val="ctr"/>
        <c:lblOffset val="100"/>
        <c:noMultiLvlLbl val="0"/>
      </c:catAx>
      <c:valAx>
        <c:axId val="37047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47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E9751B-1549-B743-9E25-4DA7AE503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7E6DC-E961-E242-89F7-87429CBC07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D800-B1D0-E34B-AB16-11816E6E5AA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28AD0-DB95-974E-BD2B-48CDF965FB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2AD0E-78D6-E240-88AC-EFF391FF3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4AB9-F7C6-F542-8BAE-579F2DAAE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3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7428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8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0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97152-263B-6545-9836-CFE0C0A1D6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2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97152-263B-6545-9836-CFE0C0A1D6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5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36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32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810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107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293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will use </a:t>
            </a:r>
            <a:r>
              <a:rPr lang="en-US" dirty="0" err="1"/>
              <a:t>gallup</a:t>
            </a:r>
            <a:r>
              <a:rPr lang="en-US" dirty="0"/>
              <a:t> data – 4 page report – post secondary plan connection to hope – need that as hand out in this section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059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67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145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this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827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090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795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759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677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voice on learning….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498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829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593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97152-263B-6545-9836-CFE0C0A1D61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5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15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08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30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97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97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for this work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48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8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597" y="1122363"/>
            <a:ext cx="99341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597" y="3602038"/>
            <a:ext cx="99341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6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95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1948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1964" y="365125"/>
            <a:ext cx="718758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73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9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71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25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597" y="1709738"/>
            <a:ext cx="99341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8597" y="4589463"/>
            <a:ext cx="99341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3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5230" y="1825625"/>
            <a:ext cx="4785065" cy="4237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0398" y="1825625"/>
            <a:ext cx="4782312" cy="4237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4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476" y="365125"/>
            <a:ext cx="99252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476" y="1681163"/>
            <a:ext cx="4782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7475" y="2505075"/>
            <a:ext cx="4782312" cy="35761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0399" y="1681163"/>
            <a:ext cx="4782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0399" y="2505075"/>
            <a:ext cx="4782312" cy="35761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36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453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55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3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796" y="987425"/>
            <a:ext cx="55321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93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1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63918" y="987425"/>
            <a:ext cx="55321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051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47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  <a:alpha val="50000"/>
              </a:schemeClr>
            </a:gs>
            <a:gs pos="90000">
              <a:srgbClr val="FBB040">
                <a:alpha val="55000"/>
              </a:srgbClr>
            </a:gs>
            <a:gs pos="100000">
              <a:srgbClr val="FBB04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" y="649315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>
                <a:latin typeface="+mj-lt"/>
              </a:rPr>
              <a:t>Using ESSA to Redesign</a:t>
            </a:r>
            <a:r>
              <a:rPr lang="en-US" sz="1200" b="0" i="1" baseline="0" dirty="0">
                <a:latin typeface="+mj-lt"/>
              </a:rPr>
              <a:t> High Schools to Support Their Communities in the 21</a:t>
            </a:r>
            <a:r>
              <a:rPr lang="en-US" sz="1200" b="0" i="1" baseline="30000" dirty="0">
                <a:latin typeface="+mj-lt"/>
              </a:rPr>
              <a:t>st</a:t>
            </a:r>
            <a:r>
              <a:rPr lang="en-US" sz="1200" b="0" i="1" baseline="0" dirty="0">
                <a:latin typeface="+mj-lt"/>
              </a:rPr>
              <a:t> Century</a:t>
            </a:r>
            <a:r>
              <a:rPr lang="en-US" sz="1200" b="0" i="1" dirty="0">
                <a:latin typeface="+mj-lt"/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5231" y="365125"/>
            <a:ext cx="9907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231" y="1825625"/>
            <a:ext cx="9907479" cy="40780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7" y="118585"/>
            <a:ext cx="1303574" cy="129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33" y="6566027"/>
            <a:ext cx="1756975" cy="1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E94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new.ped.state.nm.us/bureaus/college-career-readiness/next-step-pla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9-GLHeZS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jFkdC8Luxs?t=33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EpD8cZbKU#action=sha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hyperlink" Target="https://dwd.wisconsin.gov/youthapprenticeshi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xqsuperschool.org/xq-schools/tig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597" y="2304287"/>
            <a:ext cx="9934113" cy="245059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3779" y="648585"/>
            <a:ext cx="67194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E94CA"/>
                </a:solidFill>
                <a:latin typeface="+mj-lt"/>
              </a:rPr>
              <a:t>High School Redesign Network Convening </a:t>
            </a:r>
          </a:p>
          <a:p>
            <a:pPr algn="ctr"/>
            <a:endParaRPr lang="en-US" sz="4800" b="1" dirty="0">
              <a:solidFill>
                <a:srgbClr val="5E94CA"/>
              </a:solidFill>
              <a:latin typeface="+mj-lt"/>
            </a:endParaRPr>
          </a:p>
          <a:p>
            <a:pPr algn="ctr"/>
            <a:r>
              <a:rPr lang="en-US" sz="4800" b="1" dirty="0">
                <a:solidFill>
                  <a:srgbClr val="5E94CA"/>
                </a:solidFill>
                <a:latin typeface="+mj-lt"/>
              </a:rPr>
              <a:t>Postsecondary Pathways </a:t>
            </a:r>
            <a:r>
              <a:rPr lang="en-US" sz="4800" b="1" dirty="0" smtClean="0">
                <a:solidFill>
                  <a:srgbClr val="5E94CA"/>
                </a:solidFill>
                <a:latin typeface="+mj-lt"/>
              </a:rPr>
              <a:t>Work </a:t>
            </a:r>
            <a:r>
              <a:rPr lang="en-US" sz="4800" b="1" dirty="0">
                <a:solidFill>
                  <a:srgbClr val="5E94CA"/>
                </a:solidFill>
                <a:latin typeface="+mj-lt"/>
              </a:rPr>
              <a:t>Session</a:t>
            </a:r>
          </a:p>
          <a:p>
            <a:pPr algn="ctr"/>
            <a:endParaRPr lang="en-US" sz="4800" b="1" dirty="0">
              <a:solidFill>
                <a:srgbClr val="5E94CA"/>
              </a:solidFill>
              <a:latin typeface="+mj-lt"/>
            </a:endParaRPr>
          </a:p>
          <a:p>
            <a:pPr algn="ctr"/>
            <a:r>
              <a:rPr lang="en-US" sz="4800" b="1" dirty="0">
                <a:solidFill>
                  <a:srgbClr val="5E94CA"/>
                </a:solidFill>
                <a:latin typeface="+mj-lt"/>
              </a:rPr>
              <a:t>November 7, 2019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33787" y="121220"/>
            <a:ext cx="2336293" cy="2402524"/>
            <a:chOff x="9276587" y="3824540"/>
            <a:chExt cx="2980944" cy="28780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EC4C8F-B08F-254F-BBF8-517B64F66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325" r="18907" b="37413"/>
            <a:stretch/>
          </p:blipFill>
          <p:spPr>
            <a:xfrm>
              <a:off x="9276587" y="3824540"/>
              <a:ext cx="2980944" cy="10492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EDE92E-97AE-D946-A0C8-3A0EB1F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815" t="7201" r="12602" b="14848"/>
            <a:stretch/>
          </p:blipFill>
          <p:spPr>
            <a:xfrm>
              <a:off x="9646919" y="4782312"/>
              <a:ext cx="2240281" cy="1920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79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24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941" y="141841"/>
            <a:ext cx="10176769" cy="1325563"/>
          </a:xfrm>
        </p:spPr>
        <p:txBody>
          <a:bodyPr/>
          <a:lstStyle/>
          <a:p>
            <a:r>
              <a:rPr lang="en-US" sz="4200" dirty="0"/>
              <a:t>Core Principles of </a:t>
            </a:r>
            <a:r>
              <a:rPr lang="en-US" sz="4200" dirty="0" smtClean="0"/>
              <a:t>Postsecondary </a:t>
            </a:r>
            <a:r>
              <a:rPr lang="en-US" sz="4200" dirty="0"/>
              <a:t>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941" y="1307805"/>
            <a:ext cx="10176769" cy="5103628"/>
          </a:xfrm>
        </p:spPr>
        <p:txBody>
          <a:bodyPr>
            <a:normAutofit/>
          </a:bodyPr>
          <a:lstStyle/>
          <a:p>
            <a:pPr marL="404813" indent="-4048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en-US" dirty="0"/>
              <a:t>Pathways keep students’ options open.</a:t>
            </a:r>
          </a:p>
          <a:p>
            <a:pPr marL="404813" indent="-4048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en-US" dirty="0"/>
              <a:t>The choice of which pathway is up to the student and family.</a:t>
            </a:r>
          </a:p>
          <a:p>
            <a:pPr marL="404813" indent="-4048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en-US" dirty="0"/>
              <a:t>Pathways are sometimes organized by cohort or academy affording students more personal and academic support.</a:t>
            </a:r>
          </a:p>
          <a:p>
            <a:pPr marL="404813" indent="-4048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en-US" dirty="0"/>
              <a:t>Integrated curriculum with real application allows for relevance.</a:t>
            </a:r>
          </a:p>
          <a:p>
            <a:pPr marL="404813" indent="-4048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en-US" dirty="0"/>
              <a:t>Collaboration between the school employers, community partners and </a:t>
            </a:r>
            <a:r>
              <a:rPr lang="en-US" dirty="0" smtClean="0"/>
              <a:t>postsecondary </a:t>
            </a:r>
            <a:r>
              <a:rPr lang="en-US" dirty="0"/>
              <a:t>education allow for clear paths.</a:t>
            </a:r>
          </a:p>
          <a:p>
            <a:pPr marL="404813" indent="-4048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en-US" dirty="0"/>
              <a:t>Authentic bridges exist between high school and paths.</a:t>
            </a:r>
          </a:p>
          <a:p>
            <a:pPr marL="404813" indent="-404813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/>
              <a:t>High school is a beginning not an end.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0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21" y="173739"/>
            <a:ext cx="9907479" cy="1325563"/>
          </a:xfrm>
        </p:spPr>
        <p:txBody>
          <a:bodyPr/>
          <a:lstStyle/>
          <a:p>
            <a:r>
              <a:rPr lang="en-US" sz="4200" dirty="0"/>
              <a:t>Sample Strategies Based on </a:t>
            </a:r>
            <a:r>
              <a:rPr lang="en-US" sz="4200" dirty="0" smtClean="0"/>
              <a:t>the Evidence </a:t>
            </a:r>
            <a:r>
              <a:rPr lang="en-US" sz="4200" dirty="0"/>
              <a:t>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005" y="1275907"/>
            <a:ext cx="10157705" cy="4627743"/>
          </a:xfrm>
        </p:spPr>
        <p:txBody>
          <a:bodyPr>
            <a:normAutofit fontScale="92500" lnSpcReduction="20000"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Beginning in the freshman year, offer a comprehensive college and career planning program to students and families.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/>
              <a:t>Provide all students support to complete a comprehensive plan for college and career success.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/>
              <a:t>Offer a dual enrollment program that allows student to take college courses for high school </a:t>
            </a:r>
            <a:r>
              <a:rPr lang="en-US" b="1" i="1" dirty="0"/>
              <a:t>AND</a:t>
            </a:r>
            <a:r>
              <a:rPr lang="en-US" dirty="0"/>
              <a:t> college credit.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/>
              <a:t>Integration of academic and technical content.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/>
              <a:t>Career awareness, job shadowing, internships and apprenticeships.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A146-C69C-5847-8027-7DB53BBF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4" y="268140"/>
            <a:ext cx="5762537" cy="1124725"/>
          </a:xfrm>
        </p:spPr>
        <p:txBody>
          <a:bodyPr anchor="t"/>
          <a:lstStyle/>
          <a:p>
            <a:pPr algn="l"/>
            <a:r>
              <a:rPr lang="en-US" dirty="0"/>
              <a:t>It Takes a Village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9F78D-C3BD-0C4F-A633-06CC4BBE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398" y="1392864"/>
            <a:ext cx="9934113" cy="493350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5400" dirty="0"/>
              <a:t>The Village is the external powers that reflects or rejects what students think about themselves and their prospects for college and life well beyond it.</a:t>
            </a:r>
          </a:p>
        </p:txBody>
      </p:sp>
    </p:spTree>
    <p:extLst>
      <p:ext uri="{BB962C8B-B14F-4D97-AF65-F5344CB8AC3E}">
        <p14:creationId xmlns:p14="http://schemas.microsoft.com/office/powerpoint/2010/main" val="258916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F60C-21FC-0F4D-B838-E6998783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15" y="88679"/>
            <a:ext cx="9907479" cy="1325563"/>
          </a:xfrm>
        </p:spPr>
        <p:txBody>
          <a:bodyPr/>
          <a:lstStyle/>
          <a:p>
            <a:r>
              <a:rPr lang="en-US" sz="4000" dirty="0"/>
              <a:t>Prior to the </a:t>
            </a:r>
            <a:r>
              <a:rPr lang="en-US" sz="4000" dirty="0" smtClean="0"/>
              <a:t>Postsecondary </a:t>
            </a:r>
            <a:r>
              <a:rPr lang="en-US" sz="4000" dirty="0"/>
              <a:t>Pathways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2AA4-1282-D241-8F22-8021D960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15" y="1414242"/>
            <a:ext cx="10141395" cy="5167311"/>
          </a:xfrm>
        </p:spPr>
        <p:txBody>
          <a:bodyPr>
            <a:normAutofit/>
          </a:bodyPr>
          <a:lstStyle/>
          <a:p>
            <a:pPr marL="5080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School teams will assign each member to a role </a:t>
            </a:r>
            <a:r>
              <a:rPr lang="en-US" dirty="0" smtClean="0"/>
              <a:t>of:</a:t>
            </a:r>
            <a:endParaRPr lang="en-US" dirty="0"/>
          </a:p>
          <a:p>
            <a:pPr marL="965200" lvl="1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Counselor</a:t>
            </a:r>
            <a:r>
              <a:rPr lang="en-US" dirty="0"/>
              <a:t>, </a:t>
            </a:r>
            <a:endParaRPr lang="en-US" dirty="0" smtClean="0"/>
          </a:p>
          <a:p>
            <a:pPr marL="965200" lvl="1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Parent </a:t>
            </a:r>
            <a:r>
              <a:rPr lang="en-US" dirty="0"/>
              <a:t>1, </a:t>
            </a:r>
            <a:endParaRPr lang="en-US" dirty="0" smtClean="0"/>
          </a:p>
          <a:p>
            <a:pPr marL="965200" lvl="1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Parent </a:t>
            </a:r>
            <a:r>
              <a:rPr lang="en-US" dirty="0"/>
              <a:t>2, </a:t>
            </a:r>
            <a:endParaRPr lang="en-US" dirty="0" smtClean="0"/>
          </a:p>
          <a:p>
            <a:pPr marL="965200" lvl="1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Teacher 1, </a:t>
            </a:r>
            <a:r>
              <a:rPr lang="en-US" dirty="0"/>
              <a:t>and </a:t>
            </a:r>
            <a:endParaRPr lang="en-US" dirty="0" smtClean="0"/>
          </a:p>
          <a:p>
            <a:pPr marL="965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Teacher 2</a:t>
            </a:r>
            <a:endParaRPr lang="en-US" dirty="0"/>
          </a:p>
          <a:p>
            <a:pPr marL="5080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Individuals will read their role vignette prior to coming to this session. </a:t>
            </a:r>
          </a:p>
          <a:p>
            <a:pPr marL="508000" indent="-457200"/>
            <a:r>
              <a:rPr lang="en-US" dirty="0"/>
              <a:t>Determine one person who will capture insights and big ideas on chart paper.</a:t>
            </a:r>
          </a:p>
        </p:txBody>
      </p:sp>
    </p:spTree>
    <p:extLst>
      <p:ext uri="{BB962C8B-B14F-4D97-AF65-F5344CB8AC3E}">
        <p14:creationId xmlns:p14="http://schemas.microsoft.com/office/powerpoint/2010/main" val="288719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6F83-5A0D-E54D-A256-D835ADC2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1" y="-8951"/>
            <a:ext cx="9907479" cy="1325563"/>
          </a:xfrm>
        </p:spPr>
        <p:txBody>
          <a:bodyPr/>
          <a:lstStyle/>
          <a:p>
            <a:r>
              <a:rPr lang="en-US" dirty="0"/>
              <a:t>Village Roundtable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77ABB-E7F5-E848-8842-03D16A09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31" y="1114984"/>
            <a:ext cx="9907479" cy="4789227"/>
          </a:xfrm>
        </p:spPr>
        <p:txBody>
          <a:bodyPr/>
          <a:lstStyle/>
          <a:p>
            <a:pPr marL="50800" indent="0">
              <a:buNone/>
            </a:pPr>
            <a:r>
              <a:rPr lang="en-US" b="1" u="sng" dirty="0"/>
              <a:t>Round One</a:t>
            </a:r>
          </a:p>
          <a:p>
            <a:pPr marL="50800" indent="0">
              <a:lnSpc>
                <a:spcPct val="114000"/>
              </a:lnSpc>
              <a:buNone/>
            </a:pPr>
            <a:r>
              <a:rPr lang="en-US" dirty="0"/>
              <a:t>Each member of the school team will share their role assignment and answer the question – </a:t>
            </a:r>
            <a:endParaRPr lang="en-US" dirty="0" smtClean="0"/>
          </a:p>
          <a:p>
            <a:pPr marL="50800" indent="0" algn="ctr">
              <a:lnSpc>
                <a:spcPct val="114000"/>
              </a:lnSpc>
              <a:buNone/>
            </a:pPr>
            <a:r>
              <a:rPr lang="en-US" dirty="0" smtClean="0"/>
              <a:t>What </a:t>
            </a:r>
            <a:r>
              <a:rPr lang="en-US" dirty="0"/>
              <a:t>might this individual see as  bright spots in our school’s current practices to support a comprehensive plan for each student for </a:t>
            </a:r>
            <a:r>
              <a:rPr lang="en-US" dirty="0" smtClean="0"/>
              <a:t>postsecondary </a:t>
            </a:r>
            <a:r>
              <a:rPr lang="en-US" dirty="0"/>
              <a:t>success?  What might they add?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Recorder will capture on chart paper.</a:t>
            </a:r>
          </a:p>
        </p:txBody>
      </p:sp>
    </p:spTree>
    <p:extLst>
      <p:ext uri="{BB962C8B-B14F-4D97-AF65-F5344CB8AC3E}">
        <p14:creationId xmlns:p14="http://schemas.microsoft.com/office/powerpoint/2010/main" val="284638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BC94-CB92-3941-869A-5F9392EC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144" y="355261"/>
            <a:ext cx="9907479" cy="1325563"/>
          </a:xfrm>
        </p:spPr>
        <p:txBody>
          <a:bodyPr>
            <a:normAutofit fontScale="90000"/>
          </a:bodyPr>
          <a:lstStyle/>
          <a:p>
            <a:pPr marL="50800"/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What </a:t>
            </a:r>
            <a:r>
              <a:rPr lang="en-US" dirty="0" smtClean="0"/>
              <a:t>Ideas Does </a:t>
            </a:r>
            <a:r>
              <a:rPr lang="en-US" dirty="0"/>
              <a:t>this </a:t>
            </a:r>
            <a:r>
              <a:rPr lang="en-US" dirty="0" smtClean="0"/>
              <a:t>Raise </a:t>
            </a:r>
            <a:r>
              <a:rPr lang="en-US" dirty="0"/>
              <a:t>in </a:t>
            </a:r>
            <a:r>
              <a:rPr lang="en-US" dirty="0" smtClean="0"/>
              <a:t>Connection </a:t>
            </a:r>
            <a:r>
              <a:rPr lang="en-US" dirty="0"/>
              <a:t>with </a:t>
            </a:r>
            <a:r>
              <a:rPr lang="en-US" dirty="0" smtClean="0"/>
              <a:t>Our Redesign </a:t>
            </a:r>
            <a:r>
              <a:rPr lang="en-US" dirty="0"/>
              <a:t>and </a:t>
            </a:r>
            <a:r>
              <a:rPr lang="en-US" dirty="0" smtClean="0"/>
              <a:t>Structure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Postsecondary Pathways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97C51CDC-B190-E044-8748-6DDB729BD727}"/>
              </a:ext>
            </a:extLst>
          </p:cNvPr>
          <p:cNvSpPr/>
          <p:nvPr/>
        </p:nvSpPr>
        <p:spPr>
          <a:xfrm>
            <a:off x="989860" y="2563317"/>
            <a:ext cx="2601739" cy="21735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0B3DA1E6-93A4-F943-B354-A19373038621}"/>
              </a:ext>
            </a:extLst>
          </p:cNvPr>
          <p:cNvSpPr/>
          <p:nvPr/>
        </p:nvSpPr>
        <p:spPr>
          <a:xfrm>
            <a:off x="4754125" y="2563317"/>
            <a:ext cx="3087974" cy="24883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0DD1126-BEFB-A04A-B9CF-1B20B5D876C6}"/>
              </a:ext>
            </a:extLst>
          </p:cNvPr>
          <p:cNvSpPr/>
          <p:nvPr/>
        </p:nvSpPr>
        <p:spPr>
          <a:xfrm>
            <a:off x="9344867" y="2668247"/>
            <a:ext cx="2518348" cy="20686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8F3B-57B1-5D4B-8E35-366D20E80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Gallup Poll</a:t>
            </a:r>
          </a:p>
        </p:txBody>
      </p:sp>
    </p:spTree>
    <p:extLst>
      <p:ext uri="{BB962C8B-B14F-4D97-AF65-F5344CB8AC3E}">
        <p14:creationId xmlns:p14="http://schemas.microsoft.com/office/powerpoint/2010/main" val="145095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2ADC-819F-2347-92CD-32DF292E3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973" y="436563"/>
            <a:ext cx="9934113" cy="715581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/>
              <a:t>Individual Next Step </a:t>
            </a:r>
            <a:r>
              <a:rPr lang="en-US" sz="4400" dirty="0" smtClean="0"/>
              <a:t>Plan</a:t>
            </a:r>
            <a:endParaRPr lang="en-US" sz="4400" dirty="0"/>
          </a:p>
        </p:txBody>
      </p:sp>
      <p:pic>
        <p:nvPicPr>
          <p:cNvPr id="1026" name="Picture 2" descr="students speaking outside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83" y="1152144"/>
            <a:ext cx="7270356" cy="48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4182" y="5993892"/>
            <a:ext cx="7763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https://webnew.ped.state.nm.us/bureaus/college-career-readiness/next-step-plan/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9E46-82FF-2C4B-B3AB-627FDE0F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903" y="127381"/>
            <a:ext cx="9907479" cy="1325563"/>
          </a:xfrm>
        </p:spPr>
        <p:txBody>
          <a:bodyPr/>
          <a:lstStyle/>
          <a:p>
            <a:r>
              <a:rPr lang="en-US" dirty="0"/>
              <a:t>Eye Contact 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7B5C8-3810-C94E-BA85-B75C9ED4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343" y="1322705"/>
            <a:ext cx="9907479" cy="5452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Make eye contact with someone in the room you do not know.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Pair off.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Introduce yourselves.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Decide who will be student (you pick the grade) who will be adult.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Role play a 3-minute conversation to review / create the student next step plan graduation plan.</a:t>
            </a:r>
          </a:p>
          <a:p>
            <a:r>
              <a:rPr lang="en-US" dirty="0"/>
              <a:t>Return to your school team.</a:t>
            </a:r>
          </a:p>
        </p:txBody>
      </p:sp>
    </p:spTree>
    <p:extLst>
      <p:ext uri="{BB962C8B-B14F-4D97-AF65-F5344CB8AC3E}">
        <p14:creationId xmlns:p14="http://schemas.microsoft.com/office/powerpoint/2010/main" val="51934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856966" y="160644"/>
            <a:ext cx="9825421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C55A11"/>
              </a:buClr>
              <a:buSzPts val="3600"/>
            </a:pPr>
            <a:r>
              <a:rPr lang="en-US" dirty="0"/>
              <a:t>Agreements for Today’s Time </a:t>
            </a:r>
            <a:r>
              <a:rPr lang="en-US" dirty="0" smtClean="0"/>
              <a:t>Together</a:t>
            </a:r>
            <a:endParaRPr dirty="0">
              <a:solidFill>
                <a:srgbClr val="5E94CA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idx="1"/>
          </p:nvPr>
        </p:nvSpPr>
        <p:spPr>
          <a:xfrm>
            <a:off x="1724891" y="1031403"/>
            <a:ext cx="10089572" cy="566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663" indent="-2508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/>
              <a:t>Fully participate</a:t>
            </a:r>
          </a:p>
          <a:p>
            <a:pPr marL="347663" indent="-2508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/>
              <a:t>Listen with respect to maximize learning from each other- one voice at a time to ensure all are heard</a:t>
            </a:r>
          </a:p>
          <a:p>
            <a:pPr marL="347663" indent="-2508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/>
              <a:t>To minimize distractions leave cell phone/ iPad/ laptop sound on silent and step out for essential communications</a:t>
            </a:r>
          </a:p>
          <a:p>
            <a:pPr marL="347663" indent="-2508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/>
              <a:t>Recognize / share the wealth of experience, expertise and understanding among the group</a:t>
            </a:r>
          </a:p>
          <a:p>
            <a:pPr marL="347663" indent="-2508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/>
              <a:t>Honor time </a:t>
            </a:r>
          </a:p>
          <a:p>
            <a:pPr marL="347663" indent="-250825">
              <a:spcBef>
                <a:spcPts val="726"/>
              </a:spcBef>
              <a:spcAft>
                <a:spcPts val="1200"/>
              </a:spcAft>
              <a:defRPr/>
            </a:pPr>
            <a:r>
              <a:rPr lang="en-US" sz="3200" dirty="0"/>
              <a:t>Have fun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 descr="data:image/jpeg;base64,/9j/4AAQSkZJRgABAQAAAQABAAD/2wCEAAkGBhQSERQTExQWEhQWFRgZFhQXFBkWFxsYGRocFRoVFxcXHCYeGBwkGRkXHy8gJCcpLCwsFR4yNTAqNSYrLCkBCQoKDgwOGg8PGjElHyUqKSwyKjUsLS8sNSwqLCwtLCwsLCwuLCktLy8vNCwtKiosLy0sLCwqLCwsLCwsLCwsKf/AABEIAKwBJQMBIgACEQEDEQH/xAAcAAEAAwEBAQEBAAAAAAAAAAAABQYHBAMCAQj/xABHEAACAQIDBQUDCAcGBQUAAAABAgADEQQSIQUGMUFRBxNhgZEicaEUMjRCUnOxwSNTYnKSstEzNYKz0vAVFiRDkxcldMLh/8QAGwEBAAIDAQEAAAAAAAAAAAAAAAMFAgQGAQf/xAA0EQABAwIEAgkEAgIDAQAAAAABAAIDBBEFEiExQVETImFxgaGxwfAUMpHRBuEjQjNy8RX/2gAMAwEAAhEDEQA/ANpoUNLmdERCJERCJERCJERCJERCJERCJEhdvb008N7Pz6nJAeHix5fjKXjd9MTUOj92OiAD4m5lfUYjDAcp1PILSnrooTY6nsWnRMopb0YlTcVnPvsR6ESf2R2gG4XEKCPtqLEe9efl6SGLF4HmxuO/ZRR4lE82NwrxE+KNZXUMpDKRcEG4In3LYG6st0iIhEiIhEiIhEiIhEiIhEiIhEiIhEiIhEnyyA8Z9RCLirUrHwidhWIRfsREIkREIkREIkREIkREIkjN4tr/ACagz8WPsoP2jw8hx8pJyi9o2IOeknIKzeZNvyPrNOumMMDnjf8Aa1auUxRFw3VRrVizFmJZibkniSec+JJf8HtRFR6qUy6lqdMhizAe7RbnhfjOcbKrXA7p7m9hlOtuPpces410T+I391y5jfxC5YnTS2bVa+Wm7ZTZrKTY8LHoZ6PsaqFptkJ7y+QAEnTjcW8/dMRG862PzReBjjwU3uRt006gosfYqH2f2X8PA8PfaaHMZZWpPqCrqQbEWII1E16tjkSkarkKgXMSeQtedNg8znMMbv8AX34K/wALkc9pj4jbx4LoiZRvB2nVqjFcP+hp8msDUPjrovuGvjK5/wA0Yu9/lNb/AMjf1nRtpnEartof49UPbmeQ3s4reomU7v8AafWpsFxP6ZPtgAVB46aN+PjNRwuJWoiuhDKwBVhwIMifG5m6rK3D5qN1pBodiNl6xESNaCREQiREQiREQiREQiREQiREQiREQiREQiREQiREQiREQiREQiSjdo2GOalU5EMvmDmH4n0l5kbvBskYmg1Pg3FCeTDh5cvOadbCZoHMG/6WtVxGWItG6zo7WRqKpUpZnpoVpuHy2B4Zlt7Vib8p7neO9SqxUlaqqLXBK5bEZcykcuFpEV6DIxRgVZTYg8jPOch9RK3S/ly01XM9M8fPBT1LeYXBdGYrWFVT3gU8FXK9ls2ijkJ50N48oQZLgLVVtQSRVbNcXBAI0GoN9ZCxPfqpefz4E+ok5rsxmINeqLX1CooNr2+aB7IA+Ele1PapUUcKpsuXO/jb2VB9CfTpOrcfYJeoK7iyIfY/abr7h+PukL2rUSMYjcmpC3kWBnUYDC7WV/8At7Ltf4jBmqukk43I8PnkqdVospswKmwNiLaEXB8xrPmWeptjCmoKpDsxoJTs1JWCMioudQW9q4VhqNM0+G2zhTTYd0FJFayighGZ7924csWTKLDKLgdZ0+Y8l9KFQ+w/xn58+BVuaR2T7YJFXDMbhfbTwubMPdex8zK9/wAw4cVmYUU7v5QhVe4p6UPazpbqSw9OIsJ39lNEnF1GHzVpH4sLD4TCXVhuFoYmemo5OkbawBHf80WrxPHF4xKSF6jBVHEn/ep8JSdr9oDklaC5B9thdj4gcB53mtBSyTnqDx4L5tNUxwjrHw4q93nn8qT7S/xCZDitpVahu9R397EjyHATmlq3B9Os/wAlWuxXk3zW1hp+zGsNjqlM3R2Q/ssR+Eseyt/qqECsO9XqLBx+R+EhlwmRouw38lNHicbjZ4t5rQonLs7adOumemwYc+oPQjkZ1Soc0tNjurMEOFwkRE8XqREQiREQiREQiREQiREQiREQiREom+O85ZjQpGyjR2HM81B6Dn1mtVVLKdmd34W3SUr6mTI3xPJSu2d+KVIlaY71xzBsgPv5+XrKxit9MS/Bwg6Ko/E3MgonKTYjPKfusOQ0XXwYZTwj7bnmdf6Umu82JBv3z+oPwIklgd/K6H2wtUeIyn1GnwlaiQMq52G4efyth9HA8WcwfhX50wu0hoTTrAdBm8xwcf70kDjNxsQh9kLUHVTY+YaQVKqVYMpKsDcEaEHqJpG6m8fylMr/ANqg9r9ofaH5/wD7LOB0Fc7LKLP5jj/a4zF/49E3/MzbjzH79VS6e6WKP/ZI95UfnPXdTYyVsSadUGyKWK8NVZVytz5/CadIkbFC4sYhNMyMrjx0Ib4a+U2//ksje1zdRfUHkuZOHNY5rm666g8lKUqQUBVAUAWAAsAOgEre/e7BxdD2P7Wncp4g8U89LeIEs0S+acpuFe08zqeQSM3C/nSrSKkqwKsDYgixB6EHhPmbB2hbEovhatc0x3qKMrjRuIFjbiLdZD7F7K0akj13qK7C7IuUAX1C6qTe3HxlgJ25bld1FjcDoBLJ1dbW31tfTsWc0aLOwVQWYmwUC5J6ATYd09irs7CM9YgO3t1DxtbRUHW1/MsZJ7F3Uw+F1pU/a+2xzP6nh5Ss7/7XzOKCn2Usz+LHgPIfj4T2IGqkEY249y5fHseEkJbGLN7dyeHhxUJt7bz4qpmbRB8xL6AdT1PjIuInUMY1jQ1osAvmr3l5zOOqRETJYpERCLs2VtV8PUD0zbqOTDoZqmydpriKS1E4HiOYPNTMflj3I2uaVcUyfYq6e5vqn8vMSrxGkErC9v3D0VjQVJjfkOx9VpMRE5ddGkREIkREIkREIkREIkREIkREIorebafcYZ2Bsx9lf3jz8hc+UyqXftGraUV5EsT5AAfiZWtnbDNWm9XvKdNEYKS5IFza3LxE5XFC+ao6NvAf2V1+EtZBTdI7/Y+9gPnNRsT0rUMrFQQ1iQGXUG3NTzE+ch6H0lMQRorsEHVfMTtqbMIw618ws1QpltroCb38pyFD0PpPXMc3cdv5XjXtdt3fhfM7NkbRNCslQfVOo6qdCPScgQ9D6QRDXFhDhuEc1r2lp2K2dHBAI1BFxPqRe7NbNhKJP2AP4fZ/KVPtR35bCqMPQbLWcXZxxROGnRm115AHwn0OmaZ8uXiAV8/FO50xibvcj8Kd3i3/AMJgzkqPnqfq6YzMP3uS+ZvKq/bhSvphnI6mooPpY/jMqp4KrU9pUd8zhMwUteo2oS/NjqbcTOd1IJB0I0IPEHoZeMoIgLHUq8jw2ACztSt02X2n4HF2p1L0SSNKoAQkEEe2CQNRztwl1Bn8qzSOy7ft6dRMHWbNSc5aTE6ox4Jc/VPADkSJr1FCGtzR/hatXh2VuaI7cP0tjmN7QxXeValQ/WYnyJ0+Fpr+KJyNbjlNvSYwJs4O0dd3d7risVd9o7/ZdVLZlRqTVVQmmpszXFgdOV78xy5zlls2SP8A2rE/eH8Kc9TsbC0Xo4eqj1KtUAmoGIALGwsAeFweR8ZYfV2Lg4bEjTkACStH6W4aQdwN+ZJCrGH2ZUem9RVulP5xuNPLn1nLLUmwhTo49SzE0rZbMQCLZhmUaHlPXEbKwtFsNnpu/fKtxnIAJt7Z1uePAeM9FY25G/Kw7Aea8NK6w4c795HJVCdVbZlRaSVWW1NyQrXGtvDlwPpOreTZq0MS9NL5RYi+pFxe1+claeykbDYInMe8rZWGdstiWvlF7LwHCSPqAGseNj+iVg2AlzmHcfsBVafSOQQRoQbg+I1EudDYmEOKqYXu3JtcPnPs6A5QOfG9zeU2tTysV6Ej0NplFO2XQA7A68isZYXRak8SPELY8HiO8po/2lDeovPaRu7n0Wjf9WskpxsjcryBzK6uM5mg9iRETBZpERCJERCJERCJERCJERCKl9o1LSi3K7D8CPz9Jwbs7RRMPVRqlOm7VFI7xS62AF/ZHHgZbN6tmd/hnUasvtr715eYJHnMsnMV7nU1V0oG49rFdZhobU0nRE/afe4VtwG06dNWVqylnqVDTdV9mlcEZwOIDE/N5CdOCxXdphCa60lCsXB1zqGOgNtfd43lJnpUxLMFUsSFFlB4AHWwmmyvLeG22/MHXXs9tluvw9ruO++g5EaadvvurRh9r4cLSzWyjF1HyW+ahDZWI6AldJ7NtWmGo95XWu4xGcVANEp2+aTbry5SmxPBXvAtYcPb9eHBZHD2E3uePLjf9+PFWjC7cVqtcM6jQig1zTVQXuQGUXTMOci94MWKlUH2CQigsjMwYjmWYDMeV+dpFzp2dgzWqpTGmZgL+HP4XkTqiSVvR8ypG00cLuk5D2+eK03dijlwlEH7AP8AEc35zBd5KtTGbQrlFao7VXCqoLNlS4AAGuiL8J/RlNAqgDgAAPcJim6uDNLeA02vdauI5WuDTqEHzBB859Gw0CJjubW+i5mjl68svGxPuuTYWLxGDpim2EqkrXTEvmog/okBVrB0OQ3+uLWn1T20WpU2TCO4Lqi+wrU2cVGqOobLdmdCQRfl6S+7u0VxVbF0qTV2d8FVRBiKwqMWzXyobCw14eB6Tp2Lgnw2F2dRrKadVtoioKZ+dkCsua3LUj1m85wBNxr/AEVsveATmb1tPQlVirtIuK2GTBstQ5gtPuyzhFRVUOBY5lVS2ax1YnSVypgKtNKdYoyI5PdvwBKnUqfAzXdmtTxO0qtQWXE4Zq9OovDvKNmWm46spsp8LeEoO8GMLbN2end1Fy99Z2ACPdh8whiTbncDjJIpdcoHK/4P6U0E3WDQOV/EH9D8rcth43v8NRqnjUpIx95UE/G8yvEUjRrMvOm5FiLj2TpcHjymo7t4M0sJh6baMtJAR0OUXHrKZv7gVTEBwR+kW5W+oI0vboRb0MiwyQNmdHwPsuFxaO4zt4HyK49qb2VK9LuiqIpN2yC2Y8db8Nbek9MNvlVVFBSm7ILJUZbsBw66yAiXX0sWXLl0VJ9RLfNm1UlS2/UCV0Nm7/57G9+mljafuN2+9U0SwUdyAFsDra3HXwkZEz6GO97fLW9Fh0r7Wv8AL39V2bV2m2Iqmq4AYgCwvbQW5zpTeGoKdGnZbUXzrobk6nXXhqZFRPTEwgNtoNvRedK8EuvqVL095ai4lsTlTOwsRY5eAHW/LrIt2LMTzYnQdSZ8Sf3M2T32IDEexTsx9/1R66/4Zg/JAwyW2HpsFmzPM4MvufXcrRsBh+7pIn2UVfQWnvETiybm5XWgWFkiIni9SIiESIiESIiESIiESIiESZ/vhuyabGtTF6bG7AfVJ4n90/CaBPwi+hmrVUralmV3gVuUdW+lkzt8RzWLRL/tjcNHJaiRTY/UPzPK2q/EeEq+J3TxKHWkW8Vsw+Gs5OegnhOrbjmNV2EGI08w0dY8jooiJ3LsOudO5qfwH+kkcDuTiKh9pRSHVjr/AAi5kDKaZ5s1p/C2H1ULBdzx+VAohJAAuToANST0Ek8Xu/iKFnamwGhzLrY8dbcCJfdibrUsN7Q9up9thw/dH1fxkzLqDBrsvI6x7OCop8cs+0Tbt7ePcofdjboxNK5/tF0cfgw8D/WUjta3Odz8toAkqoFYL86w0FQW42Gh8AOhmhpsmmtTvVUI+oJXTMD9oDQ66+U7J0VG+WCxcbkeYVL9Q2ObpIRYcvUfpfysjkG4JBHMGx9Z9VMQzG7MzHqSSfUzbt4uyXDYhi9InDOeOVQaZPXJpbyImX7Z3Kq4fGpg8wd6mTKwBAsxte3HSxv7p0kVVHLtur+Csim23VfFQ3vc3631l27NN0HxddatQH5PRa+vBnBuEAPK+p91uctexOxeihDYiqa3D2FGRfcTcsR6TQ8LhUpoqIoRFFlVRYAdABNSorm5csf5WjVYi0tLYt+a4tvbbXDUs7asdEXmT/QczMzZa2KqM+VqrsdSASB4dAB0mnV9hUalTvKi943AZ9QB0C8J3U6YUWAAHQCwkNPVspm9Rt3HifRcjPSvqHdZ1mjgsf2hsypQYLVUoSLjnceBE5ZsW0dmU66ZKi5h8QeoPIyibX3Fq0yTS/Sp04OPeOfl6S2pcSZKLSaHyVZU0D49WajzVYifdWiymzAqehBB9DPiWm6rkifSISbAEk8ABc+gk/srcqvVILjuU6t87yX+tpHJMyIXebKSOJ8hswXUNgMA9ZxTpjMx9AOpPITVNh7HXDUhTXU8Wbq3M/l5T92RsWnhky0xqfnMdWb3n8uE75zNdXGoOVujfVdBR0YgGZ33JERK1WCREQiREQiREQiREQi4duY40cPWqqAWSmzAHhcC+tpm3/qzif1VH0f/AFzQd7foOJ+5f+UzCkW7AdSB8ZuU7GuBuF1eBUcE8T3StvY+yuq9rOI50qNv8Y/+0sm7faTSxDilVTuXbRTmzIx6XsCpPQ+s5cd2U0O7JpVKiuASMxVlv0ICg+hmX8D0IPxmYZFIOqtyKkw7EGOELbEcdRbl2Ff0ZEitjbWDYOlXqMFBpKzsxsAbWJJPjeRVXtLwQa2dm/aFNrfGaYY4mwC5JtHO9zmsYTY2NgrVEiTvThu5Ffvl7osFzC5sx+qQBcH3ifmzd68NiH7ulVDvYmwVhoOPFQJ5ldyWH001i7IbDfQ6d6l4kDX35waMyNXAZSVIyvoQbEfN6ideM3kw9KktV6qqji6HW7Dj7K2ufSMjuS9NLOLXYddtDr3KTkfX3gw6MVevSVgbFTUUEHoQTpOHC77YWpTqVRUISmVDMyMLFuHK54TI958WlXF1qlM5kZ7qdRcWHXWSxwlxsdFZ4fhLqiRzJQW2HLjppr2arc6eORqfeIwdLEhlIYG172I46gjymS1e0zFmrnVlCX0pZQVy9CeN7c7y2dnm3qHyWjhu8HfDvSUs3DO78bW+ab8ZB19m7HNYv8pZVvc0gGy35gHJcDwv5zONoa4hwv4LcoYIqeaWOaIutscpOlz68D5rSdnYwVaVOqBYVEVwDyzANb4yMxu7gqY+hij/ANqlUW37RIynyBqfCS2GZSilLZMoy20GW2lvKRG1t9MLh2K1KoLjiiguR77aD3GQtzX6qoY2SPkIhab66b6Kcmcb+b8V6OINCgRTCAFmsCSSL8+AAt8ZZtl7+YSu4RahV2NlV1K3PQHhIbfXB7Pq1v09c0KwUXKqTdeIzDKQffM425XdYKxw6Hoam1TETodMpPjbiFKbh7yPjKDGoB3iNlLAWDaAg25H+ks0r27FXB0cIxw75qNMsalQhr5goZi3si5y24CeuF32wdR1RKwZmIVRlfUnQDVZg9t3HKNFq1UDpJnuhjIaDtY6d/JTkSC2vvthcMxR6l3HFUBYjwNtAfCeux97cNijlpVAX+wwKt5A8fKY5HWvZQGknDOkLDl52NlKVsOrizKGHQgEfGcv/A8P+ppf+Nf6TukDtbffCYdij1LuOKoC5HgbaA+F5kwv2bdQx0zp3WY3Me66maGFRPmKqfuqB+E9ZC7G3ww2KbLSqe39hgVY+4Hj5TwO/wDgf16/wv8A6Z4WvJ1BUwopwSwRm44WKn6tUKCzEKoBJJNgANSSZHrvLhSQBiKJJ0A71f6yP3t3goU6FSk9QK9Sg+RbNrmBA4Cw16zGcE4WohOgDqSfAEEyWKHOLlW2HYR9VG57yRy03X9EROHZW2qOJUtRcVFU2JAI1te3tAcjOXa+9uGwxy1aoD/YW7N5heHnaQ5Te1lTCnlc/ow05uVjf8KYiVfC9pGCc27xk8XQgeutpZaVUMAykMpFwQbgjqCOMFpbuF7NTyw/8jSO8L7iImKgSIiESIiEUTvb9BxP3L/ymYSrWIPQ3m7b2/QcT9y/8pmFIt2A6kD4zepvtK7X+Of8L+/2Vtx3ahiqiFAtOncWLKrZrHTTMxA9JU8PQZ2VEBZmICgcSTwE1ReyfC/rK38Sf6JN7D3Pw2FOaml3+2xzN5ch5AR00bB1QsRi9DSsIp2anst+Ss535xjU+5wIPsYelTDgfWqFQbn3CxH7xnHuxuVVxoZ1ZadNTbO1zc9FA4z97QKRXaFe/MqR7ii/0I8peuy/Ho2D7sEZ0dsy87E3DW6cvKZOcWRAtWxPUPpcOZJDubEn/tqT+VR95d1K+BSzOHo1CAStwMy3KhgeBtex986ezD6ePu3/ACls7U8ei4QUiRnd1Krzsupb3cvOVPsw+nj7t/ygOLoiSvI6iSpwySSQa2d49vt4KB299KxH31X+dpKbP2Di9o2ZAMlNVphmOVAFFsq8STzNhz1kXt36ViPv6v8AO02HcWkFwGHsLXS595JJPrPZH5GghTYjWOpKZkjAC7QC/DTVV/Ze4FUYKvh6jIj1KqsGF2GVbe48bzO9r7ONCvUok5ijWzAWB8p/QRmF75/T8R94fwEjgkLnG60cErZaiaQPOhF/HQeitHZ9um1qeN7wZStUZLG/1qXHhxF5n9Xi3vM2XcD+7KXuq/5rzGqvFveZJE4l7r/N1vYdO+WqqM52IA7gXWWr717wthtnUFpm1SrTRQ3MKEBZh48B/ivymcbC2HUxdYUqdr2JZjwUc2PPiR5mWvtGpH5NgW5d3bzyofwv6Tw7K9oJTxNRHIU1EAQnmVN8vvIN/wDDMWdWMuG6gpD9Nh75ohd3WPnbyGqkcF2Z1aFehVWotUJUUsLFTYHUi5sZBdpf94P+5T/CbDVrKtsxC3IAubXJ0AHjMe7S/wC8H/cp/hMIXue/XktPCKyaqq80utmkXtbiFM7nf3PjvfV/yUlDwVR1qIad+8DDJbjmvYW8by+bnf3PjvfV/wAlJTd3sWtLFUKj/NWqpY9Bfj5cfKTM3cralNn1JAv1tufV2VoHZTiSmY1aYc65DmOvGxfr4ym1Kb0ahBulSm3uKsp6++f0ItQEZgQRa976W636TDd8MalXG13p2KlrAjgcoCkj3kEzCCRzyQVqYPiM9XI9kuwHLbs+clfdp75N/wAJSuptVqfo7jk+odh00UkfvCZrszZtTEVVpUxd3PM6dSSegFzJ3HYRhsfDty+UOfIgqPipn72bY9KWNGcgB0ZATwDEqw18cpHnMmjI1xb2qenY2kp5nwi5Dn+Ww8F34nsyxNBe9pVVepT9oKoKtddfZJ4mUdjx85/Q+LxaUkZ3YKqi5J6Cfz3iagZmIFgSxA6A3Np5BI597rHBa6arDzLwtra3PRafvvuk2IRcQKgUUsPqpUknKC+h5dJmFClmZV4ZmAv7zabptj6DW/8Ajv8AyGYfs/8Ataf3ifzCKdxLT2LDA6h74HtcftNgtBxdJ9j4F0WoHq1qnsMBbKMoDNY8wB6kSp7rbFTF1276qKaAZnYsAzEngC3M8bm8tva9SOXDN9UGoD7yFI+CtKnupur8uaooqimUANiua4NwTx5aesRn/HmJ34r2iePonVL3ZXOvd1ttbDT5vdS+9m5+Go0TVw1cOVtmpmojEgm11y2Ol+E9OzHeBkr/ACZjenUvkB+q4GbToCAfO0937JGUEnEoANSTTsB43zTt2N2ZPRr0q3yhWCOrWCHUA3sDfmJiXsLC0uuoJKukfSuhkmznWxLTvw4c1oMRE0VxaREQiREQijN5qDPg8QiAszUnAUC5JI0AEx2lupi8w/6atxH1D1m6xaTRzFgsFbUGKPomFjWg3N1+CfsRIVUqldoW5z4nLXoi9VRZk4Zl4i37Q1053mZLgK6PYU6qONNEcN8BP6CibDJy0Wsr6ixuSmi6JzcwGyxl9x8UcOa7pUaoWULT1apl1u7cwOg8ZKdnmwcRSxgerRqU17txmZSBc20vNSiDUOIISXHJpYnxOaLOv4BYntndjFNiKzLh6pU1qhBCGxBckEeU1XdLDtTwVBHUqy0wCpFiD0IkvaJi+UvABWtW4o+ribE5oFv1ZDMd3r3bxL4yu6UKrKzkhghIIsNQZsUWmMchYbhRUFe6ieXtANxbVV7crBvT2fTSopRwKl1YWIvUcjT3EHzmU1N1MXc/9NW4n6hm7xaZsmLSTbdbNLi8lPJJIGg5zf1/agsdu8uKwKUKl0YU0sbaq6qBe3qCOhMyXau6uJwzEPSYgHR0BZT4gj87GbvE8jmLF5Q4vLSXAF2k3t+li26uAxNXF0GKVXRKiks2bKoB43bSSnaBsDEVca706NSopRBmVSRoNdZqsTLpzmzWU7sbf04mawCwIt3m6z3dzZ1SjsnGrVRqbHvSAwsbd0ov6g+kzzZ2GFStTpk2D1EUkcQGYLces3Hej6Fifuan8pmKbC+lUPvqf84k8Lswc5XWEVDpmTTHQk38l27V2NjMMTRcVcl9MpY02HUW08jPrYO5uIxTgBGppf2qjqVAHO1/nHwHwm4RIvqTbZVZ/kUuSwYA7n72/tQ+P3ap1MH8kHsoECoeYK6q3jqLnrczHtrbs4jDuVqUm8GUFkPiCB+Os3mJHHMWLSoMWlpLi2YE3t287rFdg7rYrGOqt3i0QRmd8wUDnlDcW6WnE+6WL1thq3P6hm7xaSfUuvst0fyKYOJDBbkozatBmwdVACWNBgFA1JyWtbreZBgd1cWKlMnDVQA6knIeAYTcotI45SwEBaFFij6RrmtaDmUbt/YaYug1F9L6qw4qw4MP98CZlGI3cx2Aq50V7rwq0hmUjxFj6MJtMTyOUs04LGixOSkaWWDmngVimP23tDFr3T966nii0soP72VRfzl27Pd3cTQBeu7KpFloFrgftMOCnkAPOXWJk6a4ygWU1Ti3SwmGOMNaeX/gSIiQKlSIiEXzTe4vPqcNOoRwnaphF+xEQiREQiREQiREQiREQiREQiREQiREQiREQi88Rh1qIyOMysCGB5g6ESJo7m4NGDLQQMpBB10INwePWTUT0OI2UrJpIxZjiB2FIiJ4okiIhEiIhEiIhEiIhEiIhEiJ416pHCEStWtP2chMQvF//9k="/>
          <p:cNvSpPr/>
          <p:nvPr/>
        </p:nvSpPr>
        <p:spPr>
          <a:xfrm>
            <a:off x="1587500" y="-3841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04BED1-1DB5-654C-AE84-64C87DB6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911" y="163957"/>
            <a:ext cx="9907479" cy="1325563"/>
          </a:xfrm>
        </p:spPr>
        <p:txBody>
          <a:bodyPr/>
          <a:lstStyle/>
          <a:p>
            <a:r>
              <a:rPr lang="en-US" dirty="0"/>
              <a:t>Debrief as School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E99D3-D84B-A349-A9B7-D62F768C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911" y="1371601"/>
            <a:ext cx="10181799" cy="4532050"/>
          </a:xfrm>
        </p:spPr>
        <p:txBody>
          <a:bodyPr/>
          <a:lstStyle/>
          <a:p>
            <a:pPr marL="508000" indent="-45720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It what ways was the “sample” next step plan template similar to what you have in place?</a:t>
            </a:r>
          </a:p>
          <a:p>
            <a:pPr marL="508000" indent="-45720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What was it like to engage in a conversation around the next step plan?</a:t>
            </a:r>
          </a:p>
          <a:p>
            <a:pPr marL="508000" indent="-45720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What current structures are in place at your school that  bring the next step plan to life for students?</a:t>
            </a:r>
          </a:p>
          <a:p>
            <a:pPr marL="508000" indent="-457200"/>
            <a:r>
              <a:rPr lang="en-US" dirty="0"/>
              <a:t>What are your hunches about student and adult understanding about how to be sure actions and the next step plan are aligned.</a:t>
            </a:r>
          </a:p>
          <a:p>
            <a:pPr marL="5080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1827-5424-7B46-AEEF-F90D5D724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919" y="4069079"/>
            <a:ext cx="9934113" cy="1123379"/>
          </a:xfrm>
        </p:spPr>
        <p:txBody>
          <a:bodyPr/>
          <a:lstStyle/>
          <a:p>
            <a:r>
              <a:rPr lang="en-US" dirty="0">
                <a:hlinkClick r:id="rId3"/>
              </a:rPr>
              <a:t>Adult/Student Conferences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6D204-D82B-594C-9502-345D15F38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19" y="5284534"/>
            <a:ext cx="9934113" cy="832802"/>
          </a:xfrm>
        </p:spPr>
        <p:txBody>
          <a:bodyPr/>
          <a:lstStyle/>
          <a:p>
            <a:r>
              <a:rPr lang="en-US" dirty="0"/>
              <a:t>How might we use a structure like this to support additional adult capacity with students and their individual  graduation plans?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88" y="144844"/>
            <a:ext cx="4965272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D2F6-58B8-E249-8437-6266ED17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61" y="301117"/>
            <a:ext cx="10052346" cy="1325563"/>
          </a:xfrm>
        </p:spPr>
        <p:txBody>
          <a:bodyPr/>
          <a:lstStyle/>
          <a:p>
            <a:r>
              <a:rPr lang="en-US" sz="4000" dirty="0"/>
              <a:t>Designing Tools to Support Conversations with  Students </a:t>
            </a:r>
            <a:r>
              <a:rPr lang="en-US" sz="4000" dirty="0" smtClean="0"/>
              <a:t>About Individual </a:t>
            </a:r>
            <a:r>
              <a:rPr lang="en-US" sz="4000" dirty="0"/>
              <a:t>Graduation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56678-BCFB-F746-BB44-77010D3C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61" y="1776577"/>
            <a:ext cx="10027833" cy="4078025"/>
          </a:xfrm>
        </p:spPr>
        <p:txBody>
          <a:bodyPr/>
          <a:lstStyle/>
          <a:p>
            <a:pPr marL="457200" lvl="1" indent="-457200"/>
            <a:r>
              <a:rPr lang="en-US" sz="2800" dirty="0" smtClean="0"/>
              <a:t>Might </a:t>
            </a:r>
            <a:r>
              <a:rPr lang="en-US" sz="2800" dirty="0"/>
              <a:t>any of these tools be adapted to support conversations?</a:t>
            </a:r>
          </a:p>
          <a:p>
            <a:pPr marL="457200" lvl="1" indent="-457200"/>
            <a:endParaRPr lang="en-US" sz="2800" dirty="0"/>
          </a:p>
          <a:p>
            <a:pPr marL="457200" lvl="1" indent="-457200"/>
            <a:r>
              <a:rPr lang="en-US" sz="2800" dirty="0"/>
              <a:t>How and when might we design opportunities for these conversations to occur to help shape the path for students?</a:t>
            </a:r>
          </a:p>
        </p:txBody>
      </p:sp>
    </p:spTree>
    <p:extLst>
      <p:ext uri="{BB962C8B-B14F-4D97-AF65-F5344CB8AC3E}">
        <p14:creationId xmlns:p14="http://schemas.microsoft.com/office/powerpoint/2010/main" val="402290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8D73-94B6-094A-A560-049EFFF0F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597" y="1986884"/>
            <a:ext cx="9934113" cy="2387600"/>
          </a:xfrm>
        </p:spPr>
        <p:txBody>
          <a:bodyPr/>
          <a:lstStyle/>
          <a:p>
            <a:r>
              <a:rPr lang="en-US" dirty="0"/>
              <a:t>Integration of Academic and Technical Content</a:t>
            </a:r>
          </a:p>
        </p:txBody>
      </p:sp>
    </p:spTree>
    <p:extLst>
      <p:ext uri="{BB962C8B-B14F-4D97-AF65-F5344CB8AC3E}">
        <p14:creationId xmlns:p14="http://schemas.microsoft.com/office/powerpoint/2010/main" val="238501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95" y="163957"/>
            <a:ext cx="9907479" cy="1325563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Might </a:t>
            </a:r>
            <a:r>
              <a:rPr lang="en-US" dirty="0"/>
              <a:t>this </a:t>
            </a:r>
            <a:r>
              <a:rPr lang="en-US" dirty="0" smtClean="0"/>
              <a:t>Structure/Strategy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895" y="1362456"/>
            <a:ext cx="9907479" cy="4406257"/>
          </a:xfrm>
        </p:spPr>
        <p:txBody>
          <a:bodyPr>
            <a:noAutofit/>
          </a:bodyPr>
          <a:lstStyle/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Quality of Coursework—How students cognitively engage with their schoolwork?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Quality of Relationships—What drives students to attend, focus, believe, and try 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Equitable Access to Strong and Supported Pathways to Post-Secondary Success including Shaped Experiences</a:t>
            </a:r>
            <a:r>
              <a:rPr lang="en-US" sz="2800" i="1" dirty="0"/>
              <a:t> </a:t>
            </a:r>
            <a:r>
              <a:rPr lang="en-US" sz="2800" dirty="0"/>
              <a:t>(e.g. extra-curricular) —Where equity often falls short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Continuous improvement systems</a:t>
            </a:r>
          </a:p>
        </p:txBody>
      </p:sp>
    </p:spTree>
    <p:extLst>
      <p:ext uri="{BB962C8B-B14F-4D97-AF65-F5344CB8AC3E}">
        <p14:creationId xmlns:p14="http://schemas.microsoft.com/office/powerpoint/2010/main" val="7586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B679-8F1C-A748-843C-2D163E114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Apprenticeships and Internships</a:t>
            </a:r>
          </a:p>
        </p:txBody>
      </p:sp>
    </p:spTree>
    <p:extLst>
      <p:ext uri="{BB962C8B-B14F-4D97-AF65-F5344CB8AC3E}">
        <p14:creationId xmlns:p14="http://schemas.microsoft.com/office/powerpoint/2010/main" val="406458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EF91-57EE-204D-BC6B-1485BE48F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382" y="4907979"/>
            <a:ext cx="9934113" cy="989901"/>
          </a:xfrm>
        </p:spPr>
        <p:txBody>
          <a:bodyPr anchor="t"/>
          <a:lstStyle/>
          <a:p>
            <a:r>
              <a:rPr lang="en-US" dirty="0">
                <a:hlinkClick r:id="rId3"/>
              </a:rPr>
              <a:t>IOWA BIG</a:t>
            </a:r>
            <a:endParaRPr lang="en-US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06" y="204116"/>
            <a:ext cx="4703863" cy="47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AA1F73-774F-2E4B-B1C9-E33084C8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Apprenticeships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628057-57D7-F14D-B85F-BCC68E97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0" y="1935480"/>
            <a:ext cx="7604760" cy="4078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Watch 3 minute video below: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https://www.youtube.com/watch?v=M-EpD8cZbKU#action=share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Review resources on the Wisconsin Youth Apprenticeship website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https://dwd.wisconsin.gov/youthapprenticeship/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00" t="22660" r="33500" b="16291"/>
          <a:stretch/>
        </p:blipFill>
        <p:spPr>
          <a:xfrm>
            <a:off x="792480" y="1935480"/>
            <a:ext cx="3205286" cy="170688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4136135"/>
            <a:ext cx="3134037" cy="11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0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173A-025D-9A45-A7EB-3674B61E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397" y="1411923"/>
            <a:ext cx="9934113" cy="2387600"/>
          </a:xfrm>
        </p:spPr>
        <p:txBody>
          <a:bodyPr/>
          <a:lstStyle/>
          <a:p>
            <a:r>
              <a:rPr lang="en-US" dirty="0"/>
              <a:t>Design Time</a:t>
            </a:r>
          </a:p>
        </p:txBody>
      </p:sp>
    </p:spTree>
    <p:extLst>
      <p:ext uri="{BB962C8B-B14F-4D97-AF65-F5344CB8AC3E}">
        <p14:creationId xmlns:p14="http://schemas.microsoft.com/office/powerpoint/2010/main" val="753027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0D7680-6D30-0246-85EB-4C7756F394A4}"/>
              </a:ext>
            </a:extLst>
          </p:cNvPr>
          <p:cNvSpPr txBox="1">
            <a:spLocks/>
          </p:cNvSpPr>
          <p:nvPr/>
        </p:nvSpPr>
        <p:spPr>
          <a:xfrm>
            <a:off x="1805243" y="1155686"/>
            <a:ext cx="9487505" cy="4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kinds of experiences are happening in your school/community/region that enable students to explore college and career options, develop their talents and passions and deepen their connections to their community?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some strategies you may have in place to build upon or wish to explore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might this redesign help young people envision a future beyond their immediate circumstances and expand their possibilities for students to reach those futures?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5243" y="0"/>
            <a:ext cx="9907479" cy="1325563"/>
          </a:xfrm>
        </p:spPr>
        <p:txBody>
          <a:bodyPr/>
          <a:lstStyle/>
          <a:p>
            <a:r>
              <a:rPr lang="en-US" dirty="0"/>
              <a:t>Design Time – </a:t>
            </a:r>
            <a:r>
              <a:rPr lang="en-US" dirty="0" smtClean="0"/>
              <a:t>Postsecondary </a:t>
            </a:r>
            <a:r>
              <a:rPr lang="en-US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13348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9400-CCC4-9E43-A85D-F66A6C6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499" y="1594884"/>
            <a:ext cx="9934113" cy="3130281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Glimpse </a:t>
            </a:r>
            <a:r>
              <a:rPr lang="en-US" dirty="0"/>
              <a:t>of </a:t>
            </a:r>
            <a:r>
              <a:rPr lang="en-US" dirty="0" smtClean="0"/>
              <a:t>How One School </a:t>
            </a:r>
            <a:r>
              <a:rPr lang="en-US" dirty="0"/>
              <a:t>is </a:t>
            </a:r>
            <a:r>
              <a:rPr lang="en-US" dirty="0" smtClean="0"/>
              <a:t>Creating Postsecondary Opportunities.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Tiger Ventures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8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3928-ABB4-CD40-A63B-C7FE53342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071" y="2058028"/>
            <a:ext cx="993411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have learned about predictors of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Postsecondary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DCB4-E036-466F-9022-9D0F3809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417" y="195004"/>
            <a:ext cx="9907479" cy="1325563"/>
          </a:xfrm>
        </p:spPr>
        <p:txBody>
          <a:bodyPr>
            <a:normAutofit/>
          </a:bodyPr>
          <a:lstStyle/>
          <a:p>
            <a:r>
              <a:rPr lang="en-US" dirty="0"/>
              <a:t>What Predicts </a:t>
            </a:r>
            <a:r>
              <a:rPr lang="en-US" dirty="0" smtClean="0"/>
              <a:t>Postsecondary </a:t>
            </a:r>
            <a:r>
              <a:rPr lang="en-US" dirty="0"/>
              <a:t>Outcomes of Boston Public </a:t>
            </a:r>
            <a:r>
              <a:rPr lang="en-US" dirty="0" smtClean="0"/>
              <a:t>School Graduates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371DF-17DF-4938-A4A0-095059215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16" y="1698034"/>
            <a:ext cx="9907479" cy="4078025"/>
          </a:xfrm>
        </p:spPr>
        <p:txBody>
          <a:bodyPr/>
          <a:lstStyle/>
          <a:p>
            <a:r>
              <a:rPr lang="en-US" dirty="0"/>
              <a:t>For four-year institutions – the Boston Opportunity Indicators worked very well </a:t>
            </a:r>
          </a:p>
          <a:p>
            <a:pPr lvl="1"/>
            <a:r>
              <a:rPr lang="en-US" dirty="0"/>
              <a:t>Attendance of 94% or more</a:t>
            </a:r>
          </a:p>
          <a:p>
            <a:pPr lvl="1"/>
            <a:r>
              <a:rPr lang="en-US" dirty="0"/>
              <a:t>GPA of 2.7 or greater</a:t>
            </a:r>
          </a:p>
          <a:p>
            <a:pPr lvl="1"/>
            <a:r>
              <a:rPr lang="en-US" dirty="0"/>
              <a:t>Taking the </a:t>
            </a:r>
            <a:r>
              <a:rPr lang="en-US" dirty="0" err="1"/>
              <a:t>MassCore</a:t>
            </a:r>
            <a:r>
              <a:rPr lang="en-US" dirty="0"/>
              <a:t> and enrolling in at least one AP course </a:t>
            </a:r>
          </a:p>
          <a:p>
            <a:r>
              <a:rPr lang="en-US" dirty="0"/>
              <a:t>All are strongly predictive of postsecondary enrollment and success in four-year </a:t>
            </a:r>
            <a:r>
              <a:rPr lang="en-US" dirty="0" smtClean="0"/>
              <a:t>institutions</a:t>
            </a:r>
            <a:endParaRPr lang="en-US" dirty="0"/>
          </a:p>
          <a:p>
            <a:r>
              <a:rPr lang="en-US" dirty="0"/>
              <a:t>Collectively they show which BPS graduates have odds between 10% and 80% of earning a BA in six years</a:t>
            </a:r>
          </a:p>
        </p:txBody>
      </p:sp>
    </p:spTree>
    <p:extLst>
      <p:ext uri="{BB962C8B-B14F-4D97-AF65-F5344CB8AC3E}">
        <p14:creationId xmlns:p14="http://schemas.microsoft.com/office/powerpoint/2010/main" val="138614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DCB4-E036-466F-9022-9D0F3809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85" y="172311"/>
            <a:ext cx="9907479" cy="1325563"/>
          </a:xfrm>
        </p:spPr>
        <p:txBody>
          <a:bodyPr/>
          <a:lstStyle/>
          <a:p>
            <a:r>
              <a:rPr lang="en-US" dirty="0"/>
              <a:t>Four-Year Degree Outcomes by Indicator Combination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541ACA-5B94-476D-889D-1190D302A13A}"/>
              </a:ext>
            </a:extLst>
          </p:cNvPr>
          <p:cNvGraphicFramePr>
            <a:graphicFrameLocks/>
          </p:cNvGraphicFramePr>
          <p:nvPr/>
        </p:nvGraphicFramePr>
        <p:xfrm>
          <a:off x="1820092" y="1497874"/>
          <a:ext cx="8133806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327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DCB4-E036-466F-9022-9D0F3809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947" y="109943"/>
            <a:ext cx="9907479" cy="1325563"/>
          </a:xfrm>
        </p:spPr>
        <p:txBody>
          <a:bodyPr/>
          <a:lstStyle/>
          <a:p>
            <a:r>
              <a:rPr lang="en-US" dirty="0"/>
              <a:t>What is the Story with Two-Year Institutions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371DF-17DF-4938-A4A0-095059215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008" y="1336528"/>
            <a:ext cx="9907479" cy="4078025"/>
          </a:xfrm>
        </p:spPr>
        <p:txBody>
          <a:bodyPr/>
          <a:lstStyle/>
          <a:p>
            <a:r>
              <a:rPr lang="en-US" dirty="0"/>
              <a:t>Boston Opportunity Indicators are not good predictors of enrollment and attainment in two-year institutions</a:t>
            </a:r>
          </a:p>
          <a:p>
            <a:endParaRPr lang="en-US" dirty="0"/>
          </a:p>
          <a:p>
            <a:r>
              <a:rPr lang="en-US" dirty="0"/>
              <a:t>40% of BPS HS grads from class of 2010 enrolled in two-year institution, but only 6% earned a degree</a:t>
            </a:r>
          </a:p>
          <a:p>
            <a:endParaRPr lang="en-US" dirty="0"/>
          </a:p>
          <a:p>
            <a:r>
              <a:rPr lang="en-US" dirty="0"/>
              <a:t>Only 16% of the BPS HS grads who enrolled in two-year institutions earned a two-year degree within 7 years of 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CED1-B25A-A54B-8F36-8A444390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07" y="318977"/>
            <a:ext cx="9907479" cy="2508426"/>
          </a:xfrm>
        </p:spPr>
        <p:txBody>
          <a:bodyPr>
            <a:normAutofit/>
          </a:bodyPr>
          <a:lstStyle/>
          <a:p>
            <a:r>
              <a:rPr lang="en-US" dirty="0"/>
              <a:t>How might we incorporate </a:t>
            </a:r>
            <a:r>
              <a:rPr lang="en-US" dirty="0" smtClean="0"/>
              <a:t>evidence-based </a:t>
            </a:r>
            <a:r>
              <a:rPr lang="en-US" dirty="0"/>
              <a:t>practices and structures that intentionally support universal student participation in a successful </a:t>
            </a:r>
            <a:r>
              <a:rPr lang="en-US" dirty="0" smtClean="0"/>
              <a:t>postsecondary </a:t>
            </a:r>
            <a:r>
              <a:rPr lang="en-US" dirty="0"/>
              <a:t>pathway?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6A5A0-EADF-5349-A588-4CCBF2C06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83"/>
          <a:stretch/>
        </p:blipFill>
        <p:spPr>
          <a:xfrm>
            <a:off x="4412343" y="3423683"/>
            <a:ext cx="4526094" cy="2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6325"/>
            <a:ext cx="12191999" cy="71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67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2BDD5D-0ABD-4E18-B064-66BC24C7B9B9}" vid="{78F9AFD0-DB94-488A-A903-04A6DD5E0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1001</Words>
  <Application>Microsoft Office PowerPoint</Application>
  <PresentationFormat>Widescreen</PresentationFormat>
  <Paragraphs>143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1_Office Theme</vt:lpstr>
      <vt:lpstr>  </vt:lpstr>
      <vt:lpstr>Agreements for Today’s Time Together</vt:lpstr>
      <vt:lpstr>A Glimpse of How One School is Creating Postsecondary Opportunities. Tiger Ventures</vt:lpstr>
      <vt:lpstr>What we have learned about predictors of   Postsecondary Success?</vt:lpstr>
      <vt:lpstr>What Predicts Postsecondary Outcomes of Boston Public School Graduates?</vt:lpstr>
      <vt:lpstr>Four-Year Degree Outcomes by Indicator Combination</vt:lpstr>
      <vt:lpstr>What is the Story with Two-Year Institutions</vt:lpstr>
      <vt:lpstr>How might we incorporate evidence-based practices and structures that intentionally support universal student participation in a successful postsecondary pathway?</vt:lpstr>
      <vt:lpstr>PowerPoint Presentation</vt:lpstr>
      <vt:lpstr>PowerPoint Presentation</vt:lpstr>
      <vt:lpstr>Core Principles of Postsecondary Pathways</vt:lpstr>
      <vt:lpstr>Sample Strategies Based on the Evidence Base</vt:lpstr>
      <vt:lpstr>It Takes a Village</vt:lpstr>
      <vt:lpstr>Prior to the Postsecondary Pathways Session</vt:lpstr>
      <vt:lpstr>Village Roundtable</vt:lpstr>
      <vt:lpstr> What Ideas Does this Raise in Connection with Our Redesign and Structure of  Postsecondary Pathways? </vt:lpstr>
      <vt:lpstr>Gallup Poll</vt:lpstr>
      <vt:lpstr>Individual Next Step Plan</vt:lpstr>
      <vt:lpstr>Eye Contact Partners</vt:lpstr>
      <vt:lpstr>Debrief as School Team</vt:lpstr>
      <vt:lpstr>Adult/Student Conferences</vt:lpstr>
      <vt:lpstr>Designing Tools to Support Conversations with  Students About Individual Graduation Plans</vt:lpstr>
      <vt:lpstr>Integration of Academic and Technical Content</vt:lpstr>
      <vt:lpstr>How Might this Structure/Strategy Impact</vt:lpstr>
      <vt:lpstr>Apprenticeships and Internships</vt:lpstr>
      <vt:lpstr>IOWA BIG</vt:lpstr>
      <vt:lpstr>High School Apprenticeships</vt:lpstr>
      <vt:lpstr>Design Time</vt:lpstr>
      <vt:lpstr>Design Time – Postsecondary Pathways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Weeldreyer</dc:creator>
  <cp:lastModifiedBy>Gregg Howell</cp:lastModifiedBy>
  <cp:revision>111</cp:revision>
  <cp:lastPrinted>2019-10-25T13:42:17Z</cp:lastPrinted>
  <dcterms:modified xsi:type="dcterms:W3CDTF">2019-10-28T17:11:37Z</dcterms:modified>
</cp:coreProperties>
</file>