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22"/>
  </p:notesMasterIdLst>
  <p:handoutMasterIdLst>
    <p:handoutMasterId r:id="rId23"/>
  </p:handoutMasterIdLst>
  <p:sldIdLst>
    <p:sldId id="364" r:id="rId2"/>
    <p:sldId id="263" r:id="rId3"/>
    <p:sldId id="395" r:id="rId4"/>
    <p:sldId id="394" r:id="rId5"/>
    <p:sldId id="289" r:id="rId6"/>
    <p:sldId id="376" r:id="rId7"/>
    <p:sldId id="386" r:id="rId8"/>
    <p:sldId id="387" r:id="rId9"/>
    <p:sldId id="388" r:id="rId10"/>
    <p:sldId id="389" r:id="rId11"/>
    <p:sldId id="390" r:id="rId12"/>
    <p:sldId id="381" r:id="rId13"/>
    <p:sldId id="258" r:id="rId14"/>
    <p:sldId id="259" r:id="rId15"/>
    <p:sldId id="379" r:id="rId16"/>
    <p:sldId id="264" r:id="rId17"/>
    <p:sldId id="392" r:id="rId18"/>
    <p:sldId id="374" r:id="rId19"/>
    <p:sldId id="393" r:id="rId20"/>
    <p:sldId id="267" r:id="rId2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94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7"/>
    <p:restoredTop sz="95332" autoAdjust="0"/>
  </p:normalViewPr>
  <p:slideViewPr>
    <p:cSldViewPr snapToGrid="0" snapToObjects="1">
      <p:cViewPr>
        <p:scale>
          <a:sx n="50" d="100"/>
          <a:sy n="50" d="100"/>
        </p:scale>
        <p:origin x="1834" y="802"/>
      </p:cViewPr>
      <p:guideLst/>
    </p:cSldViewPr>
  </p:slideViewPr>
  <p:notesTextViewPr>
    <p:cViewPr>
      <p:scale>
        <a:sx n="1" d="1"/>
        <a:sy n="1" d="1"/>
      </p:scale>
      <p:origin x="0" y="0"/>
    </p:cViewPr>
  </p:notesTextViewPr>
  <p:sorterViewPr>
    <p:cViewPr>
      <p:scale>
        <a:sx n="66" d="100"/>
        <a:sy n="66" d="100"/>
      </p:scale>
      <p:origin x="0" y="-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EE5FBE3F-BA6B-4F21-8A0A-B012B798B1E9}" type="datetimeFigureOut">
              <a:rPr lang="en-US" smtClean="0"/>
              <a:t>10/28/2019</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EDF6D9AE-AFC2-4BBA-9673-ACBB04194EE7}" type="slidenum">
              <a:rPr lang="en-US" smtClean="0"/>
              <a:t>‹#›</a:t>
            </a:fld>
            <a:endParaRPr lang="en-US"/>
          </a:p>
        </p:txBody>
      </p:sp>
    </p:spTree>
    <p:extLst>
      <p:ext uri="{BB962C8B-B14F-4D97-AF65-F5344CB8AC3E}">
        <p14:creationId xmlns:p14="http://schemas.microsoft.com/office/powerpoint/2010/main" val="3873085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CA668968-31A3-1A45-B402-A130F67C8ABA}" type="datetimeFigureOut">
              <a:rPr lang="en-US" smtClean="0"/>
              <a:t>10/28/2019</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9852B2EC-C6B1-3E4C-9EA7-BB53779B9367}" type="slidenum">
              <a:rPr lang="en-US" smtClean="0"/>
              <a:t>‹#›</a:t>
            </a:fld>
            <a:endParaRPr lang="en-US"/>
          </a:p>
        </p:txBody>
      </p:sp>
    </p:spTree>
    <p:extLst>
      <p:ext uri="{BB962C8B-B14F-4D97-AF65-F5344CB8AC3E}">
        <p14:creationId xmlns:p14="http://schemas.microsoft.com/office/powerpoint/2010/main" val="215760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710452" y="4518941"/>
            <a:ext cx="5683617" cy="3697317"/>
          </a:xfrm>
          <a:prstGeom prst="rect">
            <a:avLst/>
          </a:prstGeom>
        </p:spPr>
        <p:txBody>
          <a:bodyPr spcFirstLastPara="1" wrap="square" lIns="94247" tIns="47111" rIns="94247" bIns="47111" anchor="t" anchorCtr="0">
            <a:noAutofit/>
          </a:bodyPr>
          <a:lstStyle/>
          <a:p>
            <a:endParaRPr/>
          </a:p>
        </p:txBody>
      </p:sp>
      <p:sp>
        <p:nvSpPr>
          <p:cNvPr id="210" name="Shape 210"/>
          <p:cNvSpPr>
            <a:spLocks noGrp="1" noRot="1" noChangeAspect="1"/>
          </p:cNvSpPr>
          <p:nvPr>
            <p:ph type="sldImg" idx="2"/>
          </p:nvPr>
        </p:nvSpPr>
        <p:spPr>
          <a:xfrm>
            <a:off x="735013" y="1173163"/>
            <a:ext cx="5634037"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319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Rigorous standards and work on curriculum is a first step, but improvements in educational attainment require substantial changes in instructional practice</a:t>
            </a:r>
            <a:r>
              <a:rPr lang="en-US" baseline="0" dirty="0"/>
              <a:t> beyond increasing instructional rigor. Otherwise, increasing the challenge of the curriculum may have no positive consequences for students’ educational readiness, and even bring declines. It is the combination of challenging work together with greater attention to classroom control and student support that leads students to gain the knowledge and skills necessary for success in college and the workplace-</a:t>
            </a:r>
            <a:r>
              <a:rPr lang="en-US" baseline="0" dirty="0" err="1"/>
              <a:t>Allensworth</a:t>
            </a:r>
            <a:r>
              <a:rPr lang="en-US" baseline="0" dirty="0"/>
              <a:t>, E., Gwynne, J., </a:t>
            </a:r>
            <a:r>
              <a:rPr lang="en-US" baseline="0" dirty="0" err="1"/>
              <a:t>Pareja</a:t>
            </a:r>
            <a:r>
              <a:rPr lang="en-US" baseline="0" dirty="0"/>
              <a:t>, A., Sebastian, J &amp; Stevens, D. (September 2014) Research Brief from </a:t>
            </a:r>
            <a:r>
              <a:rPr lang="en-US" baseline="0" dirty="0" err="1"/>
              <a:t>Uchicago</a:t>
            </a:r>
            <a:r>
              <a:rPr lang="en-US" baseline="0" dirty="0"/>
              <a:t> CCSR </a:t>
            </a:r>
            <a:endParaRPr lang="en-US" dirty="0"/>
          </a:p>
        </p:txBody>
      </p:sp>
      <p:sp>
        <p:nvSpPr>
          <p:cNvPr id="4" name="Slide Number Placeholder 3"/>
          <p:cNvSpPr>
            <a:spLocks noGrp="1"/>
          </p:cNvSpPr>
          <p:nvPr>
            <p:ph type="sldNum" sz="quarter" idx="10"/>
          </p:nvPr>
        </p:nvSpPr>
        <p:spPr/>
        <p:txBody>
          <a:bodyPr/>
          <a:lstStyle/>
          <a:p>
            <a:fld id="{9852B2EC-C6B1-3E4C-9EA7-BB53779B9367}" type="slidenum">
              <a:rPr lang="en-US" smtClean="0"/>
              <a:t>17</a:t>
            </a:fld>
            <a:endParaRPr lang="en-US"/>
          </a:p>
        </p:txBody>
      </p:sp>
    </p:spTree>
    <p:extLst>
      <p:ext uri="{BB962C8B-B14F-4D97-AF65-F5344CB8AC3E}">
        <p14:creationId xmlns:p14="http://schemas.microsoft.com/office/powerpoint/2010/main" val="2553205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buNone/>
            </a:pPr>
            <a:r>
              <a:rPr lang="en-US" dirty="0"/>
              <a:t>Increasing the challenge of the curriculum in high Schools is unlikely to improve student achievement without concurrent improvements in teachers’ abilities around classroom management and academic support.</a:t>
            </a:r>
          </a:p>
          <a:p>
            <a:pPr marL="50800" indent="0">
              <a:buNone/>
            </a:pPr>
            <a:endParaRPr lang="en-US" dirty="0"/>
          </a:p>
          <a:p>
            <a:pPr marL="50800" indent="0">
              <a:buNone/>
            </a:pPr>
            <a:r>
              <a:rPr lang="en-US" dirty="0"/>
              <a:t>Asking students to do more challenging work can have both beneficial and adverse effects, depending on the elements of the classroom instructional environment.</a:t>
            </a:r>
          </a:p>
          <a:p>
            <a:endParaRPr lang="en-US" dirty="0"/>
          </a:p>
          <a:p>
            <a:endParaRPr lang="en-US" dirty="0"/>
          </a:p>
        </p:txBody>
      </p:sp>
      <p:sp>
        <p:nvSpPr>
          <p:cNvPr id="4" name="Slide Number Placeholder 3"/>
          <p:cNvSpPr>
            <a:spLocks noGrp="1"/>
          </p:cNvSpPr>
          <p:nvPr>
            <p:ph type="sldNum" idx="10"/>
          </p:nvPr>
        </p:nvSpPr>
        <p:spPr/>
        <p:txBody>
          <a:bodyPr/>
          <a:lstStyle/>
          <a:p>
            <a:pPr defTabSz="924916">
              <a:buClr>
                <a:srgbClr val="000000"/>
              </a:buClr>
              <a:defRPr/>
            </a:pPr>
            <a:fld id="{00000000-1234-1234-1234-123412341234}" type="slidenum">
              <a:rPr lang="en-US" kern="0">
                <a:solidFill>
                  <a:srgbClr val="000000"/>
                </a:solidFill>
                <a:latin typeface="Calibri"/>
                <a:ea typeface="Calibri"/>
                <a:cs typeface="Calibri"/>
                <a:sym typeface="Calibri"/>
              </a:rPr>
              <a:pPr defTabSz="924916">
                <a:buClr>
                  <a:srgbClr val="000000"/>
                </a:buClr>
                <a:defRPr/>
              </a:pPr>
              <a:t>18</a:t>
            </a:fld>
            <a:endParaRPr lang="en-US"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5136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52B2EC-C6B1-3E4C-9EA7-BB53779B9367}" type="slidenum">
              <a:rPr lang="en-US" smtClean="0"/>
              <a:t>19</a:t>
            </a:fld>
            <a:endParaRPr lang="en-US"/>
          </a:p>
        </p:txBody>
      </p:sp>
    </p:spTree>
    <p:extLst>
      <p:ext uri="{BB962C8B-B14F-4D97-AF65-F5344CB8AC3E}">
        <p14:creationId xmlns:p14="http://schemas.microsoft.com/office/powerpoint/2010/main" val="847930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88597" y="1122363"/>
            <a:ext cx="9934113"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988597" y="3602038"/>
            <a:ext cx="99341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91764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195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1948"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61964" y="365125"/>
            <a:ext cx="718758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7504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601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577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943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8597" y="1709738"/>
            <a:ext cx="9934113"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988597" y="4589463"/>
            <a:ext cx="993411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92931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5230" y="1825625"/>
            <a:ext cx="4785065" cy="4237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40398" y="1825625"/>
            <a:ext cx="4782312" cy="4237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0890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97476" y="365125"/>
            <a:ext cx="9925235" cy="1325563"/>
          </a:xfrm>
        </p:spPr>
        <p:txBody>
          <a:bodyPr/>
          <a:lstStyle/>
          <a:p>
            <a:r>
              <a:rPr lang="en-US"/>
              <a:t>Click to edit Master title style</a:t>
            </a:r>
          </a:p>
        </p:txBody>
      </p:sp>
      <p:sp>
        <p:nvSpPr>
          <p:cNvPr id="3" name="Text Placeholder 2"/>
          <p:cNvSpPr>
            <a:spLocks noGrp="1"/>
          </p:cNvSpPr>
          <p:nvPr>
            <p:ph type="body" idx="1"/>
          </p:nvPr>
        </p:nvSpPr>
        <p:spPr>
          <a:xfrm>
            <a:off x="1997476" y="1681163"/>
            <a:ext cx="47823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97475" y="2505075"/>
            <a:ext cx="4782312" cy="35761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40399" y="1681163"/>
            <a:ext cx="47823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40399" y="2505075"/>
            <a:ext cx="4782312" cy="35761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200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826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36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9396"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372796" y="987425"/>
            <a:ext cx="553215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2939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81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051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6363918" y="987425"/>
            <a:ext cx="55321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02051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104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0">
              <a:schemeClr val="accent1">
                <a:lumMod val="45000"/>
                <a:lumOff val="55000"/>
                <a:alpha val="50000"/>
              </a:schemeClr>
            </a:gs>
            <a:gs pos="90000">
              <a:srgbClr val="FBB040">
                <a:alpha val="55000"/>
              </a:srgbClr>
            </a:gs>
            <a:gs pos="100000">
              <a:srgbClr val="FBB04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 name="TextBox 9"/>
          <p:cNvSpPr txBox="1"/>
          <p:nvPr userDrawn="1"/>
        </p:nvSpPr>
        <p:spPr>
          <a:xfrm>
            <a:off x="1" y="6493155"/>
            <a:ext cx="12192000" cy="276999"/>
          </a:xfrm>
          <a:prstGeom prst="rect">
            <a:avLst/>
          </a:prstGeom>
          <a:noFill/>
        </p:spPr>
        <p:txBody>
          <a:bodyPr wrap="square" rtlCol="0">
            <a:spAutoFit/>
          </a:bodyPr>
          <a:lstStyle/>
          <a:p>
            <a:pPr algn="ctr"/>
            <a:r>
              <a:rPr lang="en-US" sz="1200" b="0" i="1" dirty="0">
                <a:latin typeface="+mj-lt"/>
              </a:rPr>
              <a:t>Using ESSA to Redesign</a:t>
            </a:r>
            <a:r>
              <a:rPr lang="en-US" sz="1200" b="0" i="1" baseline="0" dirty="0">
                <a:latin typeface="+mj-lt"/>
              </a:rPr>
              <a:t> High Schools to Support Their Communities in the 21</a:t>
            </a:r>
            <a:r>
              <a:rPr lang="en-US" sz="1200" b="0" i="1" baseline="30000" dirty="0">
                <a:latin typeface="+mj-lt"/>
              </a:rPr>
              <a:t>st</a:t>
            </a:r>
            <a:r>
              <a:rPr lang="en-US" sz="1200" b="0" i="1" baseline="0" dirty="0">
                <a:latin typeface="+mj-lt"/>
              </a:rPr>
              <a:t> Century</a:t>
            </a:r>
            <a:r>
              <a:rPr lang="en-US" sz="1200" b="0" i="1" dirty="0">
                <a:latin typeface="+mj-lt"/>
              </a:rPr>
              <a:t> </a:t>
            </a:r>
          </a:p>
        </p:txBody>
      </p:sp>
      <p:sp>
        <p:nvSpPr>
          <p:cNvPr id="2" name="Title Placeholder 1"/>
          <p:cNvSpPr>
            <a:spLocks noGrp="1"/>
          </p:cNvSpPr>
          <p:nvPr>
            <p:ph type="title"/>
          </p:nvPr>
        </p:nvSpPr>
        <p:spPr>
          <a:xfrm>
            <a:off x="2015231" y="365125"/>
            <a:ext cx="990747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15231" y="1825625"/>
            <a:ext cx="9907479" cy="4078025"/>
          </a:xfrm>
          <a:prstGeom prst="rect">
            <a:avLst/>
          </a:prstGeom>
          <a:noFill/>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15287" y="118585"/>
            <a:ext cx="1303574" cy="1292965"/>
          </a:xfrm>
          <a:prstGeom prst="rect">
            <a:avLst/>
          </a:prstGeom>
        </p:spPr>
      </p:pic>
      <p:pic>
        <p:nvPicPr>
          <p:cNvPr id="5" name="Picture 4"/>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25433" y="6566027"/>
            <a:ext cx="1756975" cy="197284"/>
          </a:xfrm>
          <a:prstGeom prst="rect">
            <a:avLst/>
          </a:prstGeom>
        </p:spPr>
      </p:pic>
    </p:spTree>
    <p:extLst>
      <p:ext uri="{BB962C8B-B14F-4D97-AF65-F5344CB8AC3E}">
        <p14:creationId xmlns:p14="http://schemas.microsoft.com/office/powerpoint/2010/main" val="80708421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5" r:id="rId12"/>
    <p:sldLayoutId id="2147483671" r:id="rId13"/>
  </p:sldLayoutIdLst>
  <p:txStyles>
    <p:titleStyle>
      <a:lvl1pPr algn="l" defTabSz="914400" rtl="0" eaLnBrk="1" latinLnBrk="0" hangingPunct="1">
        <a:lnSpc>
          <a:spcPct val="90000"/>
        </a:lnSpc>
        <a:spcBef>
          <a:spcPct val="0"/>
        </a:spcBef>
        <a:buNone/>
        <a:defRPr sz="4400" b="1" kern="1200">
          <a:solidFill>
            <a:srgbClr val="5E94C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edutopia.org/video/what-social-brain" TargetMode="External"/><Relationship Id="rId2" Type="http://schemas.openxmlformats.org/officeDocument/2006/relationships/hyperlink" Target="https://www.edutopia.org/video/social-classroom" TargetMode="Externa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onlineinternetmarketinghelp.com/simple-tips-and-tricks-about-time-management-and-how-it-could-change-our-lives-foreve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8597" y="2304287"/>
            <a:ext cx="9934113" cy="2450593"/>
          </a:xfrm>
        </p:spPr>
        <p:txBody>
          <a:bodyPr>
            <a:normAutofit fontScale="90000"/>
          </a:bodyPr>
          <a:lstStyle/>
          <a:p>
            <a:pPr lvl="0"/>
            <a:r>
              <a:rPr lang="en-US" dirty="0"/>
              <a:t/>
            </a:r>
            <a:br>
              <a:rPr lang="en-US" dirty="0"/>
            </a:br>
            <a:r>
              <a:rPr lang="en-US" dirty="0"/>
              <a:t/>
            </a:r>
            <a:br>
              <a:rPr lang="en-US" dirty="0"/>
            </a:br>
            <a:endParaRPr lang="en-US" dirty="0"/>
          </a:p>
        </p:txBody>
      </p:sp>
      <p:sp>
        <p:nvSpPr>
          <p:cNvPr id="6" name="Rectangle 5"/>
          <p:cNvSpPr/>
          <p:nvPr/>
        </p:nvSpPr>
        <p:spPr>
          <a:xfrm>
            <a:off x="2971322" y="606820"/>
            <a:ext cx="5737780" cy="526297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800" b="1" kern="0" dirty="0">
                <a:solidFill>
                  <a:srgbClr val="5E94CA"/>
                </a:solidFill>
                <a:latin typeface="+mj-lt"/>
                <a:cs typeface="Arial"/>
                <a:sym typeface="Arial"/>
              </a:rPr>
              <a:t>New Mexico High School Redesign </a:t>
            </a:r>
            <a:r>
              <a:rPr lang="en-US" sz="4800" b="1" kern="0" dirty="0" smtClean="0">
                <a:solidFill>
                  <a:srgbClr val="5E94CA"/>
                </a:solidFill>
                <a:latin typeface="+mj-lt"/>
                <a:cs typeface="Arial"/>
                <a:sym typeface="Arial"/>
              </a:rPr>
              <a:t>Network Convening</a:t>
            </a:r>
            <a:endParaRPr kumimoji="0" lang="en-US" sz="4800" b="1" i="0" u="none" strike="noStrike" kern="0" cap="none" spc="0" normalizeH="0" baseline="0" noProof="0" dirty="0">
              <a:ln>
                <a:noFill/>
              </a:ln>
              <a:solidFill>
                <a:srgbClr val="5E94CA"/>
              </a:solidFill>
              <a:effectLst/>
              <a:uLnTx/>
              <a:uFillTx/>
              <a:latin typeface="+mj-lt"/>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800" b="1" i="0" u="none" strike="noStrike" kern="0" cap="none" spc="0" normalizeH="0" baseline="0" noProof="0" dirty="0">
              <a:ln>
                <a:noFill/>
              </a:ln>
              <a:solidFill>
                <a:srgbClr val="5E94CA"/>
              </a:solidFill>
              <a:effectLst/>
              <a:uLnTx/>
              <a:uFillTx/>
              <a:latin typeface="+mj-lt"/>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smtClean="0">
                <a:ln>
                  <a:noFill/>
                </a:ln>
                <a:solidFill>
                  <a:srgbClr val="5E94CA"/>
                </a:solidFill>
                <a:effectLst/>
                <a:uLnTx/>
                <a:uFillTx/>
                <a:latin typeface="+mj-lt"/>
                <a:cs typeface="Arial"/>
                <a:sym typeface="Arial"/>
              </a:rPr>
              <a:t>Teaching </a:t>
            </a:r>
            <a:r>
              <a:rPr kumimoji="0" lang="en-US" sz="4800" b="1" i="0" u="none" strike="noStrike" kern="0" cap="none" spc="0" normalizeH="0" baseline="0" noProof="0" dirty="0">
                <a:ln>
                  <a:noFill/>
                </a:ln>
                <a:solidFill>
                  <a:srgbClr val="5E94CA"/>
                </a:solidFill>
                <a:effectLst/>
                <a:uLnTx/>
                <a:uFillTx/>
                <a:latin typeface="+mj-lt"/>
                <a:cs typeface="Arial"/>
                <a:sym typeface="Arial"/>
              </a:rPr>
              <a:t>and Learning </a:t>
            </a:r>
            <a:endParaRPr kumimoji="0" lang="en-US" sz="4800" b="1" i="0" u="none" strike="noStrike" kern="0" cap="none" spc="0" normalizeH="0" baseline="0" noProof="0" dirty="0" smtClean="0">
              <a:ln>
                <a:noFill/>
              </a:ln>
              <a:solidFill>
                <a:srgbClr val="5E94CA"/>
              </a:solidFill>
              <a:effectLst/>
              <a:uLnTx/>
              <a:uFillTx/>
              <a:latin typeface="+mj-lt"/>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800" b="1" i="0" u="none" strike="noStrike" kern="0" cap="none" spc="0" normalizeH="0" baseline="0" noProof="0" dirty="0">
              <a:ln>
                <a:noFill/>
              </a:ln>
              <a:solidFill>
                <a:srgbClr val="5E94CA"/>
              </a:solidFill>
              <a:effectLst/>
              <a:uLnTx/>
              <a:uFillTx/>
              <a:latin typeface="+mj-lt"/>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5E94CA"/>
                </a:solidFill>
                <a:effectLst/>
                <a:uLnTx/>
                <a:uFillTx/>
                <a:latin typeface="+mj-lt"/>
                <a:cs typeface="Arial"/>
                <a:sym typeface="Arial"/>
              </a:rPr>
              <a:t>November 7, 2019</a:t>
            </a:r>
          </a:p>
        </p:txBody>
      </p:sp>
      <p:grpSp>
        <p:nvGrpSpPr>
          <p:cNvPr id="5" name="Group 4"/>
          <p:cNvGrpSpPr/>
          <p:nvPr/>
        </p:nvGrpSpPr>
        <p:grpSpPr>
          <a:xfrm>
            <a:off x="9733787" y="121220"/>
            <a:ext cx="2336293" cy="2402524"/>
            <a:chOff x="9276587" y="3824540"/>
            <a:chExt cx="2980944" cy="2878012"/>
          </a:xfrm>
        </p:grpSpPr>
        <p:pic>
          <p:nvPicPr>
            <p:cNvPr id="7" name="Picture 6">
              <a:extLst>
                <a:ext uri="{FF2B5EF4-FFF2-40B4-BE49-F238E27FC236}">
                  <a16:creationId xmlns:a16="http://schemas.microsoft.com/office/drawing/2014/main" id="{BCEC4C8F-B08F-254F-BBF8-517B64F66B9A}"/>
                </a:ext>
              </a:extLst>
            </p:cNvPr>
            <p:cNvPicPr>
              <a:picLocks noChangeAspect="1"/>
            </p:cNvPicPr>
            <p:nvPr/>
          </p:nvPicPr>
          <p:blipFill rotWithShape="1">
            <a:blip r:embed="rId2"/>
            <a:srcRect l="19325" r="18907" b="37413"/>
            <a:stretch/>
          </p:blipFill>
          <p:spPr>
            <a:xfrm>
              <a:off x="9276587" y="3824540"/>
              <a:ext cx="2980944" cy="1049212"/>
            </a:xfrm>
            <a:prstGeom prst="rect">
              <a:avLst/>
            </a:prstGeom>
          </p:spPr>
        </p:pic>
        <p:pic>
          <p:nvPicPr>
            <p:cNvPr id="8" name="Picture 7">
              <a:extLst>
                <a:ext uri="{FF2B5EF4-FFF2-40B4-BE49-F238E27FC236}">
                  <a16:creationId xmlns:a16="http://schemas.microsoft.com/office/drawing/2014/main" id="{E8EDE92E-97AE-D946-A0C8-3A0EB1F9F04E}"/>
                </a:ext>
              </a:extLst>
            </p:cNvPr>
            <p:cNvPicPr>
              <a:picLocks noChangeAspect="1"/>
            </p:cNvPicPr>
            <p:nvPr/>
          </p:nvPicPr>
          <p:blipFill rotWithShape="1">
            <a:blip r:embed="rId3"/>
            <a:srcRect l="13815" t="7201" r="12602" b="14848"/>
            <a:stretch/>
          </p:blipFill>
          <p:spPr>
            <a:xfrm>
              <a:off x="9646919" y="4782312"/>
              <a:ext cx="2240281" cy="1920240"/>
            </a:xfrm>
            <a:prstGeom prst="rect">
              <a:avLst/>
            </a:prstGeom>
          </p:spPr>
        </p:pic>
      </p:grpSp>
    </p:spTree>
    <p:extLst>
      <p:ext uri="{BB962C8B-B14F-4D97-AF65-F5344CB8AC3E}">
        <p14:creationId xmlns:p14="http://schemas.microsoft.com/office/powerpoint/2010/main" val="2125493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1774888" y="403192"/>
            <a:ext cx="8512405" cy="1762812"/>
          </a:xfrm>
        </p:spPr>
        <p:txBody>
          <a:bodyPr anchor="t">
            <a:normAutofit/>
          </a:bodyPr>
          <a:lstStyle/>
          <a:p>
            <a:pPr algn="l"/>
            <a:r>
              <a:rPr lang="en-US" sz="4400" dirty="0"/>
              <a:t>Four Corners           </a:t>
            </a:r>
          </a:p>
        </p:txBody>
      </p:sp>
      <p:pic>
        <p:nvPicPr>
          <p:cNvPr id="4" name="Picture 3">
            <a:extLst>
              <a:ext uri="{FF2B5EF4-FFF2-40B4-BE49-F238E27FC236}">
                <a16:creationId xmlns:a16="http://schemas.microsoft.com/office/drawing/2014/main" id="{74202AE9-D0DA-428A-850B-20E8DA3624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3857" y="2886331"/>
            <a:ext cx="2279436" cy="1889352"/>
          </a:xfrm>
          <a:prstGeom prst="rect">
            <a:avLst/>
          </a:prstGeom>
        </p:spPr>
      </p:pic>
      <p:sp>
        <p:nvSpPr>
          <p:cNvPr id="7" name="TextBox 6">
            <a:extLst>
              <a:ext uri="{FF2B5EF4-FFF2-40B4-BE49-F238E27FC236}">
                <a16:creationId xmlns:a16="http://schemas.microsoft.com/office/drawing/2014/main" id="{B90FFB6D-5875-418A-ADBA-3C4905A6FEB9}"/>
              </a:ext>
            </a:extLst>
          </p:cNvPr>
          <p:cNvSpPr txBox="1"/>
          <p:nvPr/>
        </p:nvSpPr>
        <p:spPr>
          <a:xfrm>
            <a:off x="1474135" y="2217005"/>
            <a:ext cx="3363947" cy="369332"/>
          </a:xfrm>
          <a:prstGeom prst="rect">
            <a:avLst/>
          </a:prstGeom>
          <a:noFill/>
        </p:spPr>
        <p:txBody>
          <a:bodyPr wrap="square" rtlCol="0">
            <a:spAutoFit/>
          </a:bodyPr>
          <a:lstStyle/>
          <a:p>
            <a:r>
              <a:rPr lang="en-US" dirty="0"/>
              <a:t>Rigorous Learning Pages 2-3</a:t>
            </a:r>
          </a:p>
        </p:txBody>
      </p:sp>
      <p:sp>
        <p:nvSpPr>
          <p:cNvPr id="9" name="TextBox 8">
            <a:extLst>
              <a:ext uri="{FF2B5EF4-FFF2-40B4-BE49-F238E27FC236}">
                <a16:creationId xmlns:a16="http://schemas.microsoft.com/office/drawing/2014/main" id="{539F315F-ADA6-4B8D-A569-EB26AFDA443E}"/>
              </a:ext>
            </a:extLst>
          </p:cNvPr>
          <p:cNvSpPr txBox="1"/>
          <p:nvPr/>
        </p:nvSpPr>
        <p:spPr>
          <a:xfrm>
            <a:off x="816331" y="5497204"/>
            <a:ext cx="3848169" cy="369332"/>
          </a:xfrm>
          <a:prstGeom prst="rect">
            <a:avLst/>
          </a:prstGeom>
          <a:noFill/>
        </p:spPr>
        <p:txBody>
          <a:bodyPr wrap="none" rtlCol="0">
            <a:spAutoFit/>
          </a:bodyPr>
          <a:lstStyle/>
          <a:p>
            <a:r>
              <a:rPr lang="en-US" dirty="0"/>
              <a:t>Jefferson County HS, Louisville, GA</a:t>
            </a:r>
          </a:p>
        </p:txBody>
      </p:sp>
      <p:pic>
        <p:nvPicPr>
          <p:cNvPr id="8" name="Picture 7" descr="&lt;strong&gt;Four Corners&lt;/strong&gt; | Minnesota Literacy Counci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6312" y="2038669"/>
            <a:ext cx="3260408" cy="3106280"/>
          </a:xfrm>
          <a:prstGeom prst="rect">
            <a:avLst/>
          </a:prstGeom>
        </p:spPr>
      </p:pic>
      <p:sp>
        <p:nvSpPr>
          <p:cNvPr id="12" name="TextBox 11">
            <a:extLst>
              <a:ext uri="{FF2B5EF4-FFF2-40B4-BE49-F238E27FC236}">
                <a16:creationId xmlns:a16="http://schemas.microsoft.com/office/drawing/2014/main" id="{B90FFB6D-5875-418A-ADBA-3C4905A6FEB9}"/>
              </a:ext>
            </a:extLst>
          </p:cNvPr>
          <p:cNvSpPr txBox="1"/>
          <p:nvPr/>
        </p:nvSpPr>
        <p:spPr>
          <a:xfrm>
            <a:off x="8605320" y="2084403"/>
            <a:ext cx="3363947" cy="369332"/>
          </a:xfrm>
          <a:prstGeom prst="rect">
            <a:avLst/>
          </a:prstGeom>
          <a:noFill/>
        </p:spPr>
        <p:txBody>
          <a:bodyPr wrap="square" rtlCol="0">
            <a:spAutoFit/>
          </a:bodyPr>
          <a:lstStyle/>
          <a:p>
            <a:r>
              <a:rPr lang="en-US" dirty="0"/>
              <a:t>Rigorous Learning Pages 4-5</a:t>
            </a:r>
          </a:p>
        </p:txBody>
      </p:sp>
      <p:sp>
        <p:nvSpPr>
          <p:cNvPr id="13" name="TextBox 12">
            <a:extLst>
              <a:ext uri="{FF2B5EF4-FFF2-40B4-BE49-F238E27FC236}">
                <a16:creationId xmlns:a16="http://schemas.microsoft.com/office/drawing/2014/main" id="{B90FFB6D-5875-418A-ADBA-3C4905A6FEB9}"/>
              </a:ext>
            </a:extLst>
          </p:cNvPr>
          <p:cNvSpPr txBox="1"/>
          <p:nvPr/>
        </p:nvSpPr>
        <p:spPr>
          <a:xfrm>
            <a:off x="8364687" y="5560546"/>
            <a:ext cx="3363947" cy="369332"/>
          </a:xfrm>
          <a:prstGeom prst="rect">
            <a:avLst/>
          </a:prstGeom>
          <a:noFill/>
        </p:spPr>
        <p:txBody>
          <a:bodyPr wrap="square" rtlCol="0">
            <a:spAutoFit/>
          </a:bodyPr>
          <a:lstStyle/>
          <a:p>
            <a:r>
              <a:rPr lang="en-US" dirty="0"/>
              <a:t>Rigorous Learning Pages 6-7</a:t>
            </a:r>
          </a:p>
        </p:txBody>
      </p:sp>
      <p:sp>
        <p:nvSpPr>
          <p:cNvPr id="14" name="Rectangle 13"/>
          <p:cNvSpPr/>
          <p:nvPr/>
        </p:nvSpPr>
        <p:spPr>
          <a:xfrm>
            <a:off x="4298951" y="1601495"/>
            <a:ext cx="510939" cy="467176"/>
          </a:xfrm>
          <a:prstGeom prst="rect">
            <a:avLst/>
          </a:prstGeom>
          <a:solidFill>
            <a:schemeClr val="tx1">
              <a:lumMod val="95000"/>
              <a:lumOff val="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rPr>
              <a:t>1</a:t>
            </a:r>
          </a:p>
        </p:txBody>
      </p:sp>
      <p:sp>
        <p:nvSpPr>
          <p:cNvPr id="15" name="Rectangle 14"/>
          <p:cNvSpPr/>
          <p:nvPr/>
        </p:nvSpPr>
        <p:spPr>
          <a:xfrm>
            <a:off x="8033362" y="1692041"/>
            <a:ext cx="510939" cy="467176"/>
          </a:xfrm>
          <a:prstGeom prst="rect">
            <a:avLst/>
          </a:prstGeom>
          <a:solidFill>
            <a:schemeClr val="tx1">
              <a:lumMod val="95000"/>
              <a:lumOff val="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rPr>
              <a:t>2</a:t>
            </a:r>
          </a:p>
        </p:txBody>
      </p:sp>
      <p:sp>
        <p:nvSpPr>
          <p:cNvPr id="16" name="Rectangle 15"/>
          <p:cNvSpPr/>
          <p:nvPr/>
        </p:nvSpPr>
        <p:spPr>
          <a:xfrm>
            <a:off x="7942874" y="5093370"/>
            <a:ext cx="510939" cy="467176"/>
          </a:xfrm>
          <a:prstGeom prst="rect">
            <a:avLst/>
          </a:prstGeom>
          <a:solidFill>
            <a:schemeClr val="tx1">
              <a:lumMod val="95000"/>
              <a:lumOff val="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rPr>
              <a:t>3</a:t>
            </a:r>
          </a:p>
        </p:txBody>
      </p:sp>
      <p:sp>
        <p:nvSpPr>
          <p:cNvPr id="17" name="Rectangle 16"/>
          <p:cNvSpPr/>
          <p:nvPr/>
        </p:nvSpPr>
        <p:spPr>
          <a:xfrm>
            <a:off x="4357107" y="5024401"/>
            <a:ext cx="510939" cy="467176"/>
          </a:xfrm>
          <a:prstGeom prst="rect">
            <a:avLst/>
          </a:prstGeom>
          <a:solidFill>
            <a:schemeClr val="tx1">
              <a:lumMod val="95000"/>
              <a:lumOff val="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rPr>
              <a:t>4</a:t>
            </a:r>
          </a:p>
        </p:txBody>
      </p:sp>
    </p:spTree>
    <p:extLst>
      <p:ext uri="{BB962C8B-B14F-4D97-AF65-F5344CB8AC3E}">
        <p14:creationId xmlns:p14="http://schemas.microsoft.com/office/powerpoint/2010/main" val="3115020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2029257" y="307161"/>
            <a:ext cx="8512405" cy="1762812"/>
          </a:xfrm>
        </p:spPr>
        <p:txBody>
          <a:bodyPr>
            <a:normAutofit fontScale="90000"/>
          </a:bodyPr>
          <a:lstStyle/>
          <a:p>
            <a:r>
              <a:rPr lang="en-US" sz="4000" i="1" dirty="0"/>
              <a:t>Reflections</a:t>
            </a:r>
            <a:br>
              <a:rPr lang="en-US" sz="4000" i="1" dirty="0"/>
            </a:br>
            <a:r>
              <a:rPr lang="en-US" sz="4000" i="1" dirty="0"/>
              <a:t>TAKE                                   ACTION!           </a:t>
            </a:r>
            <a:r>
              <a:rPr lang="en-US" dirty="0"/>
              <a:t/>
            </a:r>
            <a:br>
              <a:rPr lang="en-US" dirty="0"/>
            </a:br>
            <a:endParaRPr lang="en-US" dirty="0"/>
          </a:p>
        </p:txBody>
      </p:sp>
      <p:sp>
        <p:nvSpPr>
          <p:cNvPr id="7" name="TextBox 6">
            <a:extLst>
              <a:ext uri="{FF2B5EF4-FFF2-40B4-BE49-F238E27FC236}">
                <a16:creationId xmlns:a16="http://schemas.microsoft.com/office/drawing/2014/main" id="{B90FFB6D-5875-418A-ADBA-3C4905A6FEB9}"/>
              </a:ext>
            </a:extLst>
          </p:cNvPr>
          <p:cNvSpPr txBox="1"/>
          <p:nvPr/>
        </p:nvSpPr>
        <p:spPr>
          <a:xfrm rot="981599">
            <a:off x="1474135" y="2217005"/>
            <a:ext cx="3363947" cy="369332"/>
          </a:xfrm>
          <a:prstGeom prst="rect">
            <a:avLst/>
          </a:prstGeom>
          <a:noFill/>
        </p:spPr>
        <p:txBody>
          <a:bodyPr wrap="square" rtlCol="0">
            <a:spAutoFit/>
          </a:bodyPr>
          <a:lstStyle/>
          <a:p>
            <a:r>
              <a:rPr lang="en-US" dirty="0"/>
              <a:t>Rigorous Learning Pages 2-3</a:t>
            </a:r>
          </a:p>
        </p:txBody>
      </p:sp>
      <p:sp>
        <p:nvSpPr>
          <p:cNvPr id="9" name="TextBox 8">
            <a:extLst>
              <a:ext uri="{FF2B5EF4-FFF2-40B4-BE49-F238E27FC236}">
                <a16:creationId xmlns:a16="http://schemas.microsoft.com/office/drawing/2014/main" id="{539F315F-ADA6-4B8D-A569-EB26AFDA443E}"/>
              </a:ext>
            </a:extLst>
          </p:cNvPr>
          <p:cNvSpPr txBox="1"/>
          <p:nvPr/>
        </p:nvSpPr>
        <p:spPr>
          <a:xfrm rot="20720220">
            <a:off x="657894" y="4695039"/>
            <a:ext cx="3848169" cy="369332"/>
          </a:xfrm>
          <a:prstGeom prst="rect">
            <a:avLst/>
          </a:prstGeom>
          <a:noFill/>
        </p:spPr>
        <p:txBody>
          <a:bodyPr wrap="none" rtlCol="0">
            <a:spAutoFit/>
          </a:bodyPr>
          <a:lstStyle/>
          <a:p>
            <a:r>
              <a:rPr lang="en-US" dirty="0"/>
              <a:t>Jefferson County HS, Louisville, GA</a:t>
            </a:r>
          </a:p>
        </p:txBody>
      </p:sp>
      <p:sp>
        <p:nvSpPr>
          <p:cNvPr id="12" name="TextBox 11">
            <a:extLst>
              <a:ext uri="{FF2B5EF4-FFF2-40B4-BE49-F238E27FC236}">
                <a16:creationId xmlns:a16="http://schemas.microsoft.com/office/drawing/2014/main" id="{B90FFB6D-5875-418A-ADBA-3C4905A6FEB9}"/>
              </a:ext>
            </a:extLst>
          </p:cNvPr>
          <p:cNvSpPr txBox="1"/>
          <p:nvPr/>
        </p:nvSpPr>
        <p:spPr>
          <a:xfrm rot="20668701">
            <a:off x="7247209" y="2069369"/>
            <a:ext cx="3363947" cy="369332"/>
          </a:xfrm>
          <a:prstGeom prst="rect">
            <a:avLst/>
          </a:prstGeom>
          <a:noFill/>
        </p:spPr>
        <p:txBody>
          <a:bodyPr wrap="square" rtlCol="0">
            <a:spAutoFit/>
          </a:bodyPr>
          <a:lstStyle/>
          <a:p>
            <a:r>
              <a:rPr lang="en-US" dirty="0"/>
              <a:t>Rigorous Learning Pages 4-5</a:t>
            </a:r>
          </a:p>
        </p:txBody>
      </p:sp>
      <p:sp>
        <p:nvSpPr>
          <p:cNvPr id="13" name="TextBox 12">
            <a:extLst>
              <a:ext uri="{FF2B5EF4-FFF2-40B4-BE49-F238E27FC236}">
                <a16:creationId xmlns:a16="http://schemas.microsoft.com/office/drawing/2014/main" id="{B90FFB6D-5875-418A-ADBA-3C4905A6FEB9}"/>
              </a:ext>
            </a:extLst>
          </p:cNvPr>
          <p:cNvSpPr txBox="1"/>
          <p:nvPr/>
        </p:nvSpPr>
        <p:spPr>
          <a:xfrm rot="563568">
            <a:off x="7624398" y="3863835"/>
            <a:ext cx="3363947" cy="369332"/>
          </a:xfrm>
          <a:prstGeom prst="rect">
            <a:avLst/>
          </a:prstGeom>
          <a:noFill/>
        </p:spPr>
        <p:txBody>
          <a:bodyPr wrap="square" rtlCol="0">
            <a:spAutoFit/>
          </a:bodyPr>
          <a:lstStyle/>
          <a:p>
            <a:r>
              <a:rPr lang="en-US" dirty="0"/>
              <a:t>Rigorous Learning Pages 6-7</a:t>
            </a:r>
          </a:p>
        </p:txBody>
      </p:sp>
      <p:sp>
        <p:nvSpPr>
          <p:cNvPr id="14" name="Rectangle 13"/>
          <p:cNvSpPr/>
          <p:nvPr/>
        </p:nvSpPr>
        <p:spPr>
          <a:xfrm>
            <a:off x="4490144" y="913501"/>
            <a:ext cx="510939" cy="467176"/>
          </a:xfrm>
          <a:prstGeom prst="rect">
            <a:avLst/>
          </a:prstGeom>
          <a:solidFill>
            <a:schemeClr val="tx1">
              <a:lumMod val="95000"/>
              <a:lumOff val="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rPr>
              <a:t>1</a:t>
            </a:r>
          </a:p>
        </p:txBody>
      </p:sp>
      <p:sp>
        <p:nvSpPr>
          <p:cNvPr id="15" name="Rectangle 14"/>
          <p:cNvSpPr/>
          <p:nvPr/>
        </p:nvSpPr>
        <p:spPr>
          <a:xfrm>
            <a:off x="5284651" y="1283542"/>
            <a:ext cx="510939" cy="467176"/>
          </a:xfrm>
          <a:prstGeom prst="rect">
            <a:avLst/>
          </a:prstGeom>
          <a:solidFill>
            <a:schemeClr val="tx1">
              <a:lumMod val="95000"/>
              <a:lumOff val="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rPr>
              <a:t>2</a:t>
            </a:r>
          </a:p>
        </p:txBody>
      </p:sp>
      <p:sp>
        <p:nvSpPr>
          <p:cNvPr id="16" name="Rectangle 15"/>
          <p:cNvSpPr/>
          <p:nvPr/>
        </p:nvSpPr>
        <p:spPr>
          <a:xfrm>
            <a:off x="6029991" y="816366"/>
            <a:ext cx="510939" cy="467176"/>
          </a:xfrm>
          <a:prstGeom prst="rect">
            <a:avLst/>
          </a:prstGeom>
          <a:solidFill>
            <a:schemeClr val="tx1">
              <a:lumMod val="95000"/>
              <a:lumOff val="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rPr>
              <a:t>3</a:t>
            </a:r>
          </a:p>
        </p:txBody>
      </p:sp>
      <p:sp>
        <p:nvSpPr>
          <p:cNvPr id="17" name="Rectangle 16"/>
          <p:cNvSpPr/>
          <p:nvPr/>
        </p:nvSpPr>
        <p:spPr>
          <a:xfrm>
            <a:off x="7003665" y="1223689"/>
            <a:ext cx="510939" cy="467176"/>
          </a:xfrm>
          <a:prstGeom prst="rect">
            <a:avLst/>
          </a:prstGeom>
          <a:solidFill>
            <a:schemeClr val="tx1">
              <a:lumMod val="95000"/>
              <a:lumOff val="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rPr>
              <a:t>4</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36768" y="2058445"/>
            <a:ext cx="4362450" cy="3752850"/>
          </a:xfrm>
          <a:prstGeom prst="rect">
            <a:avLst/>
          </a:prstGeom>
        </p:spPr>
      </p:pic>
      <p:sp>
        <p:nvSpPr>
          <p:cNvPr id="18" name="Title 1"/>
          <p:cNvSpPr txBox="1">
            <a:spLocks/>
          </p:cNvSpPr>
          <p:nvPr/>
        </p:nvSpPr>
        <p:spPr>
          <a:xfrm>
            <a:off x="7783685" y="4466682"/>
            <a:ext cx="4195575" cy="2279858"/>
          </a:xfrm>
          <a:prstGeom prst="rect">
            <a:avLst/>
          </a:prstGeom>
          <a:noFill/>
          <a:ln>
            <a:noFill/>
          </a:ln>
        </p:spPr>
        <p:txBody>
          <a:bodyPr spcFirstLastPara="1" wrap="square" lIns="91425" tIns="45700" rIns="91425" bIns="45700" anchor="b" anchorCtr="0"/>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5E94CA"/>
              </a:buClr>
              <a:buSzPts val="6000"/>
              <a:buFont typeface="Calibri"/>
              <a:buNone/>
              <a:defRPr sz="6000" b="1" i="0" u="none" strike="noStrike" cap="none">
                <a:solidFill>
                  <a:srgbClr val="5E94C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kern="0" dirty="0"/>
              <a:t>What components of the readings would make it into your film?</a:t>
            </a:r>
            <a:r>
              <a:rPr lang="en-US" kern="0" dirty="0"/>
              <a:t/>
            </a:r>
            <a:br>
              <a:rPr lang="en-US" kern="0" dirty="0"/>
            </a:br>
            <a:endParaRPr lang="en-US" kern="0" dirty="0"/>
          </a:p>
        </p:txBody>
      </p:sp>
    </p:spTree>
    <p:extLst>
      <p:ext uri="{BB962C8B-B14F-4D97-AF65-F5344CB8AC3E}">
        <p14:creationId xmlns:p14="http://schemas.microsoft.com/office/powerpoint/2010/main" val="1439647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3179-1B86-3942-8F36-E1AFA949453D}"/>
              </a:ext>
            </a:extLst>
          </p:cNvPr>
          <p:cNvSpPr>
            <a:spLocks noGrp="1"/>
          </p:cNvSpPr>
          <p:nvPr>
            <p:ph type="ctrTitle"/>
          </p:nvPr>
        </p:nvSpPr>
        <p:spPr>
          <a:xfrm>
            <a:off x="1729517" y="247335"/>
            <a:ext cx="9934113" cy="1048065"/>
          </a:xfrm>
        </p:spPr>
        <p:txBody>
          <a:bodyPr anchor="t"/>
          <a:lstStyle/>
          <a:p>
            <a:pPr algn="l"/>
            <a:r>
              <a:rPr lang="en-US" dirty="0"/>
              <a:t>Learning is Social</a:t>
            </a:r>
          </a:p>
        </p:txBody>
      </p:sp>
      <p:sp>
        <p:nvSpPr>
          <p:cNvPr id="4" name="Rectangle 3"/>
          <p:cNvSpPr/>
          <p:nvPr/>
        </p:nvSpPr>
        <p:spPr>
          <a:xfrm>
            <a:off x="275839" y="4685323"/>
            <a:ext cx="5650369" cy="369332"/>
          </a:xfrm>
          <a:prstGeom prst="rect">
            <a:avLst/>
          </a:prstGeom>
        </p:spPr>
        <p:txBody>
          <a:bodyPr wrap="square">
            <a:spAutoFit/>
          </a:bodyPr>
          <a:lstStyle/>
          <a:p>
            <a:pPr algn="ctr"/>
            <a:r>
              <a:rPr lang="en-US" dirty="0">
                <a:hlinkClick r:id="rId2"/>
              </a:rPr>
              <a:t>https://</a:t>
            </a:r>
            <a:r>
              <a:rPr lang="en-US" dirty="0" smtClean="0">
                <a:hlinkClick r:id="rId2"/>
              </a:rPr>
              <a:t>www.edutopia.org/video/social-classroom</a:t>
            </a:r>
            <a:endParaRPr lang="en-US" dirty="0"/>
          </a:p>
        </p:txBody>
      </p:sp>
      <p:sp>
        <p:nvSpPr>
          <p:cNvPr id="5" name="Rectangle 4"/>
          <p:cNvSpPr/>
          <p:nvPr/>
        </p:nvSpPr>
        <p:spPr>
          <a:xfrm>
            <a:off x="6528826" y="4555443"/>
            <a:ext cx="5274301" cy="646331"/>
          </a:xfrm>
          <a:prstGeom prst="rect">
            <a:avLst/>
          </a:prstGeom>
        </p:spPr>
        <p:txBody>
          <a:bodyPr wrap="square">
            <a:spAutoFit/>
          </a:bodyPr>
          <a:lstStyle/>
          <a:p>
            <a:pPr algn="ctr"/>
            <a:r>
              <a:rPr lang="en-US" dirty="0">
                <a:hlinkClick r:id="rId3"/>
              </a:rPr>
              <a:t>https://www.edutopia.org/video/what-social-brain</a:t>
            </a:r>
            <a:endParaRPr lang="en-US" dirty="0"/>
          </a:p>
          <a:p>
            <a:pPr algn="ctr"/>
            <a:endParaRPr lang="en-US" dirty="0"/>
          </a:p>
        </p:txBody>
      </p:sp>
      <p:pic>
        <p:nvPicPr>
          <p:cNvPr id="6" name="Picture 5">
            <a:hlinkClick r:id="rId3"/>
          </p:cNvPr>
          <p:cNvPicPr>
            <a:picLocks noChangeAspect="1"/>
          </p:cNvPicPr>
          <p:nvPr/>
        </p:nvPicPr>
        <p:blipFill rotWithShape="1">
          <a:blip r:embed="rId4"/>
          <a:srcRect l="23834" t="38815" r="24834" b="7903"/>
          <a:stretch/>
        </p:blipFill>
        <p:spPr>
          <a:xfrm>
            <a:off x="6528827" y="1614281"/>
            <a:ext cx="5274301" cy="2936827"/>
          </a:xfrm>
          <a:prstGeom prst="rect">
            <a:avLst/>
          </a:prstGeom>
        </p:spPr>
      </p:pic>
      <p:pic>
        <p:nvPicPr>
          <p:cNvPr id="7" name="Picture 6">
            <a:hlinkClick r:id="rId2"/>
          </p:cNvPr>
          <p:cNvPicPr>
            <a:picLocks noChangeAspect="1"/>
          </p:cNvPicPr>
          <p:nvPr/>
        </p:nvPicPr>
        <p:blipFill rotWithShape="1">
          <a:blip r:embed="rId5"/>
          <a:srcRect l="24167" t="42855" r="25083" b="7903"/>
          <a:stretch/>
        </p:blipFill>
        <p:spPr>
          <a:xfrm>
            <a:off x="275839" y="1614281"/>
            <a:ext cx="5650369" cy="2941162"/>
          </a:xfrm>
          <a:prstGeom prst="rect">
            <a:avLst/>
          </a:prstGeom>
        </p:spPr>
      </p:pic>
    </p:spTree>
    <p:extLst>
      <p:ext uri="{BB962C8B-B14F-4D97-AF65-F5344CB8AC3E}">
        <p14:creationId xmlns:p14="http://schemas.microsoft.com/office/powerpoint/2010/main" val="2790201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280" y="792480"/>
            <a:ext cx="10530840" cy="4598946"/>
          </a:xfrm>
        </p:spPr>
        <p:txBody>
          <a:bodyPr anchor="t">
            <a:noAutofit/>
          </a:bodyPr>
          <a:lstStyle/>
          <a:p>
            <a:pPr>
              <a:lnSpc>
                <a:spcPct val="100000"/>
              </a:lnSpc>
              <a:spcAft>
                <a:spcPts val="1200"/>
              </a:spcAft>
            </a:pPr>
            <a:r>
              <a:rPr lang="en-US" sz="3200" b="0" dirty="0">
                <a:solidFill>
                  <a:schemeClr val="tx1"/>
                </a:solidFill>
                <a:latin typeface="+mn-lt"/>
              </a:rPr>
              <a:t>Informally group yourselves in groups of 4 or 5</a:t>
            </a:r>
            <a:r>
              <a:rPr lang="en-US" sz="3200" b="0" dirty="0" smtClean="0">
                <a:solidFill>
                  <a:schemeClr val="tx1"/>
                </a:solidFill>
                <a:latin typeface="+mn-lt"/>
              </a:rPr>
              <a:t>.</a:t>
            </a:r>
            <a:br>
              <a:rPr lang="en-US" sz="3200" b="0" dirty="0" smtClean="0">
                <a:solidFill>
                  <a:schemeClr val="tx1"/>
                </a:solidFill>
                <a:latin typeface="+mn-lt"/>
              </a:rPr>
            </a:br>
            <a:r>
              <a:rPr lang="en-US" sz="3200" b="0" dirty="0">
                <a:solidFill>
                  <a:schemeClr val="tx1"/>
                </a:solidFill>
                <a:latin typeface="+mn-lt"/>
              </a:rPr>
              <a:t/>
            </a:r>
            <a:br>
              <a:rPr lang="en-US" sz="3200" b="0" dirty="0">
                <a:solidFill>
                  <a:schemeClr val="tx1"/>
                </a:solidFill>
                <a:latin typeface="+mn-lt"/>
              </a:rPr>
            </a:br>
            <a:r>
              <a:rPr lang="en-US" sz="3200" b="0" dirty="0">
                <a:solidFill>
                  <a:schemeClr val="tx1"/>
                </a:solidFill>
                <a:latin typeface="+mn-lt"/>
              </a:rPr>
              <a:t>Task:  Build the tallest free-standing tower that will support the weight of one regular-sized marshmallow. You may use as many or as few of the materials as you want</a:t>
            </a:r>
            <a:r>
              <a:rPr lang="en-US" sz="3200" b="0" dirty="0" smtClean="0">
                <a:solidFill>
                  <a:schemeClr val="tx1"/>
                </a:solidFill>
                <a:latin typeface="+mn-lt"/>
              </a:rPr>
              <a:t>.</a:t>
            </a:r>
            <a:br>
              <a:rPr lang="en-US" sz="3200" b="0" dirty="0" smtClean="0">
                <a:solidFill>
                  <a:schemeClr val="tx1"/>
                </a:solidFill>
                <a:latin typeface="+mn-lt"/>
              </a:rPr>
            </a:br>
            <a:r>
              <a:rPr lang="en-US" sz="3200" b="0" dirty="0">
                <a:solidFill>
                  <a:schemeClr val="tx1"/>
                </a:solidFill>
                <a:latin typeface="+mn-lt"/>
              </a:rPr>
              <a:t/>
            </a:r>
            <a:br>
              <a:rPr lang="en-US" sz="3200" b="0" dirty="0">
                <a:solidFill>
                  <a:schemeClr val="tx1"/>
                </a:solidFill>
                <a:latin typeface="+mn-lt"/>
              </a:rPr>
            </a:br>
            <a:r>
              <a:rPr lang="en-US" sz="3200" b="0" dirty="0">
                <a:solidFill>
                  <a:schemeClr val="tx1"/>
                </a:solidFill>
                <a:latin typeface="+mn-lt"/>
              </a:rPr>
              <a:t>Time: 12 minutes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5937" y="3718560"/>
            <a:ext cx="5780783" cy="2225040"/>
          </a:xfrm>
          <a:prstGeom prst="rect">
            <a:avLst/>
          </a:prstGeom>
        </p:spPr>
      </p:pic>
    </p:spTree>
    <p:extLst>
      <p:ext uri="{BB962C8B-B14F-4D97-AF65-F5344CB8AC3E}">
        <p14:creationId xmlns:p14="http://schemas.microsoft.com/office/powerpoint/2010/main" val="964199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231" y="0"/>
            <a:ext cx="9907479" cy="1325563"/>
          </a:xfrm>
        </p:spPr>
        <p:txBody>
          <a:bodyPr>
            <a:normAutofit/>
          </a:bodyPr>
          <a:lstStyle/>
          <a:p>
            <a:r>
              <a:rPr lang="en-US" dirty="0"/>
              <a:t>Debrief of Marshmallow Tower Challenge </a:t>
            </a:r>
          </a:p>
        </p:txBody>
      </p:sp>
      <p:sp>
        <p:nvSpPr>
          <p:cNvPr id="3" name="Content Placeholder 2"/>
          <p:cNvSpPr>
            <a:spLocks noGrp="1"/>
          </p:cNvSpPr>
          <p:nvPr>
            <p:ph idx="1"/>
          </p:nvPr>
        </p:nvSpPr>
        <p:spPr>
          <a:xfrm>
            <a:off x="1781435" y="1569544"/>
            <a:ext cx="5731885" cy="4617895"/>
          </a:xfrm>
        </p:spPr>
        <p:txBody>
          <a:bodyPr>
            <a:normAutofit/>
          </a:bodyPr>
          <a:lstStyle/>
          <a:p>
            <a:pPr marL="508000" indent="-457200"/>
            <a:r>
              <a:rPr lang="en-US" sz="3600" dirty="0"/>
              <a:t>How did we perform as a team?</a:t>
            </a:r>
          </a:p>
          <a:p>
            <a:pPr marL="508000" indent="-457200"/>
            <a:r>
              <a:rPr lang="en-US" sz="3600" dirty="0"/>
              <a:t>Evidence of collaboration</a:t>
            </a:r>
          </a:p>
          <a:p>
            <a:pPr marL="508000" indent="-457200"/>
            <a:r>
              <a:rPr lang="en-US" sz="3600" dirty="0"/>
              <a:t>Possible reasons for encountered challenges</a:t>
            </a:r>
          </a:p>
          <a:p>
            <a:pPr marL="508000" indent="-457200"/>
            <a:r>
              <a:rPr lang="en-US" sz="3600" dirty="0"/>
              <a:t>Identify strategies to contribute to future collaborative work</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8511" y="1569544"/>
            <a:ext cx="2153039" cy="1612701"/>
          </a:xfrm>
          <a:prstGeom prst="rect">
            <a:avLst/>
          </a:prstGeom>
        </p:spPr>
      </p:pic>
      <p:pic>
        <p:nvPicPr>
          <p:cNvPr id="5" name="Picture 4">
            <a:extLst>
              <a:ext uri="{FF2B5EF4-FFF2-40B4-BE49-F238E27FC236}">
                <a16:creationId xmlns:a16="http://schemas.microsoft.com/office/drawing/2014/main" id="{662F2086-9EB7-2D40-A148-555BF49E71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140654">
            <a:off x="8705083" y="3927126"/>
            <a:ext cx="2231897" cy="2231897"/>
          </a:xfrm>
          <a:prstGeom prst="rect">
            <a:avLst/>
          </a:prstGeom>
        </p:spPr>
      </p:pic>
    </p:spTree>
    <p:extLst>
      <p:ext uri="{BB962C8B-B14F-4D97-AF65-F5344CB8AC3E}">
        <p14:creationId xmlns:p14="http://schemas.microsoft.com/office/powerpoint/2010/main" val="372540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58031" y="250031"/>
            <a:ext cx="9907479" cy="1325563"/>
          </a:xfrm>
        </p:spPr>
        <p:txBody>
          <a:bodyPr/>
          <a:lstStyle/>
          <a:p>
            <a:r>
              <a:rPr lang="en-US" dirty="0"/>
              <a:t>The </a:t>
            </a:r>
            <a:r>
              <a:rPr lang="en-US" dirty="0" smtClean="0"/>
              <a:t>Suspects - </a:t>
            </a:r>
            <a:r>
              <a:rPr lang="en-US" dirty="0"/>
              <a:t>Who are </a:t>
            </a:r>
            <a:r>
              <a:rPr lang="en-US" dirty="0" smtClean="0"/>
              <a:t>You?</a:t>
            </a:r>
            <a:endParaRPr lang="en-US" dirty="0"/>
          </a:p>
        </p:txBody>
      </p:sp>
      <p:sp>
        <p:nvSpPr>
          <p:cNvPr id="3" name="Text Placeholder 2">
            <a:extLst>
              <a:ext uri="{FF2B5EF4-FFF2-40B4-BE49-F238E27FC236}">
                <a16:creationId xmlns:a16="http://schemas.microsoft.com/office/drawing/2014/main" id="{B9A70262-31CF-B54C-A3EE-2E0785A6D29C}"/>
              </a:ext>
            </a:extLst>
          </p:cNvPr>
          <p:cNvSpPr>
            <a:spLocks noGrp="1"/>
          </p:cNvSpPr>
          <p:nvPr>
            <p:ph idx="1"/>
          </p:nvPr>
        </p:nvSpPr>
        <p:spPr>
          <a:xfrm>
            <a:off x="975693" y="1825625"/>
            <a:ext cx="9907479" cy="4078025"/>
          </a:xfrm>
        </p:spPr>
        <p:txBody>
          <a:bodyPr/>
          <a:lstStyle/>
          <a:p>
            <a:pPr marL="508000" indent="-457200"/>
            <a:r>
              <a:rPr lang="en-US" dirty="0"/>
              <a:t>Select pre made labels from the sheet to attach  </a:t>
            </a:r>
          </a:p>
          <a:p>
            <a:pPr marL="508000" indent="-457200"/>
            <a:r>
              <a:rPr lang="en-US" dirty="0"/>
              <a:t>Characteristics to the back of your suspect card.</a:t>
            </a:r>
          </a:p>
          <a:p>
            <a:pPr marL="508000" indent="-457200"/>
            <a:r>
              <a:rPr lang="en-US" dirty="0"/>
              <a:t>You may use blank labels to fill in additional traits.</a:t>
            </a:r>
          </a:p>
          <a:p>
            <a:pPr marL="508000" indent="-457200"/>
            <a:endParaRPr lang="en-US" dirty="0"/>
          </a:p>
          <a:p>
            <a:pPr marL="508000" indent="-457200"/>
            <a:r>
              <a:rPr lang="en-US" dirty="0"/>
              <a:t>As a group, compare your suspect cards.</a:t>
            </a:r>
          </a:p>
          <a:p>
            <a:pPr marL="508000" indent="-457200"/>
            <a:r>
              <a:rPr lang="en-US" dirty="0"/>
              <a:t>What types of scaffolds might this particular group of students benefit from? </a:t>
            </a:r>
          </a:p>
          <a:p>
            <a:pPr marL="508000" indent="-457200"/>
            <a:endParaRPr lang="en-US" dirty="0"/>
          </a:p>
        </p:txBody>
      </p:sp>
      <p:pic>
        <p:nvPicPr>
          <p:cNvPr id="5" name="Picture 4">
            <a:extLst>
              <a:ext uri="{FF2B5EF4-FFF2-40B4-BE49-F238E27FC236}">
                <a16:creationId xmlns:a16="http://schemas.microsoft.com/office/drawing/2014/main" id="{567FCF18-DD67-9B47-B62A-24A4841E43BE}"/>
              </a:ext>
            </a:extLst>
          </p:cNvPr>
          <p:cNvPicPr>
            <a:picLocks noChangeAspect="1"/>
          </p:cNvPicPr>
          <p:nvPr/>
        </p:nvPicPr>
        <p:blipFill>
          <a:blip r:embed="rId2"/>
          <a:stretch>
            <a:fillRect/>
          </a:stretch>
        </p:blipFill>
        <p:spPr>
          <a:xfrm>
            <a:off x="9164862" y="323454"/>
            <a:ext cx="2857500" cy="2857500"/>
          </a:xfrm>
          <a:prstGeom prst="rect">
            <a:avLst/>
          </a:prstGeom>
        </p:spPr>
      </p:pic>
    </p:spTree>
    <p:extLst>
      <p:ext uri="{BB962C8B-B14F-4D97-AF65-F5344CB8AC3E}">
        <p14:creationId xmlns:p14="http://schemas.microsoft.com/office/powerpoint/2010/main" val="2481733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01036" y="146107"/>
            <a:ext cx="9907479" cy="1325563"/>
          </a:xfrm>
        </p:spPr>
        <p:txBody>
          <a:bodyPr>
            <a:normAutofit/>
          </a:bodyPr>
          <a:lstStyle/>
          <a:p>
            <a:r>
              <a:rPr lang="en-US" dirty="0"/>
              <a:t>Review the Evidence</a:t>
            </a:r>
          </a:p>
        </p:txBody>
      </p:sp>
      <p:sp>
        <p:nvSpPr>
          <p:cNvPr id="8" name="Content Placeholder 7"/>
          <p:cNvSpPr>
            <a:spLocks noGrp="1"/>
          </p:cNvSpPr>
          <p:nvPr>
            <p:ph idx="1"/>
          </p:nvPr>
        </p:nvSpPr>
        <p:spPr>
          <a:xfrm>
            <a:off x="1732003" y="911619"/>
            <a:ext cx="6553199" cy="4078025"/>
          </a:xfrm>
        </p:spPr>
        <p:txBody>
          <a:bodyPr>
            <a:normAutofit/>
          </a:bodyPr>
          <a:lstStyle/>
          <a:p>
            <a:endParaRPr lang="en-US" sz="3200" dirty="0"/>
          </a:p>
          <a:p>
            <a:pPr marL="514350" indent="-514350">
              <a:buFont typeface="+mj-lt"/>
              <a:buAutoNum type="arabicPeriod"/>
            </a:pPr>
            <a:r>
              <a:rPr lang="en-US" sz="3200" dirty="0"/>
              <a:t>The Group Contract</a:t>
            </a:r>
          </a:p>
          <a:p>
            <a:pPr marL="514350" indent="-514350">
              <a:buFont typeface="+mj-lt"/>
              <a:buAutoNum type="arabicPeriod"/>
            </a:pPr>
            <a:r>
              <a:rPr lang="en-US" sz="3200" dirty="0"/>
              <a:t>Assign Group Leaders</a:t>
            </a:r>
          </a:p>
          <a:p>
            <a:pPr marL="514350" indent="-514350">
              <a:buFont typeface="+mj-lt"/>
              <a:buAutoNum type="arabicPeriod"/>
            </a:pPr>
            <a:r>
              <a:rPr lang="en-US" sz="3200" dirty="0"/>
              <a:t>Project Pacing Charts</a:t>
            </a:r>
          </a:p>
          <a:p>
            <a:pPr marL="514350" indent="-514350">
              <a:buFont typeface="+mj-lt"/>
              <a:buAutoNum type="arabicPeriod"/>
            </a:pPr>
            <a:r>
              <a:rPr lang="en-US" sz="3200" dirty="0"/>
              <a:t>Group Observation Checks</a:t>
            </a:r>
          </a:p>
          <a:p>
            <a:pPr marL="514350" indent="-514350">
              <a:buFont typeface="+mj-lt"/>
              <a:buAutoNum type="arabicPeriod"/>
            </a:pPr>
            <a:r>
              <a:rPr lang="en-US" sz="3200" dirty="0"/>
              <a:t>Formative Group Evaluations</a:t>
            </a:r>
          </a:p>
          <a:p>
            <a:pPr marL="514350" indent="-514350">
              <a:buFont typeface="+mj-lt"/>
              <a:buAutoNum type="arabicPeriod"/>
            </a:pPr>
            <a:r>
              <a:rPr lang="en-US" sz="3200" dirty="0"/>
              <a:t>What else?</a:t>
            </a:r>
          </a:p>
          <a:p>
            <a:endParaRPr lang="en-US" sz="3200" dirty="0"/>
          </a:p>
          <a:p>
            <a:pPr marL="0" indent="0">
              <a:buNone/>
            </a:pPr>
            <a:endParaRPr lang="en-US" sz="32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09438" y="4466422"/>
            <a:ext cx="2241720" cy="1681290"/>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6823" y="674567"/>
            <a:ext cx="3125230" cy="3125230"/>
          </a:xfrm>
          <a:prstGeom prst="rect">
            <a:avLst/>
          </a:prstGeom>
        </p:spPr>
      </p:pic>
    </p:spTree>
    <p:extLst>
      <p:ext uri="{BB962C8B-B14F-4D97-AF65-F5344CB8AC3E}">
        <p14:creationId xmlns:p14="http://schemas.microsoft.com/office/powerpoint/2010/main" val="846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30B6-2687-5E44-B255-D40EEC60EA95}"/>
              </a:ext>
            </a:extLst>
          </p:cNvPr>
          <p:cNvSpPr>
            <a:spLocks noGrp="1"/>
          </p:cNvSpPr>
          <p:nvPr>
            <p:ph type="ctrTitle"/>
          </p:nvPr>
        </p:nvSpPr>
        <p:spPr>
          <a:xfrm>
            <a:off x="1790477" y="436563"/>
            <a:ext cx="9934113" cy="935037"/>
          </a:xfrm>
        </p:spPr>
        <p:txBody>
          <a:bodyPr anchor="t">
            <a:normAutofit/>
          </a:bodyPr>
          <a:lstStyle/>
          <a:p>
            <a:pPr algn="l"/>
            <a:r>
              <a:rPr lang="en-US" sz="4400" dirty="0"/>
              <a:t>Creating Challenging and Caring Classrooms</a:t>
            </a:r>
          </a:p>
        </p:txBody>
      </p:sp>
      <p:sp>
        <p:nvSpPr>
          <p:cNvPr id="3" name="Subtitle 2">
            <a:extLst>
              <a:ext uri="{FF2B5EF4-FFF2-40B4-BE49-F238E27FC236}">
                <a16:creationId xmlns:a16="http://schemas.microsoft.com/office/drawing/2014/main" id="{46DFB9CA-0D62-5046-ABFF-BF95090DEA4B}"/>
              </a:ext>
            </a:extLst>
          </p:cNvPr>
          <p:cNvSpPr>
            <a:spLocks noGrp="1"/>
          </p:cNvSpPr>
          <p:nvPr>
            <p:ph type="subTitle" idx="1"/>
          </p:nvPr>
        </p:nvSpPr>
        <p:spPr>
          <a:xfrm>
            <a:off x="1790476" y="1234440"/>
            <a:ext cx="9934113" cy="1655762"/>
          </a:xfrm>
        </p:spPr>
        <p:txBody>
          <a:bodyPr/>
          <a:lstStyle/>
          <a:p>
            <a:pPr algn="l"/>
            <a:r>
              <a:rPr lang="en-US" dirty="0"/>
              <a:t>Case Study and Table Discussion</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8080" y="1234440"/>
            <a:ext cx="3627119" cy="5185203"/>
          </a:xfrm>
          <a:prstGeom prst="rect">
            <a:avLst/>
          </a:prstGeom>
        </p:spPr>
      </p:pic>
    </p:spTree>
    <p:extLst>
      <p:ext uri="{BB962C8B-B14F-4D97-AF65-F5344CB8AC3E}">
        <p14:creationId xmlns:p14="http://schemas.microsoft.com/office/powerpoint/2010/main" val="3932677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AA4C-5F0A-8844-B9CC-EE1C73A7F7D2}"/>
              </a:ext>
            </a:extLst>
          </p:cNvPr>
          <p:cNvSpPr>
            <a:spLocks noGrp="1"/>
          </p:cNvSpPr>
          <p:nvPr>
            <p:ph type="title"/>
          </p:nvPr>
        </p:nvSpPr>
        <p:spPr>
          <a:xfrm>
            <a:off x="1847591" y="167005"/>
            <a:ext cx="9907479" cy="1325563"/>
          </a:xfrm>
        </p:spPr>
        <p:txBody>
          <a:bodyPr/>
          <a:lstStyle/>
          <a:p>
            <a:r>
              <a:rPr lang="en-US" dirty="0"/>
              <a:t>Case Studies</a:t>
            </a:r>
          </a:p>
        </p:txBody>
      </p:sp>
      <p:sp>
        <p:nvSpPr>
          <p:cNvPr id="3" name="Text Placeholder 2">
            <a:extLst>
              <a:ext uri="{FF2B5EF4-FFF2-40B4-BE49-F238E27FC236}">
                <a16:creationId xmlns:a16="http://schemas.microsoft.com/office/drawing/2014/main" id="{D03FDA73-4C16-4845-9EDA-4CE9B07693EF}"/>
              </a:ext>
            </a:extLst>
          </p:cNvPr>
          <p:cNvSpPr>
            <a:spLocks noGrp="1"/>
          </p:cNvSpPr>
          <p:nvPr>
            <p:ph idx="1"/>
          </p:nvPr>
        </p:nvSpPr>
        <p:spPr>
          <a:xfrm>
            <a:off x="1847591" y="1474153"/>
            <a:ext cx="9907479" cy="4078025"/>
          </a:xfrm>
        </p:spPr>
        <p:txBody>
          <a:bodyPr/>
          <a:lstStyle/>
          <a:p>
            <a:pPr marL="508000" indent="-457200">
              <a:spcAft>
                <a:spcPts val="1800"/>
              </a:spcAft>
            </a:pPr>
            <a:r>
              <a:rPr lang="en-US" dirty="0"/>
              <a:t>Divide your table in </a:t>
            </a:r>
            <a:r>
              <a:rPr lang="en-US" dirty="0" smtClean="0"/>
              <a:t>half.</a:t>
            </a:r>
          </a:p>
          <a:p>
            <a:pPr marL="508000" indent="-457200">
              <a:spcAft>
                <a:spcPts val="1800"/>
              </a:spcAft>
            </a:pPr>
            <a:r>
              <a:rPr lang="en-US" dirty="0" smtClean="0"/>
              <a:t>Half</a:t>
            </a:r>
            <a:r>
              <a:rPr lang="en-US" dirty="0" smtClean="0"/>
              <a:t> </a:t>
            </a:r>
            <a:r>
              <a:rPr lang="en-US" dirty="0"/>
              <a:t>will read Ms. Wallace’s Classroom and the remaining half will read Ms. Lee’s and Mr. Gibbs Classroom</a:t>
            </a:r>
            <a:r>
              <a:rPr lang="en-US" dirty="0" smtClean="0"/>
              <a:t>.</a:t>
            </a:r>
            <a:endParaRPr lang="en-US" dirty="0"/>
          </a:p>
          <a:p>
            <a:pPr marL="508000" indent="-457200">
              <a:spcBef>
                <a:spcPts val="0"/>
              </a:spcBef>
            </a:pPr>
            <a:r>
              <a:rPr lang="en-US" dirty="0"/>
              <a:t>After reading the case </a:t>
            </a:r>
            <a:r>
              <a:rPr lang="en-US" dirty="0" smtClean="0"/>
              <a:t>studies:</a:t>
            </a:r>
            <a:br>
              <a:rPr lang="en-US" dirty="0" smtClean="0"/>
            </a:br>
            <a:r>
              <a:rPr lang="en-US" dirty="0" smtClean="0"/>
              <a:t/>
            </a:r>
            <a:br>
              <a:rPr lang="en-US" dirty="0" smtClean="0"/>
            </a:br>
            <a:r>
              <a:rPr lang="en-US" dirty="0" smtClean="0"/>
              <a:t>What </a:t>
            </a:r>
            <a:r>
              <a:rPr lang="en-US" dirty="0"/>
              <a:t>ideas are emerging around how adopting of rigorous curriculum might be supported through classroom climate and academic supports that might be built in your redesign plan?</a:t>
            </a:r>
          </a:p>
          <a:p>
            <a:pPr marL="508000" indent="-457200"/>
            <a:endParaRPr lang="en-US" dirty="0"/>
          </a:p>
          <a:p>
            <a:pPr marL="508000" indent="-457200"/>
            <a:endParaRPr lang="en-US" dirty="0"/>
          </a:p>
          <a:p>
            <a:pPr marL="508000" indent="-457200"/>
            <a:endParaRPr lang="en-US" dirty="0"/>
          </a:p>
        </p:txBody>
      </p:sp>
    </p:spTree>
    <p:extLst>
      <p:ext uri="{BB962C8B-B14F-4D97-AF65-F5344CB8AC3E}">
        <p14:creationId xmlns:p14="http://schemas.microsoft.com/office/powerpoint/2010/main" val="3547650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30B6-2687-5E44-B255-D40EEC60EA95}"/>
              </a:ext>
            </a:extLst>
          </p:cNvPr>
          <p:cNvSpPr>
            <a:spLocks noGrp="1"/>
          </p:cNvSpPr>
          <p:nvPr>
            <p:ph type="ctrTitle"/>
          </p:nvPr>
        </p:nvSpPr>
        <p:spPr>
          <a:xfrm>
            <a:off x="1366027" y="0"/>
            <a:ext cx="10556683" cy="1050587"/>
          </a:xfrm>
        </p:spPr>
        <p:txBody>
          <a:bodyPr/>
          <a:lstStyle/>
          <a:p>
            <a:r>
              <a:rPr lang="en-US" sz="4800" dirty="0"/>
              <a:t>Key Findings</a:t>
            </a:r>
          </a:p>
        </p:txBody>
      </p:sp>
      <p:sp>
        <p:nvSpPr>
          <p:cNvPr id="3" name="Subtitle 2">
            <a:extLst>
              <a:ext uri="{FF2B5EF4-FFF2-40B4-BE49-F238E27FC236}">
                <a16:creationId xmlns:a16="http://schemas.microsoft.com/office/drawing/2014/main" id="{46DFB9CA-0D62-5046-ABFF-BF95090DEA4B}"/>
              </a:ext>
            </a:extLst>
          </p:cNvPr>
          <p:cNvSpPr>
            <a:spLocks noGrp="1"/>
          </p:cNvSpPr>
          <p:nvPr>
            <p:ph type="subTitle" idx="1"/>
          </p:nvPr>
        </p:nvSpPr>
        <p:spPr>
          <a:xfrm>
            <a:off x="1988597" y="3602038"/>
            <a:ext cx="9934113" cy="2183620"/>
          </a:xfrm>
        </p:spPr>
        <p:txBody>
          <a:bodyPr/>
          <a:lstStyle/>
          <a:p>
            <a:endParaRPr lang="en-US" dirty="0"/>
          </a:p>
          <a:p>
            <a:endParaRPr lang="en-US"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892" y="2385483"/>
            <a:ext cx="1744416" cy="2493755"/>
          </a:xfrm>
          <a:prstGeom prst="rect">
            <a:avLst/>
          </a:prstGeom>
        </p:spPr>
      </p:pic>
      <p:grpSp>
        <p:nvGrpSpPr>
          <p:cNvPr id="8" name="Group 7"/>
          <p:cNvGrpSpPr/>
          <p:nvPr/>
        </p:nvGrpSpPr>
        <p:grpSpPr>
          <a:xfrm>
            <a:off x="2173173" y="434605"/>
            <a:ext cx="9566635" cy="6082351"/>
            <a:chOff x="-134565" y="725027"/>
            <a:chExt cx="10073388" cy="6082351"/>
          </a:xfrm>
        </p:grpSpPr>
        <p:sp>
          <p:nvSpPr>
            <p:cNvPr id="10" name="Rectangle 9"/>
            <p:cNvSpPr/>
            <p:nvPr/>
          </p:nvSpPr>
          <p:spPr>
            <a:xfrm>
              <a:off x="-134565" y="1799725"/>
              <a:ext cx="10073387" cy="117348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4564" y="2848963"/>
              <a:ext cx="10073387" cy="103327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r>
                <a:rPr lang="en-US" sz="2400" b="1" dirty="0"/>
                <a:t> In Disorderly Classrooms, Students Do Not Learn </a:t>
              </a:r>
            </a:p>
            <a:p>
              <a:pPr algn="ctr"/>
              <a:r>
                <a:rPr lang="en-US" sz="2400" b="1" dirty="0"/>
                <a:t>              much Even if the Academic Demands are High</a:t>
              </a:r>
            </a:p>
          </p:txBody>
        </p:sp>
        <p:sp>
          <p:nvSpPr>
            <p:cNvPr id="13" name="Rectangle 12"/>
            <p:cNvSpPr/>
            <p:nvPr/>
          </p:nvSpPr>
          <p:spPr>
            <a:xfrm>
              <a:off x="-134564" y="3874002"/>
              <a:ext cx="10073387" cy="10332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4563" y="4899041"/>
              <a:ext cx="10073385" cy="10332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98045" y="1837796"/>
              <a:ext cx="627797" cy="584775"/>
            </a:xfrm>
            <a:prstGeom prst="rect">
              <a:avLst/>
            </a:prstGeom>
            <a:noFill/>
          </p:spPr>
          <p:txBody>
            <a:bodyPr wrap="square" rtlCol="0">
              <a:spAutoFit/>
            </a:bodyPr>
            <a:lstStyle/>
            <a:p>
              <a:pPr algn="ctr"/>
              <a:r>
                <a:rPr lang="en-US" sz="3200" b="1" dirty="0">
                  <a:solidFill>
                    <a:schemeClr val="accent3">
                      <a:lumMod val="50000"/>
                    </a:schemeClr>
                  </a:solidFill>
                  <a:latin typeface="Agency FB" panose="020B0503020202020204" pitchFamily="34" charset="0"/>
                </a:rPr>
                <a:t>01</a:t>
              </a:r>
            </a:p>
          </p:txBody>
        </p:sp>
        <p:sp>
          <p:nvSpPr>
            <p:cNvPr id="16" name="TextBox 15"/>
            <p:cNvSpPr txBox="1"/>
            <p:nvPr/>
          </p:nvSpPr>
          <p:spPr>
            <a:xfrm>
              <a:off x="198045" y="2892712"/>
              <a:ext cx="627797" cy="584775"/>
            </a:xfrm>
            <a:prstGeom prst="rect">
              <a:avLst/>
            </a:prstGeom>
            <a:noFill/>
          </p:spPr>
          <p:txBody>
            <a:bodyPr wrap="square" rtlCol="0">
              <a:spAutoFit/>
            </a:bodyPr>
            <a:lstStyle/>
            <a:p>
              <a:pPr algn="ctr"/>
              <a:r>
                <a:rPr lang="en-US" sz="3200" b="1" dirty="0">
                  <a:solidFill>
                    <a:schemeClr val="accent2">
                      <a:lumMod val="50000"/>
                    </a:schemeClr>
                  </a:solidFill>
                  <a:latin typeface="Agency FB" panose="020B0503020202020204" pitchFamily="34" charset="0"/>
                </a:rPr>
                <a:t>02</a:t>
              </a:r>
            </a:p>
          </p:txBody>
        </p:sp>
        <p:sp>
          <p:nvSpPr>
            <p:cNvPr id="17" name="TextBox 16"/>
            <p:cNvSpPr txBox="1"/>
            <p:nvPr/>
          </p:nvSpPr>
          <p:spPr>
            <a:xfrm>
              <a:off x="198045" y="3901768"/>
              <a:ext cx="627797" cy="584775"/>
            </a:xfrm>
            <a:prstGeom prst="rect">
              <a:avLst/>
            </a:prstGeom>
            <a:noFill/>
          </p:spPr>
          <p:txBody>
            <a:bodyPr wrap="square" rtlCol="0">
              <a:spAutoFit/>
            </a:bodyPr>
            <a:lstStyle/>
            <a:p>
              <a:pPr algn="ctr"/>
              <a:r>
                <a:rPr lang="en-US" sz="3200" b="1" dirty="0">
                  <a:solidFill>
                    <a:schemeClr val="accent4">
                      <a:lumMod val="50000"/>
                    </a:schemeClr>
                  </a:solidFill>
                  <a:latin typeface="Agency FB" panose="020B0503020202020204" pitchFamily="34" charset="0"/>
                </a:rPr>
                <a:t>03</a:t>
              </a:r>
            </a:p>
          </p:txBody>
        </p:sp>
        <p:sp>
          <p:nvSpPr>
            <p:cNvPr id="18" name="TextBox 17"/>
            <p:cNvSpPr txBox="1"/>
            <p:nvPr/>
          </p:nvSpPr>
          <p:spPr>
            <a:xfrm>
              <a:off x="198045" y="4877273"/>
              <a:ext cx="627797" cy="584775"/>
            </a:xfrm>
            <a:prstGeom prst="rect">
              <a:avLst/>
            </a:prstGeom>
            <a:noFill/>
          </p:spPr>
          <p:txBody>
            <a:bodyPr wrap="square" rtlCol="0">
              <a:spAutoFit/>
            </a:bodyPr>
            <a:lstStyle/>
            <a:p>
              <a:pPr algn="ctr"/>
              <a:r>
                <a:rPr lang="en-US" sz="3200" b="1" dirty="0">
                  <a:solidFill>
                    <a:schemeClr val="accent6">
                      <a:lumMod val="50000"/>
                    </a:schemeClr>
                  </a:solidFill>
                  <a:latin typeface="Agency FB" panose="020B0503020202020204" pitchFamily="34" charset="0"/>
                </a:rPr>
                <a:t>04</a:t>
              </a:r>
            </a:p>
          </p:txBody>
        </p:sp>
        <p:grpSp>
          <p:nvGrpSpPr>
            <p:cNvPr id="19" name="Group 18"/>
            <p:cNvGrpSpPr/>
            <p:nvPr/>
          </p:nvGrpSpPr>
          <p:grpSpPr>
            <a:xfrm>
              <a:off x="920700" y="725027"/>
              <a:ext cx="1053145" cy="6082351"/>
              <a:chOff x="920700" y="725027"/>
              <a:chExt cx="1053145" cy="6082351"/>
            </a:xfrm>
          </p:grpSpPr>
          <p:sp>
            <p:nvSpPr>
              <p:cNvPr id="24" name="Oval 23"/>
              <p:cNvSpPr/>
              <p:nvPr/>
            </p:nvSpPr>
            <p:spPr>
              <a:xfrm flipH="1">
                <a:off x="920700" y="6679504"/>
                <a:ext cx="1053145" cy="127874"/>
              </a:xfrm>
              <a:prstGeom prst="ellipse">
                <a:avLst/>
              </a:prstGeom>
              <a:solidFill>
                <a:schemeClr val="tx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1081174" y="725027"/>
                <a:ext cx="713232" cy="6055061"/>
                <a:chOff x="670934" y="725027"/>
                <a:chExt cx="713232" cy="6055061"/>
              </a:xfrm>
            </p:grpSpPr>
            <p:grpSp>
              <p:nvGrpSpPr>
                <p:cNvPr id="26" name="Group 25"/>
                <p:cNvGrpSpPr/>
                <p:nvPr/>
              </p:nvGrpSpPr>
              <p:grpSpPr>
                <a:xfrm>
                  <a:off x="672123" y="5920352"/>
                  <a:ext cx="711249" cy="859736"/>
                  <a:chOff x="5106404" y="5499296"/>
                  <a:chExt cx="387484" cy="391572"/>
                </a:xfrm>
              </p:grpSpPr>
              <p:sp>
                <p:nvSpPr>
                  <p:cNvPr id="49" name="Rectangle 7"/>
                  <p:cNvSpPr/>
                  <p:nvPr/>
                </p:nvSpPr>
                <p:spPr>
                  <a:xfrm rot="5400000" flipH="1" flipV="1">
                    <a:off x="5150107" y="5455593"/>
                    <a:ext cx="300077" cy="387484"/>
                  </a:xfrm>
                  <a:custGeom>
                    <a:avLst/>
                    <a:gdLst>
                      <a:gd name="connsiteX0" fmla="*/ 0 w 1600200"/>
                      <a:gd name="connsiteY0" fmla="*/ 0 h 680709"/>
                      <a:gd name="connsiteX1" fmla="*/ 1600200 w 1600200"/>
                      <a:gd name="connsiteY1" fmla="*/ 0 h 680709"/>
                      <a:gd name="connsiteX2" fmla="*/ 1600200 w 1600200"/>
                      <a:gd name="connsiteY2" fmla="*/ 680709 h 680709"/>
                      <a:gd name="connsiteX3" fmla="*/ 0 w 1600200"/>
                      <a:gd name="connsiteY3" fmla="*/ 680709 h 680709"/>
                      <a:gd name="connsiteX4" fmla="*/ 0 w 1600200"/>
                      <a:gd name="connsiteY4" fmla="*/ 0 h 680709"/>
                      <a:gd name="connsiteX0" fmla="*/ 83127 w 1600200"/>
                      <a:gd name="connsiteY0" fmla="*/ 261257 h 680709"/>
                      <a:gd name="connsiteX1" fmla="*/ 1600200 w 1600200"/>
                      <a:gd name="connsiteY1" fmla="*/ 0 h 680709"/>
                      <a:gd name="connsiteX2" fmla="*/ 1600200 w 1600200"/>
                      <a:gd name="connsiteY2" fmla="*/ 680709 h 680709"/>
                      <a:gd name="connsiteX3" fmla="*/ 0 w 1600200"/>
                      <a:gd name="connsiteY3" fmla="*/ 680709 h 680709"/>
                      <a:gd name="connsiteX4" fmla="*/ 83127 w 1600200"/>
                      <a:gd name="connsiteY4" fmla="*/ 261257 h 680709"/>
                      <a:gd name="connsiteX0" fmla="*/ 0 w 1517073"/>
                      <a:gd name="connsiteY0" fmla="*/ 261257 h 680709"/>
                      <a:gd name="connsiteX1" fmla="*/ 1517073 w 1517073"/>
                      <a:gd name="connsiteY1" fmla="*/ 0 h 680709"/>
                      <a:gd name="connsiteX2" fmla="*/ 1517073 w 1517073"/>
                      <a:gd name="connsiteY2" fmla="*/ 680709 h 680709"/>
                      <a:gd name="connsiteX3" fmla="*/ 11875 w 1517073"/>
                      <a:gd name="connsiteY3" fmla="*/ 443203 h 680709"/>
                      <a:gd name="connsiteX4" fmla="*/ 0 w 1517073"/>
                      <a:gd name="connsiteY4" fmla="*/ 261257 h 680709"/>
                      <a:gd name="connsiteX0" fmla="*/ 11876 w 1528949"/>
                      <a:gd name="connsiteY0" fmla="*/ 261257 h 680709"/>
                      <a:gd name="connsiteX1" fmla="*/ 1528949 w 1528949"/>
                      <a:gd name="connsiteY1" fmla="*/ 0 h 680709"/>
                      <a:gd name="connsiteX2" fmla="*/ 1528949 w 1528949"/>
                      <a:gd name="connsiteY2" fmla="*/ 680709 h 680709"/>
                      <a:gd name="connsiteX3" fmla="*/ 0 w 1528949"/>
                      <a:gd name="connsiteY3" fmla="*/ 449141 h 680709"/>
                      <a:gd name="connsiteX4" fmla="*/ 11876 w 1528949"/>
                      <a:gd name="connsiteY4" fmla="*/ 261257 h 680709"/>
                      <a:gd name="connsiteX0" fmla="*/ -1 w 1517072"/>
                      <a:gd name="connsiteY0" fmla="*/ 261257 h 680709"/>
                      <a:gd name="connsiteX1" fmla="*/ 1517072 w 1517072"/>
                      <a:gd name="connsiteY1" fmla="*/ 0 h 680709"/>
                      <a:gd name="connsiteX2" fmla="*/ 1517072 w 1517072"/>
                      <a:gd name="connsiteY2" fmla="*/ 680709 h 680709"/>
                      <a:gd name="connsiteX3" fmla="*/ 3939 w 1517072"/>
                      <a:gd name="connsiteY3" fmla="*/ 431328 h 680709"/>
                      <a:gd name="connsiteX4" fmla="*/ -1 w 1517072"/>
                      <a:gd name="connsiteY4" fmla="*/ 261257 h 680709"/>
                      <a:gd name="connsiteX0" fmla="*/ 0 w 1517073"/>
                      <a:gd name="connsiteY0" fmla="*/ 279070 h 680709"/>
                      <a:gd name="connsiteX1" fmla="*/ 1517073 w 1517073"/>
                      <a:gd name="connsiteY1" fmla="*/ 0 h 680709"/>
                      <a:gd name="connsiteX2" fmla="*/ 1517073 w 1517073"/>
                      <a:gd name="connsiteY2" fmla="*/ 680709 h 680709"/>
                      <a:gd name="connsiteX3" fmla="*/ 3940 w 1517073"/>
                      <a:gd name="connsiteY3" fmla="*/ 431328 h 680709"/>
                      <a:gd name="connsiteX4" fmla="*/ 0 w 1517073"/>
                      <a:gd name="connsiteY4" fmla="*/ 279070 h 680709"/>
                      <a:gd name="connsiteX0" fmla="*/ 0 w 1517073"/>
                      <a:gd name="connsiteY0" fmla="*/ 279070 h 680709"/>
                      <a:gd name="connsiteX1" fmla="*/ 1517073 w 1517073"/>
                      <a:gd name="connsiteY1" fmla="*/ 0 h 680709"/>
                      <a:gd name="connsiteX2" fmla="*/ 1517073 w 1517073"/>
                      <a:gd name="connsiteY2" fmla="*/ 680709 h 680709"/>
                      <a:gd name="connsiteX3" fmla="*/ 3940 w 1517073"/>
                      <a:gd name="connsiteY3" fmla="*/ 419453 h 680709"/>
                      <a:gd name="connsiteX4" fmla="*/ 0 w 1517073"/>
                      <a:gd name="connsiteY4" fmla="*/ 279070 h 680709"/>
                      <a:gd name="connsiteX0" fmla="*/ 4142 w 1513306"/>
                      <a:gd name="connsiteY0" fmla="*/ 285008 h 680709"/>
                      <a:gd name="connsiteX1" fmla="*/ 1513306 w 1513306"/>
                      <a:gd name="connsiteY1" fmla="*/ 0 h 680709"/>
                      <a:gd name="connsiteX2" fmla="*/ 1513306 w 1513306"/>
                      <a:gd name="connsiteY2" fmla="*/ 680709 h 680709"/>
                      <a:gd name="connsiteX3" fmla="*/ 173 w 1513306"/>
                      <a:gd name="connsiteY3" fmla="*/ 419453 h 680709"/>
                      <a:gd name="connsiteX4" fmla="*/ 4142 w 1513306"/>
                      <a:gd name="connsiteY4" fmla="*/ 285008 h 680709"/>
                      <a:gd name="connsiteX0" fmla="*/ 4142 w 1513306"/>
                      <a:gd name="connsiteY0" fmla="*/ 285008 h 680709"/>
                      <a:gd name="connsiteX1" fmla="*/ 1513306 w 1513306"/>
                      <a:gd name="connsiteY1" fmla="*/ 0 h 680709"/>
                      <a:gd name="connsiteX2" fmla="*/ 1513306 w 1513306"/>
                      <a:gd name="connsiteY2" fmla="*/ 680709 h 680709"/>
                      <a:gd name="connsiteX3" fmla="*/ 173 w 1513306"/>
                      <a:gd name="connsiteY3" fmla="*/ 434084 h 680709"/>
                      <a:gd name="connsiteX4" fmla="*/ 4142 w 1513306"/>
                      <a:gd name="connsiteY4" fmla="*/ 285008 h 680709"/>
                      <a:gd name="connsiteX0" fmla="*/ 4142 w 1513306"/>
                      <a:gd name="connsiteY0" fmla="*/ 277693 h 680709"/>
                      <a:gd name="connsiteX1" fmla="*/ 1513306 w 1513306"/>
                      <a:gd name="connsiteY1" fmla="*/ 0 h 680709"/>
                      <a:gd name="connsiteX2" fmla="*/ 1513306 w 1513306"/>
                      <a:gd name="connsiteY2" fmla="*/ 680709 h 680709"/>
                      <a:gd name="connsiteX3" fmla="*/ 173 w 1513306"/>
                      <a:gd name="connsiteY3" fmla="*/ 434084 h 680709"/>
                      <a:gd name="connsiteX4" fmla="*/ 4142 w 1513306"/>
                      <a:gd name="connsiteY4" fmla="*/ 277693 h 680709"/>
                      <a:gd name="connsiteX0" fmla="*/ 4142 w 1517124"/>
                      <a:gd name="connsiteY0" fmla="*/ 272966 h 675982"/>
                      <a:gd name="connsiteX1" fmla="*/ 1517125 w 1517124"/>
                      <a:gd name="connsiteY1" fmla="*/ 0 h 675982"/>
                      <a:gd name="connsiteX2" fmla="*/ 1513306 w 1517124"/>
                      <a:gd name="connsiteY2" fmla="*/ 675982 h 675982"/>
                      <a:gd name="connsiteX3" fmla="*/ 173 w 1517124"/>
                      <a:gd name="connsiteY3" fmla="*/ 429357 h 675982"/>
                      <a:gd name="connsiteX4" fmla="*/ 4142 w 1517124"/>
                      <a:gd name="connsiteY4" fmla="*/ 272966 h 675982"/>
                      <a:gd name="connsiteX0" fmla="*/ 4142 w 1524766"/>
                      <a:gd name="connsiteY0" fmla="*/ 272966 h 679133"/>
                      <a:gd name="connsiteX1" fmla="*/ 1517125 w 1524766"/>
                      <a:gd name="connsiteY1" fmla="*/ 0 h 679133"/>
                      <a:gd name="connsiteX2" fmla="*/ 1524766 w 1524766"/>
                      <a:gd name="connsiteY2" fmla="*/ 679133 h 679133"/>
                      <a:gd name="connsiteX3" fmla="*/ 173 w 1524766"/>
                      <a:gd name="connsiteY3" fmla="*/ 429357 h 679133"/>
                      <a:gd name="connsiteX4" fmla="*/ 4142 w 1524766"/>
                      <a:gd name="connsiteY4" fmla="*/ 272966 h 679133"/>
                      <a:gd name="connsiteX0" fmla="*/ 4142 w 1520946"/>
                      <a:gd name="connsiteY0" fmla="*/ 272966 h 677557"/>
                      <a:gd name="connsiteX1" fmla="*/ 1517125 w 1520946"/>
                      <a:gd name="connsiteY1" fmla="*/ 0 h 677557"/>
                      <a:gd name="connsiteX2" fmla="*/ 1520946 w 1520946"/>
                      <a:gd name="connsiteY2" fmla="*/ 677557 h 677557"/>
                      <a:gd name="connsiteX3" fmla="*/ 173 w 1520946"/>
                      <a:gd name="connsiteY3" fmla="*/ 429357 h 677557"/>
                      <a:gd name="connsiteX4" fmla="*/ 4142 w 1520946"/>
                      <a:gd name="connsiteY4" fmla="*/ 272966 h 677557"/>
                      <a:gd name="connsiteX0" fmla="*/ 4142 w 1517492"/>
                      <a:gd name="connsiteY0" fmla="*/ 272966 h 683860"/>
                      <a:gd name="connsiteX1" fmla="*/ 1517125 w 1517492"/>
                      <a:gd name="connsiteY1" fmla="*/ 0 h 683860"/>
                      <a:gd name="connsiteX2" fmla="*/ 1517126 w 1517492"/>
                      <a:gd name="connsiteY2" fmla="*/ 683860 h 683860"/>
                      <a:gd name="connsiteX3" fmla="*/ 173 w 1517492"/>
                      <a:gd name="connsiteY3" fmla="*/ 429357 h 683860"/>
                      <a:gd name="connsiteX4" fmla="*/ 4142 w 1517492"/>
                      <a:gd name="connsiteY4" fmla="*/ 272966 h 683860"/>
                      <a:gd name="connsiteX0" fmla="*/ 4142 w 1517492"/>
                      <a:gd name="connsiteY0" fmla="*/ 272966 h 687043"/>
                      <a:gd name="connsiteX1" fmla="*/ 1517125 w 1517492"/>
                      <a:gd name="connsiteY1" fmla="*/ 0 h 687043"/>
                      <a:gd name="connsiteX2" fmla="*/ 1517126 w 1517492"/>
                      <a:gd name="connsiteY2" fmla="*/ 687043 h 687043"/>
                      <a:gd name="connsiteX3" fmla="*/ 173 w 1517492"/>
                      <a:gd name="connsiteY3" fmla="*/ 429357 h 687043"/>
                      <a:gd name="connsiteX4" fmla="*/ 4142 w 1517492"/>
                      <a:gd name="connsiteY4" fmla="*/ 272966 h 687043"/>
                      <a:gd name="connsiteX0" fmla="*/ 4142 w 1522627"/>
                      <a:gd name="connsiteY0" fmla="*/ 272966 h 684753"/>
                      <a:gd name="connsiteX1" fmla="*/ 1517125 w 1522627"/>
                      <a:gd name="connsiteY1" fmla="*/ 0 h 684753"/>
                      <a:gd name="connsiteX2" fmla="*/ 1522628 w 1522627"/>
                      <a:gd name="connsiteY2" fmla="*/ 684753 h 684753"/>
                      <a:gd name="connsiteX3" fmla="*/ 173 w 1522627"/>
                      <a:gd name="connsiteY3" fmla="*/ 429357 h 684753"/>
                      <a:gd name="connsiteX4" fmla="*/ 4142 w 1522627"/>
                      <a:gd name="connsiteY4" fmla="*/ 272966 h 684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627" h="684753">
                        <a:moveTo>
                          <a:pt x="4142" y="272966"/>
                        </a:moveTo>
                        <a:lnTo>
                          <a:pt x="1517125" y="0"/>
                        </a:lnTo>
                        <a:cubicBezTo>
                          <a:pt x="1518399" y="225852"/>
                          <a:pt x="1521354" y="458901"/>
                          <a:pt x="1522628" y="684753"/>
                        </a:cubicBezTo>
                        <a:lnTo>
                          <a:pt x="173" y="429357"/>
                        </a:lnTo>
                        <a:cubicBezTo>
                          <a:pt x="-1140" y="372667"/>
                          <a:pt x="5455" y="329656"/>
                          <a:pt x="4142" y="272966"/>
                        </a:cubicBezTo>
                        <a:close/>
                      </a:path>
                    </a:pathLst>
                  </a:cu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Isosceles Triangle 69"/>
                  <p:cNvSpPr/>
                  <p:nvPr/>
                </p:nvSpPr>
                <p:spPr>
                  <a:xfrm flipH="1" flipV="1">
                    <a:off x="5257854" y="5792166"/>
                    <a:ext cx="94703" cy="98702"/>
                  </a:xfrm>
                  <a:custGeom>
                    <a:avLst/>
                    <a:gdLst>
                      <a:gd name="connsiteX0" fmla="*/ 0 w 275661"/>
                      <a:gd name="connsiteY0" fmla="*/ 330927 h 330927"/>
                      <a:gd name="connsiteX1" fmla="*/ 137831 w 275661"/>
                      <a:gd name="connsiteY1" fmla="*/ 0 h 330927"/>
                      <a:gd name="connsiteX2" fmla="*/ 275661 w 275661"/>
                      <a:gd name="connsiteY2" fmla="*/ 330927 h 330927"/>
                      <a:gd name="connsiteX3" fmla="*/ 0 w 275661"/>
                      <a:gd name="connsiteY3" fmla="*/ 330927 h 330927"/>
                      <a:gd name="connsiteX0" fmla="*/ 0 w 270651"/>
                      <a:gd name="connsiteY0" fmla="*/ 328422 h 330927"/>
                      <a:gd name="connsiteX1" fmla="*/ 132821 w 270651"/>
                      <a:gd name="connsiteY1" fmla="*/ 0 h 330927"/>
                      <a:gd name="connsiteX2" fmla="*/ 270651 w 270651"/>
                      <a:gd name="connsiteY2" fmla="*/ 330927 h 330927"/>
                      <a:gd name="connsiteX3" fmla="*/ 0 w 270651"/>
                      <a:gd name="connsiteY3" fmla="*/ 328422 h 330927"/>
                      <a:gd name="connsiteX0" fmla="*/ 0 w 270651"/>
                      <a:gd name="connsiteY0" fmla="*/ 328422 h 328422"/>
                      <a:gd name="connsiteX1" fmla="*/ 132821 w 270651"/>
                      <a:gd name="connsiteY1" fmla="*/ 0 h 328422"/>
                      <a:gd name="connsiteX2" fmla="*/ 270651 w 270651"/>
                      <a:gd name="connsiteY2" fmla="*/ 327319 h 328422"/>
                      <a:gd name="connsiteX3" fmla="*/ 0 w 270651"/>
                      <a:gd name="connsiteY3" fmla="*/ 328422 h 328422"/>
                    </a:gdLst>
                    <a:ahLst/>
                    <a:cxnLst>
                      <a:cxn ang="0">
                        <a:pos x="connsiteX0" y="connsiteY0"/>
                      </a:cxn>
                      <a:cxn ang="0">
                        <a:pos x="connsiteX1" y="connsiteY1"/>
                      </a:cxn>
                      <a:cxn ang="0">
                        <a:pos x="connsiteX2" y="connsiteY2"/>
                      </a:cxn>
                      <a:cxn ang="0">
                        <a:pos x="connsiteX3" y="connsiteY3"/>
                      </a:cxn>
                    </a:cxnLst>
                    <a:rect l="l" t="t" r="r" b="b"/>
                    <a:pathLst>
                      <a:path w="270651" h="328422">
                        <a:moveTo>
                          <a:pt x="0" y="328422"/>
                        </a:moveTo>
                        <a:lnTo>
                          <a:pt x="132821" y="0"/>
                        </a:lnTo>
                        <a:lnTo>
                          <a:pt x="270651" y="327319"/>
                        </a:lnTo>
                        <a:lnTo>
                          <a:pt x="0" y="328422"/>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p:cNvGrpSpPr/>
                <p:nvPr/>
              </p:nvGrpSpPr>
              <p:grpSpPr>
                <a:xfrm>
                  <a:off x="671735" y="4892297"/>
                  <a:ext cx="711631" cy="1107599"/>
                  <a:chOff x="4973715" y="4398472"/>
                  <a:chExt cx="637609" cy="1118247"/>
                </a:xfrm>
              </p:grpSpPr>
              <p:sp>
                <p:nvSpPr>
                  <p:cNvPr id="46" name="Freeform 45"/>
                  <p:cNvSpPr/>
                  <p:nvPr/>
                </p:nvSpPr>
                <p:spPr>
                  <a:xfrm>
                    <a:off x="4973715" y="4398473"/>
                    <a:ext cx="135765" cy="1077208"/>
                  </a:xfrm>
                  <a:custGeom>
                    <a:avLst/>
                    <a:gdLst>
                      <a:gd name="connsiteX0" fmla="*/ 0 w 149429"/>
                      <a:gd name="connsiteY0" fmla="*/ 0 h 1150743"/>
                      <a:gd name="connsiteX1" fmla="*/ 149429 w 149429"/>
                      <a:gd name="connsiteY1" fmla="*/ 0 h 1150743"/>
                      <a:gd name="connsiteX2" fmla="*/ 149429 w 149429"/>
                      <a:gd name="connsiteY2" fmla="*/ 1150743 h 1150743"/>
                      <a:gd name="connsiteX3" fmla="*/ 129998 w 149429"/>
                      <a:gd name="connsiteY3" fmla="*/ 1150743 h 1150743"/>
                      <a:gd name="connsiteX4" fmla="*/ 110627 w 149429"/>
                      <a:gd name="connsiteY4" fmla="*/ 1139660 h 1150743"/>
                      <a:gd name="connsiteX5" fmla="*/ 31312 w 149429"/>
                      <a:gd name="connsiteY5" fmla="*/ 1142621 h 1150743"/>
                      <a:gd name="connsiteX6" fmla="*/ 18062 w 149429"/>
                      <a:gd name="connsiteY6" fmla="*/ 1150743 h 1150743"/>
                      <a:gd name="connsiteX7" fmla="*/ 0 w 149429"/>
                      <a:gd name="connsiteY7" fmla="*/ 1150743 h 1150743"/>
                      <a:gd name="connsiteX8" fmla="*/ 0 w 149429"/>
                      <a:gd name="connsiteY8" fmla="*/ 0 h 1150743"/>
                      <a:gd name="connsiteX0" fmla="*/ 0 w 149429"/>
                      <a:gd name="connsiteY0" fmla="*/ 0 h 1150743"/>
                      <a:gd name="connsiteX1" fmla="*/ 149429 w 149429"/>
                      <a:gd name="connsiteY1" fmla="*/ 0 h 1150743"/>
                      <a:gd name="connsiteX2" fmla="*/ 149429 w 149429"/>
                      <a:gd name="connsiteY2" fmla="*/ 1150743 h 1150743"/>
                      <a:gd name="connsiteX3" fmla="*/ 129998 w 149429"/>
                      <a:gd name="connsiteY3" fmla="*/ 1150743 h 1150743"/>
                      <a:gd name="connsiteX4" fmla="*/ 110627 w 149429"/>
                      <a:gd name="connsiteY4" fmla="*/ 1139660 h 1150743"/>
                      <a:gd name="connsiteX5" fmla="*/ 31312 w 149429"/>
                      <a:gd name="connsiteY5" fmla="*/ 1142621 h 1150743"/>
                      <a:gd name="connsiteX6" fmla="*/ 0 w 149429"/>
                      <a:gd name="connsiteY6" fmla="*/ 1150743 h 1150743"/>
                      <a:gd name="connsiteX7" fmla="*/ 0 w 149429"/>
                      <a:gd name="connsiteY7" fmla="*/ 0 h 1150743"/>
                      <a:gd name="connsiteX0" fmla="*/ 0 w 149429"/>
                      <a:gd name="connsiteY0" fmla="*/ 0 h 1232381"/>
                      <a:gd name="connsiteX1" fmla="*/ 149429 w 149429"/>
                      <a:gd name="connsiteY1" fmla="*/ 0 h 1232381"/>
                      <a:gd name="connsiteX2" fmla="*/ 149429 w 149429"/>
                      <a:gd name="connsiteY2" fmla="*/ 1150743 h 1232381"/>
                      <a:gd name="connsiteX3" fmla="*/ 129998 w 149429"/>
                      <a:gd name="connsiteY3" fmla="*/ 1150743 h 1232381"/>
                      <a:gd name="connsiteX4" fmla="*/ 110627 w 149429"/>
                      <a:gd name="connsiteY4" fmla="*/ 1139660 h 1232381"/>
                      <a:gd name="connsiteX5" fmla="*/ 0 w 149429"/>
                      <a:gd name="connsiteY5" fmla="*/ 1150743 h 1232381"/>
                      <a:gd name="connsiteX6" fmla="*/ 0 w 149429"/>
                      <a:gd name="connsiteY6" fmla="*/ 0 h 1232381"/>
                      <a:gd name="connsiteX0" fmla="*/ 0 w 149429"/>
                      <a:gd name="connsiteY0" fmla="*/ 0 h 1150743"/>
                      <a:gd name="connsiteX1" fmla="*/ 149429 w 149429"/>
                      <a:gd name="connsiteY1" fmla="*/ 0 h 1150743"/>
                      <a:gd name="connsiteX2" fmla="*/ 149429 w 149429"/>
                      <a:gd name="connsiteY2" fmla="*/ 1150743 h 1150743"/>
                      <a:gd name="connsiteX3" fmla="*/ 129998 w 149429"/>
                      <a:gd name="connsiteY3" fmla="*/ 1150743 h 1150743"/>
                      <a:gd name="connsiteX4" fmla="*/ 0 w 149429"/>
                      <a:gd name="connsiteY4" fmla="*/ 1150743 h 1150743"/>
                      <a:gd name="connsiteX5" fmla="*/ 0 w 149429"/>
                      <a:gd name="connsiteY5" fmla="*/ 0 h 1150743"/>
                      <a:gd name="connsiteX0" fmla="*/ 0 w 149429"/>
                      <a:gd name="connsiteY0" fmla="*/ 0 h 1150743"/>
                      <a:gd name="connsiteX1" fmla="*/ 149429 w 149429"/>
                      <a:gd name="connsiteY1" fmla="*/ 0 h 1150743"/>
                      <a:gd name="connsiteX2" fmla="*/ 149429 w 149429"/>
                      <a:gd name="connsiteY2" fmla="*/ 1150743 h 1150743"/>
                      <a:gd name="connsiteX3" fmla="*/ 0 w 149429"/>
                      <a:gd name="connsiteY3" fmla="*/ 1150743 h 1150743"/>
                      <a:gd name="connsiteX4" fmla="*/ 0 w 149429"/>
                      <a:gd name="connsiteY4" fmla="*/ 0 h 1150743"/>
                      <a:gd name="connsiteX0" fmla="*/ 0 w 149429"/>
                      <a:gd name="connsiteY0" fmla="*/ 0 h 1150743"/>
                      <a:gd name="connsiteX1" fmla="*/ 149429 w 149429"/>
                      <a:gd name="connsiteY1" fmla="*/ 0 h 1150743"/>
                      <a:gd name="connsiteX2" fmla="*/ 149429 w 149429"/>
                      <a:gd name="connsiteY2" fmla="*/ 1150743 h 1150743"/>
                      <a:gd name="connsiteX3" fmla="*/ 0 w 149429"/>
                      <a:gd name="connsiteY3" fmla="*/ 1150743 h 1150743"/>
                      <a:gd name="connsiteX4" fmla="*/ 0 w 149429"/>
                      <a:gd name="connsiteY4" fmla="*/ 0 h 1150743"/>
                      <a:gd name="connsiteX0" fmla="*/ 0 w 149429"/>
                      <a:gd name="connsiteY0" fmla="*/ 0 h 1150743"/>
                      <a:gd name="connsiteX1" fmla="*/ 149429 w 149429"/>
                      <a:gd name="connsiteY1" fmla="*/ 0 h 1150743"/>
                      <a:gd name="connsiteX2" fmla="*/ 149429 w 149429"/>
                      <a:gd name="connsiteY2" fmla="*/ 1150743 h 1150743"/>
                      <a:gd name="connsiteX3" fmla="*/ 0 w 149429"/>
                      <a:gd name="connsiteY3" fmla="*/ 1150743 h 1150743"/>
                      <a:gd name="connsiteX4" fmla="*/ 0 w 149429"/>
                      <a:gd name="connsiteY4" fmla="*/ 0 h 1150743"/>
                      <a:gd name="connsiteX0" fmla="*/ 0 w 149429"/>
                      <a:gd name="connsiteY0" fmla="*/ 0 h 1150743"/>
                      <a:gd name="connsiteX1" fmla="*/ 149429 w 149429"/>
                      <a:gd name="connsiteY1" fmla="*/ 0 h 1150743"/>
                      <a:gd name="connsiteX2" fmla="*/ 149429 w 149429"/>
                      <a:gd name="connsiteY2" fmla="*/ 1150743 h 1150743"/>
                      <a:gd name="connsiteX3" fmla="*/ 0 w 149429"/>
                      <a:gd name="connsiteY3" fmla="*/ 1150743 h 1150743"/>
                      <a:gd name="connsiteX4" fmla="*/ 0 w 149429"/>
                      <a:gd name="connsiteY4" fmla="*/ 0 h 1150743"/>
                      <a:gd name="connsiteX0" fmla="*/ 0 w 151938"/>
                      <a:gd name="connsiteY0" fmla="*/ 0 h 1150743"/>
                      <a:gd name="connsiteX1" fmla="*/ 149429 w 151938"/>
                      <a:gd name="connsiteY1" fmla="*/ 0 h 1150743"/>
                      <a:gd name="connsiteX2" fmla="*/ 151938 w 151938"/>
                      <a:gd name="connsiteY2" fmla="*/ 1145591 h 1150743"/>
                      <a:gd name="connsiteX3" fmla="*/ 0 w 151938"/>
                      <a:gd name="connsiteY3" fmla="*/ 1150743 h 1150743"/>
                      <a:gd name="connsiteX4" fmla="*/ 0 w 151938"/>
                      <a:gd name="connsiteY4" fmla="*/ 0 h 1150743"/>
                      <a:gd name="connsiteX0" fmla="*/ 0 w 151938"/>
                      <a:gd name="connsiteY0" fmla="*/ 0 h 1169871"/>
                      <a:gd name="connsiteX1" fmla="*/ 149429 w 151938"/>
                      <a:gd name="connsiteY1" fmla="*/ 0 h 1169871"/>
                      <a:gd name="connsiteX2" fmla="*/ 151938 w 151938"/>
                      <a:gd name="connsiteY2" fmla="*/ 1145591 h 1169871"/>
                      <a:gd name="connsiteX3" fmla="*/ 0 w 151938"/>
                      <a:gd name="connsiteY3" fmla="*/ 1150743 h 1169871"/>
                      <a:gd name="connsiteX4" fmla="*/ 0 w 151938"/>
                      <a:gd name="connsiteY4" fmla="*/ 0 h 1169871"/>
                      <a:gd name="connsiteX0" fmla="*/ 0 w 151938"/>
                      <a:gd name="connsiteY0" fmla="*/ 0 h 1187963"/>
                      <a:gd name="connsiteX1" fmla="*/ 149429 w 151938"/>
                      <a:gd name="connsiteY1" fmla="*/ 0 h 1187963"/>
                      <a:gd name="connsiteX2" fmla="*/ 151938 w 151938"/>
                      <a:gd name="connsiteY2" fmla="*/ 1145591 h 1187963"/>
                      <a:gd name="connsiteX3" fmla="*/ 0 w 151938"/>
                      <a:gd name="connsiteY3" fmla="*/ 1150743 h 1187963"/>
                      <a:gd name="connsiteX4" fmla="*/ 0 w 151938"/>
                      <a:gd name="connsiteY4" fmla="*/ 0 h 1187963"/>
                      <a:gd name="connsiteX0" fmla="*/ 0 w 151938"/>
                      <a:gd name="connsiteY0" fmla="*/ 0 h 1187963"/>
                      <a:gd name="connsiteX1" fmla="*/ 149429 w 151938"/>
                      <a:gd name="connsiteY1" fmla="*/ 1840 h 1187963"/>
                      <a:gd name="connsiteX2" fmla="*/ 151938 w 151938"/>
                      <a:gd name="connsiteY2" fmla="*/ 1145591 h 1187963"/>
                      <a:gd name="connsiteX3" fmla="*/ 0 w 151938"/>
                      <a:gd name="connsiteY3" fmla="*/ 1150743 h 1187963"/>
                      <a:gd name="connsiteX4" fmla="*/ 0 w 151938"/>
                      <a:gd name="connsiteY4" fmla="*/ 0 h 1187963"/>
                      <a:gd name="connsiteX0" fmla="*/ 0 w 154514"/>
                      <a:gd name="connsiteY0" fmla="*/ 0 h 1187963"/>
                      <a:gd name="connsiteX1" fmla="*/ 154402 w 154514"/>
                      <a:gd name="connsiteY1" fmla="*/ 1840 h 1187963"/>
                      <a:gd name="connsiteX2" fmla="*/ 151938 w 154514"/>
                      <a:gd name="connsiteY2" fmla="*/ 1145591 h 1187963"/>
                      <a:gd name="connsiteX3" fmla="*/ 0 w 154514"/>
                      <a:gd name="connsiteY3" fmla="*/ 1150743 h 1187963"/>
                      <a:gd name="connsiteX4" fmla="*/ 0 w 154514"/>
                      <a:gd name="connsiteY4" fmla="*/ 0 h 1187963"/>
                      <a:gd name="connsiteX0" fmla="*/ 0 w 154514"/>
                      <a:gd name="connsiteY0" fmla="*/ 1 h 1187964"/>
                      <a:gd name="connsiteX1" fmla="*/ 154402 w 154514"/>
                      <a:gd name="connsiteY1" fmla="*/ 0 h 1187964"/>
                      <a:gd name="connsiteX2" fmla="*/ 151938 w 154514"/>
                      <a:gd name="connsiteY2" fmla="*/ 1145592 h 1187964"/>
                      <a:gd name="connsiteX3" fmla="*/ 0 w 154514"/>
                      <a:gd name="connsiteY3" fmla="*/ 1150744 h 1187964"/>
                      <a:gd name="connsiteX4" fmla="*/ 0 w 154514"/>
                      <a:gd name="connsiteY4" fmla="*/ 1 h 1187964"/>
                      <a:gd name="connsiteX0" fmla="*/ 0 w 151938"/>
                      <a:gd name="connsiteY0" fmla="*/ 1 h 1187964"/>
                      <a:gd name="connsiteX1" fmla="*/ 151087 w 151938"/>
                      <a:gd name="connsiteY1" fmla="*/ 0 h 1187964"/>
                      <a:gd name="connsiteX2" fmla="*/ 151938 w 151938"/>
                      <a:gd name="connsiteY2" fmla="*/ 1145592 h 1187964"/>
                      <a:gd name="connsiteX3" fmla="*/ 0 w 151938"/>
                      <a:gd name="connsiteY3" fmla="*/ 1150744 h 1187964"/>
                      <a:gd name="connsiteX4" fmla="*/ 0 w 151938"/>
                      <a:gd name="connsiteY4" fmla="*/ 1 h 1187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38" h="1187964">
                        <a:moveTo>
                          <a:pt x="0" y="1"/>
                        </a:moveTo>
                        <a:lnTo>
                          <a:pt x="151087" y="0"/>
                        </a:lnTo>
                        <a:cubicBezTo>
                          <a:pt x="151923" y="381864"/>
                          <a:pt x="151102" y="763728"/>
                          <a:pt x="151938" y="1145592"/>
                        </a:cubicBezTo>
                        <a:cubicBezTo>
                          <a:pt x="146264" y="1196019"/>
                          <a:pt x="33023" y="1205909"/>
                          <a:pt x="0" y="1150744"/>
                        </a:cubicBezTo>
                        <a:lnTo>
                          <a:pt x="0" y="1"/>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5473457" y="4398472"/>
                    <a:ext cx="137867" cy="1086208"/>
                  </a:xfrm>
                  <a:custGeom>
                    <a:avLst/>
                    <a:gdLst>
                      <a:gd name="connsiteX0" fmla="*/ 0 w 149429"/>
                      <a:gd name="connsiteY0" fmla="*/ 0 h 1150743"/>
                      <a:gd name="connsiteX1" fmla="*/ 149429 w 149429"/>
                      <a:gd name="connsiteY1" fmla="*/ 0 h 1150743"/>
                      <a:gd name="connsiteX2" fmla="*/ 149429 w 149429"/>
                      <a:gd name="connsiteY2" fmla="*/ 1150743 h 1150743"/>
                      <a:gd name="connsiteX3" fmla="*/ 129998 w 149429"/>
                      <a:gd name="connsiteY3" fmla="*/ 1150743 h 1150743"/>
                      <a:gd name="connsiteX4" fmla="*/ 110627 w 149429"/>
                      <a:gd name="connsiteY4" fmla="*/ 1139660 h 1150743"/>
                      <a:gd name="connsiteX5" fmla="*/ 31312 w 149429"/>
                      <a:gd name="connsiteY5" fmla="*/ 1142621 h 1150743"/>
                      <a:gd name="connsiteX6" fmla="*/ 18062 w 149429"/>
                      <a:gd name="connsiteY6" fmla="*/ 1150743 h 1150743"/>
                      <a:gd name="connsiteX7" fmla="*/ 0 w 149429"/>
                      <a:gd name="connsiteY7" fmla="*/ 1150743 h 1150743"/>
                      <a:gd name="connsiteX8" fmla="*/ 0 w 149429"/>
                      <a:gd name="connsiteY8" fmla="*/ 0 h 1150743"/>
                      <a:gd name="connsiteX0" fmla="*/ 0 w 149429"/>
                      <a:gd name="connsiteY0" fmla="*/ 0 h 1150743"/>
                      <a:gd name="connsiteX1" fmla="*/ 149429 w 149429"/>
                      <a:gd name="connsiteY1" fmla="*/ 0 h 1150743"/>
                      <a:gd name="connsiteX2" fmla="*/ 149429 w 149429"/>
                      <a:gd name="connsiteY2" fmla="*/ 1150743 h 1150743"/>
                      <a:gd name="connsiteX3" fmla="*/ 129998 w 149429"/>
                      <a:gd name="connsiteY3" fmla="*/ 1150743 h 1150743"/>
                      <a:gd name="connsiteX4" fmla="*/ 110627 w 149429"/>
                      <a:gd name="connsiteY4" fmla="*/ 1139660 h 1150743"/>
                      <a:gd name="connsiteX5" fmla="*/ 31312 w 149429"/>
                      <a:gd name="connsiteY5" fmla="*/ 1142621 h 1150743"/>
                      <a:gd name="connsiteX6" fmla="*/ 0 w 149429"/>
                      <a:gd name="connsiteY6" fmla="*/ 1150743 h 1150743"/>
                      <a:gd name="connsiteX7" fmla="*/ 0 w 149429"/>
                      <a:gd name="connsiteY7" fmla="*/ 0 h 1150743"/>
                      <a:gd name="connsiteX0" fmla="*/ 0 w 149429"/>
                      <a:gd name="connsiteY0" fmla="*/ 0 h 1232381"/>
                      <a:gd name="connsiteX1" fmla="*/ 149429 w 149429"/>
                      <a:gd name="connsiteY1" fmla="*/ 0 h 1232381"/>
                      <a:gd name="connsiteX2" fmla="*/ 149429 w 149429"/>
                      <a:gd name="connsiteY2" fmla="*/ 1150743 h 1232381"/>
                      <a:gd name="connsiteX3" fmla="*/ 129998 w 149429"/>
                      <a:gd name="connsiteY3" fmla="*/ 1150743 h 1232381"/>
                      <a:gd name="connsiteX4" fmla="*/ 110627 w 149429"/>
                      <a:gd name="connsiteY4" fmla="*/ 1139660 h 1232381"/>
                      <a:gd name="connsiteX5" fmla="*/ 0 w 149429"/>
                      <a:gd name="connsiteY5" fmla="*/ 1150743 h 1232381"/>
                      <a:gd name="connsiteX6" fmla="*/ 0 w 149429"/>
                      <a:gd name="connsiteY6" fmla="*/ 0 h 1232381"/>
                      <a:gd name="connsiteX0" fmla="*/ 0 w 149429"/>
                      <a:gd name="connsiteY0" fmla="*/ 0 h 1150743"/>
                      <a:gd name="connsiteX1" fmla="*/ 149429 w 149429"/>
                      <a:gd name="connsiteY1" fmla="*/ 0 h 1150743"/>
                      <a:gd name="connsiteX2" fmla="*/ 149429 w 149429"/>
                      <a:gd name="connsiteY2" fmla="*/ 1150743 h 1150743"/>
                      <a:gd name="connsiteX3" fmla="*/ 129998 w 149429"/>
                      <a:gd name="connsiteY3" fmla="*/ 1150743 h 1150743"/>
                      <a:gd name="connsiteX4" fmla="*/ 0 w 149429"/>
                      <a:gd name="connsiteY4" fmla="*/ 1150743 h 1150743"/>
                      <a:gd name="connsiteX5" fmla="*/ 0 w 149429"/>
                      <a:gd name="connsiteY5" fmla="*/ 0 h 1150743"/>
                      <a:gd name="connsiteX0" fmla="*/ 0 w 149429"/>
                      <a:gd name="connsiteY0" fmla="*/ 0 h 1150743"/>
                      <a:gd name="connsiteX1" fmla="*/ 149429 w 149429"/>
                      <a:gd name="connsiteY1" fmla="*/ 0 h 1150743"/>
                      <a:gd name="connsiteX2" fmla="*/ 149429 w 149429"/>
                      <a:gd name="connsiteY2" fmla="*/ 1150743 h 1150743"/>
                      <a:gd name="connsiteX3" fmla="*/ 0 w 149429"/>
                      <a:gd name="connsiteY3" fmla="*/ 1150743 h 1150743"/>
                      <a:gd name="connsiteX4" fmla="*/ 0 w 149429"/>
                      <a:gd name="connsiteY4" fmla="*/ 0 h 1150743"/>
                      <a:gd name="connsiteX0" fmla="*/ 0 w 149429"/>
                      <a:gd name="connsiteY0" fmla="*/ 0 h 1150743"/>
                      <a:gd name="connsiteX1" fmla="*/ 149429 w 149429"/>
                      <a:gd name="connsiteY1" fmla="*/ 0 h 1150743"/>
                      <a:gd name="connsiteX2" fmla="*/ 149429 w 149429"/>
                      <a:gd name="connsiteY2" fmla="*/ 1150743 h 1150743"/>
                      <a:gd name="connsiteX3" fmla="*/ 0 w 149429"/>
                      <a:gd name="connsiteY3" fmla="*/ 1150743 h 1150743"/>
                      <a:gd name="connsiteX4" fmla="*/ 0 w 149429"/>
                      <a:gd name="connsiteY4" fmla="*/ 0 h 1150743"/>
                      <a:gd name="connsiteX0" fmla="*/ 0 w 149429"/>
                      <a:gd name="connsiteY0" fmla="*/ 0 h 1150743"/>
                      <a:gd name="connsiteX1" fmla="*/ 149429 w 149429"/>
                      <a:gd name="connsiteY1" fmla="*/ 0 h 1150743"/>
                      <a:gd name="connsiteX2" fmla="*/ 149429 w 149429"/>
                      <a:gd name="connsiteY2" fmla="*/ 1150743 h 1150743"/>
                      <a:gd name="connsiteX3" fmla="*/ 0 w 149429"/>
                      <a:gd name="connsiteY3" fmla="*/ 1150743 h 1150743"/>
                      <a:gd name="connsiteX4" fmla="*/ 0 w 149429"/>
                      <a:gd name="connsiteY4" fmla="*/ 0 h 1150743"/>
                      <a:gd name="connsiteX0" fmla="*/ 0 w 149429"/>
                      <a:gd name="connsiteY0" fmla="*/ 0 h 1150743"/>
                      <a:gd name="connsiteX1" fmla="*/ 149429 w 149429"/>
                      <a:gd name="connsiteY1" fmla="*/ 0 h 1150743"/>
                      <a:gd name="connsiteX2" fmla="*/ 149429 w 149429"/>
                      <a:gd name="connsiteY2" fmla="*/ 1150743 h 1150743"/>
                      <a:gd name="connsiteX3" fmla="*/ 0 w 149429"/>
                      <a:gd name="connsiteY3" fmla="*/ 1150743 h 1150743"/>
                      <a:gd name="connsiteX4" fmla="*/ 0 w 149429"/>
                      <a:gd name="connsiteY4" fmla="*/ 0 h 1150743"/>
                      <a:gd name="connsiteX0" fmla="*/ 0 w 151938"/>
                      <a:gd name="connsiteY0" fmla="*/ 0 h 1150743"/>
                      <a:gd name="connsiteX1" fmla="*/ 149429 w 151938"/>
                      <a:gd name="connsiteY1" fmla="*/ 0 h 1150743"/>
                      <a:gd name="connsiteX2" fmla="*/ 151938 w 151938"/>
                      <a:gd name="connsiteY2" fmla="*/ 1145591 h 1150743"/>
                      <a:gd name="connsiteX3" fmla="*/ 0 w 151938"/>
                      <a:gd name="connsiteY3" fmla="*/ 1150743 h 1150743"/>
                      <a:gd name="connsiteX4" fmla="*/ 0 w 151938"/>
                      <a:gd name="connsiteY4" fmla="*/ 0 h 1150743"/>
                      <a:gd name="connsiteX0" fmla="*/ 0 w 151938"/>
                      <a:gd name="connsiteY0" fmla="*/ 0 h 1180386"/>
                      <a:gd name="connsiteX1" fmla="*/ 149429 w 151938"/>
                      <a:gd name="connsiteY1" fmla="*/ 0 h 1180386"/>
                      <a:gd name="connsiteX2" fmla="*/ 151938 w 151938"/>
                      <a:gd name="connsiteY2" fmla="*/ 1145591 h 1180386"/>
                      <a:gd name="connsiteX3" fmla="*/ 0 w 151938"/>
                      <a:gd name="connsiteY3" fmla="*/ 1150743 h 1180386"/>
                      <a:gd name="connsiteX4" fmla="*/ 0 w 151938"/>
                      <a:gd name="connsiteY4" fmla="*/ 0 h 1180386"/>
                      <a:gd name="connsiteX0" fmla="*/ 0 w 151938"/>
                      <a:gd name="connsiteY0" fmla="*/ 0 h 1189253"/>
                      <a:gd name="connsiteX1" fmla="*/ 149429 w 151938"/>
                      <a:gd name="connsiteY1" fmla="*/ 0 h 1189253"/>
                      <a:gd name="connsiteX2" fmla="*/ 151938 w 151938"/>
                      <a:gd name="connsiteY2" fmla="*/ 1145591 h 1189253"/>
                      <a:gd name="connsiteX3" fmla="*/ 0 w 151938"/>
                      <a:gd name="connsiteY3" fmla="*/ 1150743 h 1189253"/>
                      <a:gd name="connsiteX4" fmla="*/ 0 w 151938"/>
                      <a:gd name="connsiteY4" fmla="*/ 0 h 1189253"/>
                      <a:gd name="connsiteX0" fmla="*/ 0 w 151938"/>
                      <a:gd name="connsiteY0" fmla="*/ 0 h 1194941"/>
                      <a:gd name="connsiteX1" fmla="*/ 149429 w 151938"/>
                      <a:gd name="connsiteY1" fmla="*/ 0 h 1194941"/>
                      <a:gd name="connsiteX2" fmla="*/ 151938 w 151938"/>
                      <a:gd name="connsiteY2" fmla="*/ 1145591 h 1194941"/>
                      <a:gd name="connsiteX3" fmla="*/ 0 w 151938"/>
                      <a:gd name="connsiteY3" fmla="*/ 1150743 h 1194941"/>
                      <a:gd name="connsiteX4" fmla="*/ 0 w 151938"/>
                      <a:gd name="connsiteY4" fmla="*/ 0 h 1194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38" h="1194941">
                        <a:moveTo>
                          <a:pt x="0" y="0"/>
                        </a:moveTo>
                        <a:lnTo>
                          <a:pt x="149429" y="0"/>
                        </a:lnTo>
                        <a:cubicBezTo>
                          <a:pt x="150265" y="381864"/>
                          <a:pt x="151102" y="763727"/>
                          <a:pt x="151938" y="1145591"/>
                        </a:cubicBezTo>
                        <a:cubicBezTo>
                          <a:pt x="137891" y="1185935"/>
                          <a:pt x="69200" y="1230334"/>
                          <a:pt x="0" y="1150743"/>
                        </a:cubicBezTo>
                        <a:lnTo>
                          <a:pt x="0" y="0"/>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5107579" y="4398673"/>
                    <a:ext cx="370487" cy="1118046"/>
                  </a:xfrm>
                  <a:custGeom>
                    <a:avLst/>
                    <a:gdLst>
                      <a:gd name="connsiteX0" fmla="*/ 727 w 352593"/>
                      <a:gd name="connsiteY0" fmla="*/ 0 h 1150743"/>
                      <a:gd name="connsiteX1" fmla="*/ 352593 w 352593"/>
                      <a:gd name="connsiteY1" fmla="*/ 0 h 1150743"/>
                      <a:gd name="connsiteX2" fmla="*/ 352593 w 352593"/>
                      <a:gd name="connsiteY2" fmla="*/ 1150743 h 1150743"/>
                      <a:gd name="connsiteX3" fmla="*/ 337064 w 352593"/>
                      <a:gd name="connsiteY3" fmla="*/ 1150743 h 1150743"/>
                      <a:gd name="connsiteX4" fmla="*/ 327052 w 352593"/>
                      <a:gd name="connsiteY4" fmla="*/ 1143061 h 1150743"/>
                      <a:gd name="connsiteX5" fmla="*/ 33122 w 352593"/>
                      <a:gd name="connsiteY5" fmla="*/ 1145952 h 1150743"/>
                      <a:gd name="connsiteX6" fmla="*/ 24658 w 352593"/>
                      <a:gd name="connsiteY6" fmla="*/ 1150743 h 1150743"/>
                      <a:gd name="connsiteX7" fmla="*/ 0 w 352593"/>
                      <a:gd name="connsiteY7" fmla="*/ 1150743 h 1150743"/>
                      <a:gd name="connsiteX8" fmla="*/ 727 w 352593"/>
                      <a:gd name="connsiteY8" fmla="*/ 0 h 1150743"/>
                      <a:gd name="connsiteX0" fmla="*/ 727 w 352593"/>
                      <a:gd name="connsiteY0" fmla="*/ 0 h 1150743"/>
                      <a:gd name="connsiteX1" fmla="*/ 352593 w 352593"/>
                      <a:gd name="connsiteY1" fmla="*/ 0 h 1150743"/>
                      <a:gd name="connsiteX2" fmla="*/ 352593 w 352593"/>
                      <a:gd name="connsiteY2" fmla="*/ 1150743 h 1150743"/>
                      <a:gd name="connsiteX3" fmla="*/ 337064 w 352593"/>
                      <a:gd name="connsiteY3" fmla="*/ 1150743 h 1150743"/>
                      <a:gd name="connsiteX4" fmla="*/ 327052 w 352593"/>
                      <a:gd name="connsiteY4" fmla="*/ 1143061 h 1150743"/>
                      <a:gd name="connsiteX5" fmla="*/ 33122 w 352593"/>
                      <a:gd name="connsiteY5" fmla="*/ 1145952 h 1150743"/>
                      <a:gd name="connsiteX6" fmla="*/ 0 w 352593"/>
                      <a:gd name="connsiteY6" fmla="*/ 1150743 h 1150743"/>
                      <a:gd name="connsiteX7" fmla="*/ 727 w 352593"/>
                      <a:gd name="connsiteY7" fmla="*/ 0 h 1150743"/>
                      <a:gd name="connsiteX0" fmla="*/ 727 w 352593"/>
                      <a:gd name="connsiteY0" fmla="*/ 0 h 1233467"/>
                      <a:gd name="connsiteX1" fmla="*/ 352593 w 352593"/>
                      <a:gd name="connsiteY1" fmla="*/ 0 h 1233467"/>
                      <a:gd name="connsiteX2" fmla="*/ 352593 w 352593"/>
                      <a:gd name="connsiteY2" fmla="*/ 1150743 h 1233467"/>
                      <a:gd name="connsiteX3" fmla="*/ 337064 w 352593"/>
                      <a:gd name="connsiteY3" fmla="*/ 1150743 h 1233467"/>
                      <a:gd name="connsiteX4" fmla="*/ 327052 w 352593"/>
                      <a:gd name="connsiteY4" fmla="*/ 1143061 h 1233467"/>
                      <a:gd name="connsiteX5" fmla="*/ 0 w 352593"/>
                      <a:gd name="connsiteY5" fmla="*/ 1150743 h 1233467"/>
                      <a:gd name="connsiteX6" fmla="*/ 727 w 352593"/>
                      <a:gd name="connsiteY6" fmla="*/ 0 h 1233467"/>
                      <a:gd name="connsiteX0" fmla="*/ 727 w 352593"/>
                      <a:gd name="connsiteY0" fmla="*/ 0 h 1150743"/>
                      <a:gd name="connsiteX1" fmla="*/ 352593 w 352593"/>
                      <a:gd name="connsiteY1" fmla="*/ 0 h 1150743"/>
                      <a:gd name="connsiteX2" fmla="*/ 352593 w 352593"/>
                      <a:gd name="connsiteY2" fmla="*/ 1150743 h 1150743"/>
                      <a:gd name="connsiteX3" fmla="*/ 337064 w 352593"/>
                      <a:gd name="connsiteY3" fmla="*/ 1150743 h 1150743"/>
                      <a:gd name="connsiteX4" fmla="*/ 0 w 352593"/>
                      <a:gd name="connsiteY4" fmla="*/ 1150743 h 1150743"/>
                      <a:gd name="connsiteX5" fmla="*/ 727 w 352593"/>
                      <a:gd name="connsiteY5" fmla="*/ 0 h 1150743"/>
                      <a:gd name="connsiteX0" fmla="*/ 727 w 352593"/>
                      <a:gd name="connsiteY0" fmla="*/ 0 h 1150743"/>
                      <a:gd name="connsiteX1" fmla="*/ 352593 w 352593"/>
                      <a:gd name="connsiteY1" fmla="*/ 0 h 1150743"/>
                      <a:gd name="connsiteX2" fmla="*/ 352593 w 352593"/>
                      <a:gd name="connsiteY2" fmla="*/ 1150743 h 1150743"/>
                      <a:gd name="connsiteX3" fmla="*/ 0 w 352593"/>
                      <a:gd name="connsiteY3" fmla="*/ 1150743 h 1150743"/>
                      <a:gd name="connsiteX4" fmla="*/ 727 w 352593"/>
                      <a:gd name="connsiteY4" fmla="*/ 0 h 1150743"/>
                      <a:gd name="connsiteX0" fmla="*/ 727 w 352593"/>
                      <a:gd name="connsiteY0" fmla="*/ 0 h 1150743"/>
                      <a:gd name="connsiteX1" fmla="*/ 352593 w 352593"/>
                      <a:gd name="connsiteY1" fmla="*/ 0 h 1150743"/>
                      <a:gd name="connsiteX2" fmla="*/ 352593 w 352593"/>
                      <a:gd name="connsiteY2" fmla="*/ 1150743 h 1150743"/>
                      <a:gd name="connsiteX3" fmla="*/ 0 w 352593"/>
                      <a:gd name="connsiteY3" fmla="*/ 1150743 h 1150743"/>
                      <a:gd name="connsiteX4" fmla="*/ 727 w 352593"/>
                      <a:gd name="connsiteY4" fmla="*/ 0 h 1150743"/>
                      <a:gd name="connsiteX0" fmla="*/ 727 w 352593"/>
                      <a:gd name="connsiteY0" fmla="*/ 0 h 1150743"/>
                      <a:gd name="connsiteX1" fmla="*/ 352593 w 352593"/>
                      <a:gd name="connsiteY1" fmla="*/ 0 h 1150743"/>
                      <a:gd name="connsiteX2" fmla="*/ 352593 w 352593"/>
                      <a:gd name="connsiteY2" fmla="*/ 1150743 h 1150743"/>
                      <a:gd name="connsiteX3" fmla="*/ 0 w 352593"/>
                      <a:gd name="connsiteY3" fmla="*/ 1150743 h 1150743"/>
                      <a:gd name="connsiteX4" fmla="*/ 727 w 352593"/>
                      <a:gd name="connsiteY4" fmla="*/ 0 h 1150743"/>
                      <a:gd name="connsiteX0" fmla="*/ 727 w 352593"/>
                      <a:gd name="connsiteY0" fmla="*/ 0 h 1150743"/>
                      <a:gd name="connsiteX1" fmla="*/ 352593 w 352593"/>
                      <a:gd name="connsiteY1" fmla="*/ 0 h 1150743"/>
                      <a:gd name="connsiteX2" fmla="*/ 352593 w 352593"/>
                      <a:gd name="connsiteY2" fmla="*/ 1150743 h 1150743"/>
                      <a:gd name="connsiteX3" fmla="*/ 0 w 352593"/>
                      <a:gd name="connsiteY3" fmla="*/ 1150743 h 1150743"/>
                      <a:gd name="connsiteX4" fmla="*/ 727 w 352593"/>
                      <a:gd name="connsiteY4" fmla="*/ 0 h 1150743"/>
                      <a:gd name="connsiteX0" fmla="*/ 727 w 352593"/>
                      <a:gd name="connsiteY0" fmla="*/ 0 h 1156938"/>
                      <a:gd name="connsiteX1" fmla="*/ 352593 w 352593"/>
                      <a:gd name="connsiteY1" fmla="*/ 0 h 1156938"/>
                      <a:gd name="connsiteX2" fmla="*/ 352593 w 352593"/>
                      <a:gd name="connsiteY2" fmla="*/ 1156938 h 1156938"/>
                      <a:gd name="connsiteX3" fmla="*/ 0 w 352593"/>
                      <a:gd name="connsiteY3" fmla="*/ 1150743 h 1156938"/>
                      <a:gd name="connsiteX4" fmla="*/ 727 w 352593"/>
                      <a:gd name="connsiteY4" fmla="*/ 0 h 1156938"/>
                      <a:gd name="connsiteX0" fmla="*/ 727 w 352593"/>
                      <a:gd name="connsiteY0" fmla="*/ 0 h 1207286"/>
                      <a:gd name="connsiteX1" fmla="*/ 352593 w 352593"/>
                      <a:gd name="connsiteY1" fmla="*/ 0 h 1207286"/>
                      <a:gd name="connsiteX2" fmla="*/ 352593 w 352593"/>
                      <a:gd name="connsiteY2" fmla="*/ 1156938 h 1207286"/>
                      <a:gd name="connsiteX3" fmla="*/ 0 w 352593"/>
                      <a:gd name="connsiteY3" fmla="*/ 1150743 h 1207286"/>
                      <a:gd name="connsiteX4" fmla="*/ 727 w 352593"/>
                      <a:gd name="connsiteY4" fmla="*/ 0 h 1207286"/>
                      <a:gd name="connsiteX0" fmla="*/ 727 w 352593"/>
                      <a:gd name="connsiteY0" fmla="*/ 0 h 1220862"/>
                      <a:gd name="connsiteX1" fmla="*/ 352593 w 352593"/>
                      <a:gd name="connsiteY1" fmla="*/ 0 h 1220862"/>
                      <a:gd name="connsiteX2" fmla="*/ 352593 w 352593"/>
                      <a:gd name="connsiteY2" fmla="*/ 1156938 h 1220862"/>
                      <a:gd name="connsiteX3" fmla="*/ 0 w 352593"/>
                      <a:gd name="connsiteY3" fmla="*/ 1150743 h 1220862"/>
                      <a:gd name="connsiteX4" fmla="*/ 727 w 352593"/>
                      <a:gd name="connsiteY4" fmla="*/ 0 h 1220862"/>
                      <a:gd name="connsiteX0" fmla="*/ 727 w 352593"/>
                      <a:gd name="connsiteY0" fmla="*/ 0 h 1223961"/>
                      <a:gd name="connsiteX1" fmla="*/ 352593 w 352593"/>
                      <a:gd name="connsiteY1" fmla="*/ 0 h 1223961"/>
                      <a:gd name="connsiteX2" fmla="*/ 352593 w 352593"/>
                      <a:gd name="connsiteY2" fmla="*/ 1156938 h 1223961"/>
                      <a:gd name="connsiteX3" fmla="*/ 0 w 352593"/>
                      <a:gd name="connsiteY3" fmla="*/ 1150743 h 1223961"/>
                      <a:gd name="connsiteX4" fmla="*/ 727 w 352593"/>
                      <a:gd name="connsiteY4" fmla="*/ 0 h 1223961"/>
                      <a:gd name="connsiteX0" fmla="*/ 727 w 352593"/>
                      <a:gd name="connsiteY0" fmla="*/ 0 h 1239020"/>
                      <a:gd name="connsiteX1" fmla="*/ 352593 w 352593"/>
                      <a:gd name="connsiteY1" fmla="*/ 0 h 1239020"/>
                      <a:gd name="connsiteX2" fmla="*/ 352593 w 352593"/>
                      <a:gd name="connsiteY2" fmla="*/ 1156938 h 1239020"/>
                      <a:gd name="connsiteX3" fmla="*/ 0 w 352593"/>
                      <a:gd name="connsiteY3" fmla="*/ 1150743 h 1239020"/>
                      <a:gd name="connsiteX4" fmla="*/ 727 w 352593"/>
                      <a:gd name="connsiteY4" fmla="*/ 0 h 1239020"/>
                      <a:gd name="connsiteX0" fmla="*/ 727 w 352593"/>
                      <a:gd name="connsiteY0" fmla="*/ 0 h 1236824"/>
                      <a:gd name="connsiteX1" fmla="*/ 352593 w 352593"/>
                      <a:gd name="connsiteY1" fmla="*/ 0 h 1236824"/>
                      <a:gd name="connsiteX2" fmla="*/ 352593 w 352593"/>
                      <a:gd name="connsiteY2" fmla="*/ 1156938 h 1236824"/>
                      <a:gd name="connsiteX3" fmla="*/ 0 w 352593"/>
                      <a:gd name="connsiteY3" fmla="*/ 1150743 h 1236824"/>
                      <a:gd name="connsiteX4" fmla="*/ 727 w 352593"/>
                      <a:gd name="connsiteY4" fmla="*/ 0 h 12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593" h="1236824">
                        <a:moveTo>
                          <a:pt x="727" y="0"/>
                        </a:moveTo>
                        <a:lnTo>
                          <a:pt x="352593" y="0"/>
                        </a:lnTo>
                        <a:lnTo>
                          <a:pt x="352593" y="1156938"/>
                        </a:lnTo>
                        <a:cubicBezTo>
                          <a:pt x="340802" y="1221791"/>
                          <a:pt x="108791" y="1301296"/>
                          <a:pt x="0" y="1150743"/>
                        </a:cubicBezTo>
                        <a:cubicBezTo>
                          <a:pt x="242" y="767162"/>
                          <a:pt x="485" y="383581"/>
                          <a:pt x="727" y="0"/>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72503" y="3862371"/>
                  <a:ext cx="710095" cy="1037406"/>
                  <a:chOff x="671868" y="3862371"/>
                  <a:chExt cx="710095" cy="1037406"/>
                </a:xfrm>
              </p:grpSpPr>
              <p:sp>
                <p:nvSpPr>
                  <p:cNvPr id="43" name="Freeform 42"/>
                  <p:cNvSpPr/>
                  <p:nvPr/>
                </p:nvSpPr>
                <p:spPr>
                  <a:xfrm>
                    <a:off x="671868" y="3862689"/>
                    <a:ext cx="152772" cy="1037088"/>
                  </a:xfrm>
                  <a:custGeom>
                    <a:avLst/>
                    <a:gdLst>
                      <a:gd name="connsiteX0" fmla="*/ 0 w 149429"/>
                      <a:gd name="connsiteY0" fmla="*/ 0 h 1100552"/>
                      <a:gd name="connsiteX1" fmla="*/ 149429 w 149429"/>
                      <a:gd name="connsiteY1" fmla="*/ 0 h 1100552"/>
                      <a:gd name="connsiteX2" fmla="*/ 149429 w 149429"/>
                      <a:gd name="connsiteY2" fmla="*/ 1100552 h 1100552"/>
                      <a:gd name="connsiteX3" fmla="*/ 0 w 149429"/>
                      <a:gd name="connsiteY3" fmla="*/ 1100552 h 1100552"/>
                      <a:gd name="connsiteX4" fmla="*/ 0 w 149429"/>
                      <a:gd name="connsiteY4" fmla="*/ 0 h 110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29" h="1100552">
                        <a:moveTo>
                          <a:pt x="0" y="0"/>
                        </a:moveTo>
                        <a:lnTo>
                          <a:pt x="149429" y="0"/>
                        </a:lnTo>
                        <a:lnTo>
                          <a:pt x="149429" y="1100552"/>
                        </a:lnTo>
                        <a:lnTo>
                          <a:pt x="0" y="1100552"/>
                        </a:lnTo>
                        <a:lnTo>
                          <a:pt x="0" y="0"/>
                        </a:lnTo>
                        <a:close/>
                      </a:path>
                    </a:pathLst>
                  </a:cu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1229191" y="3862688"/>
                    <a:ext cx="152772" cy="1037088"/>
                  </a:xfrm>
                  <a:custGeom>
                    <a:avLst/>
                    <a:gdLst>
                      <a:gd name="connsiteX0" fmla="*/ 0 w 149429"/>
                      <a:gd name="connsiteY0" fmla="*/ 0 h 1100552"/>
                      <a:gd name="connsiteX1" fmla="*/ 149429 w 149429"/>
                      <a:gd name="connsiteY1" fmla="*/ 0 h 1100552"/>
                      <a:gd name="connsiteX2" fmla="*/ 149429 w 149429"/>
                      <a:gd name="connsiteY2" fmla="*/ 1100552 h 1100552"/>
                      <a:gd name="connsiteX3" fmla="*/ 0 w 149429"/>
                      <a:gd name="connsiteY3" fmla="*/ 1100552 h 1100552"/>
                      <a:gd name="connsiteX4" fmla="*/ 0 w 149429"/>
                      <a:gd name="connsiteY4" fmla="*/ 0 h 110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29" h="1100552">
                        <a:moveTo>
                          <a:pt x="0" y="0"/>
                        </a:moveTo>
                        <a:lnTo>
                          <a:pt x="149429" y="0"/>
                        </a:lnTo>
                        <a:lnTo>
                          <a:pt x="149429" y="1100552"/>
                        </a:lnTo>
                        <a:lnTo>
                          <a:pt x="0" y="1100552"/>
                        </a:lnTo>
                        <a:lnTo>
                          <a:pt x="0" y="0"/>
                        </a:lnTo>
                        <a:close/>
                      </a:path>
                    </a:pathLst>
                  </a:cu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824492" y="3862371"/>
                    <a:ext cx="411373" cy="1037089"/>
                  </a:xfrm>
                  <a:custGeom>
                    <a:avLst/>
                    <a:gdLst>
                      <a:gd name="connsiteX0" fmla="*/ 695 w 351863"/>
                      <a:gd name="connsiteY0" fmla="*/ 0 h 1100552"/>
                      <a:gd name="connsiteX1" fmla="*/ 351863 w 351863"/>
                      <a:gd name="connsiteY1" fmla="*/ 0 h 1100552"/>
                      <a:gd name="connsiteX2" fmla="*/ 351863 w 351863"/>
                      <a:gd name="connsiteY2" fmla="*/ 1100552 h 1100552"/>
                      <a:gd name="connsiteX3" fmla="*/ 0 w 351863"/>
                      <a:gd name="connsiteY3" fmla="*/ 1100552 h 1100552"/>
                      <a:gd name="connsiteX4" fmla="*/ 673 w 351863"/>
                      <a:gd name="connsiteY4" fmla="*/ 34133 h 1100552"/>
                      <a:gd name="connsiteX5" fmla="*/ 695 w 351863"/>
                      <a:gd name="connsiteY5" fmla="*/ 0 h 11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863" h="1100552">
                        <a:moveTo>
                          <a:pt x="695" y="0"/>
                        </a:moveTo>
                        <a:lnTo>
                          <a:pt x="351863" y="0"/>
                        </a:lnTo>
                        <a:lnTo>
                          <a:pt x="351863" y="1100552"/>
                        </a:lnTo>
                        <a:lnTo>
                          <a:pt x="0" y="1100552"/>
                        </a:lnTo>
                        <a:lnTo>
                          <a:pt x="673" y="34133"/>
                        </a:lnTo>
                        <a:lnTo>
                          <a:pt x="695" y="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672503" y="2828894"/>
                  <a:ext cx="710095" cy="1038142"/>
                  <a:chOff x="671868" y="2828894"/>
                  <a:chExt cx="710095" cy="1038142"/>
                </a:xfrm>
              </p:grpSpPr>
              <p:sp>
                <p:nvSpPr>
                  <p:cNvPr id="40" name="Freeform 39"/>
                  <p:cNvSpPr/>
                  <p:nvPr/>
                </p:nvSpPr>
                <p:spPr>
                  <a:xfrm>
                    <a:off x="671868" y="2828895"/>
                    <a:ext cx="152772" cy="1037088"/>
                  </a:xfrm>
                  <a:custGeom>
                    <a:avLst/>
                    <a:gdLst>
                      <a:gd name="connsiteX0" fmla="*/ 0 w 149429"/>
                      <a:gd name="connsiteY0" fmla="*/ 0 h 1100552"/>
                      <a:gd name="connsiteX1" fmla="*/ 149429 w 149429"/>
                      <a:gd name="connsiteY1" fmla="*/ 0 h 1100552"/>
                      <a:gd name="connsiteX2" fmla="*/ 149429 w 149429"/>
                      <a:gd name="connsiteY2" fmla="*/ 1100552 h 1100552"/>
                      <a:gd name="connsiteX3" fmla="*/ 0 w 149429"/>
                      <a:gd name="connsiteY3" fmla="*/ 1100552 h 1100552"/>
                      <a:gd name="connsiteX4" fmla="*/ 0 w 149429"/>
                      <a:gd name="connsiteY4" fmla="*/ 0 h 110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29" h="1100552">
                        <a:moveTo>
                          <a:pt x="0" y="0"/>
                        </a:moveTo>
                        <a:lnTo>
                          <a:pt x="149429" y="0"/>
                        </a:lnTo>
                        <a:lnTo>
                          <a:pt x="149429" y="1100552"/>
                        </a:lnTo>
                        <a:lnTo>
                          <a:pt x="0" y="1100552"/>
                        </a:lnTo>
                        <a:lnTo>
                          <a:pt x="0" y="0"/>
                        </a:lnTo>
                        <a:close/>
                      </a:path>
                    </a:pathLst>
                  </a:cu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229191" y="2828894"/>
                    <a:ext cx="152772" cy="1037088"/>
                  </a:xfrm>
                  <a:custGeom>
                    <a:avLst/>
                    <a:gdLst>
                      <a:gd name="connsiteX0" fmla="*/ 0 w 149429"/>
                      <a:gd name="connsiteY0" fmla="*/ 0 h 1100552"/>
                      <a:gd name="connsiteX1" fmla="*/ 149429 w 149429"/>
                      <a:gd name="connsiteY1" fmla="*/ 0 h 1100552"/>
                      <a:gd name="connsiteX2" fmla="*/ 149429 w 149429"/>
                      <a:gd name="connsiteY2" fmla="*/ 1100552 h 1100552"/>
                      <a:gd name="connsiteX3" fmla="*/ 0 w 149429"/>
                      <a:gd name="connsiteY3" fmla="*/ 1100552 h 1100552"/>
                      <a:gd name="connsiteX4" fmla="*/ 0 w 149429"/>
                      <a:gd name="connsiteY4" fmla="*/ 0 h 110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29" h="1100552">
                        <a:moveTo>
                          <a:pt x="0" y="0"/>
                        </a:moveTo>
                        <a:lnTo>
                          <a:pt x="149429" y="0"/>
                        </a:lnTo>
                        <a:lnTo>
                          <a:pt x="149429" y="1100552"/>
                        </a:lnTo>
                        <a:lnTo>
                          <a:pt x="0" y="1100552"/>
                        </a:lnTo>
                        <a:lnTo>
                          <a:pt x="0" y="0"/>
                        </a:lnTo>
                        <a:close/>
                      </a:path>
                    </a:pathLst>
                  </a:cu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824492" y="2829948"/>
                    <a:ext cx="411373" cy="1037088"/>
                  </a:xfrm>
                  <a:custGeom>
                    <a:avLst/>
                    <a:gdLst>
                      <a:gd name="connsiteX0" fmla="*/ 695 w 351863"/>
                      <a:gd name="connsiteY0" fmla="*/ 0 h 1100552"/>
                      <a:gd name="connsiteX1" fmla="*/ 351863 w 351863"/>
                      <a:gd name="connsiteY1" fmla="*/ 0 h 1100552"/>
                      <a:gd name="connsiteX2" fmla="*/ 351863 w 351863"/>
                      <a:gd name="connsiteY2" fmla="*/ 1100552 h 1100552"/>
                      <a:gd name="connsiteX3" fmla="*/ 0 w 351863"/>
                      <a:gd name="connsiteY3" fmla="*/ 1100552 h 1100552"/>
                      <a:gd name="connsiteX4" fmla="*/ 673 w 351863"/>
                      <a:gd name="connsiteY4" fmla="*/ 34133 h 1100552"/>
                      <a:gd name="connsiteX5" fmla="*/ 695 w 351863"/>
                      <a:gd name="connsiteY5" fmla="*/ 0 h 11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863" h="1100552">
                        <a:moveTo>
                          <a:pt x="695" y="0"/>
                        </a:moveTo>
                        <a:lnTo>
                          <a:pt x="351863" y="0"/>
                        </a:lnTo>
                        <a:lnTo>
                          <a:pt x="351863" y="1100552"/>
                        </a:lnTo>
                        <a:lnTo>
                          <a:pt x="0" y="1100552"/>
                        </a:lnTo>
                        <a:lnTo>
                          <a:pt x="673" y="34133"/>
                        </a:lnTo>
                        <a:lnTo>
                          <a:pt x="695"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672501" y="1818159"/>
                  <a:ext cx="710099" cy="1037860"/>
                  <a:chOff x="671868" y="1818159"/>
                  <a:chExt cx="710099" cy="1037860"/>
                </a:xfrm>
              </p:grpSpPr>
              <p:sp>
                <p:nvSpPr>
                  <p:cNvPr id="37" name="Freeform 36"/>
                  <p:cNvSpPr/>
                  <p:nvPr/>
                </p:nvSpPr>
                <p:spPr>
                  <a:xfrm>
                    <a:off x="671868" y="1818160"/>
                    <a:ext cx="152772" cy="1037088"/>
                  </a:xfrm>
                  <a:custGeom>
                    <a:avLst/>
                    <a:gdLst>
                      <a:gd name="connsiteX0" fmla="*/ 0 w 149429"/>
                      <a:gd name="connsiteY0" fmla="*/ 0 h 1100552"/>
                      <a:gd name="connsiteX1" fmla="*/ 149429 w 149429"/>
                      <a:gd name="connsiteY1" fmla="*/ 0 h 1100552"/>
                      <a:gd name="connsiteX2" fmla="*/ 149429 w 149429"/>
                      <a:gd name="connsiteY2" fmla="*/ 1100552 h 1100552"/>
                      <a:gd name="connsiteX3" fmla="*/ 0 w 149429"/>
                      <a:gd name="connsiteY3" fmla="*/ 1100552 h 1100552"/>
                      <a:gd name="connsiteX4" fmla="*/ 0 w 149429"/>
                      <a:gd name="connsiteY4" fmla="*/ 0 h 110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29" h="1100552">
                        <a:moveTo>
                          <a:pt x="0" y="0"/>
                        </a:moveTo>
                        <a:lnTo>
                          <a:pt x="149429" y="0"/>
                        </a:lnTo>
                        <a:lnTo>
                          <a:pt x="149429" y="1100552"/>
                        </a:lnTo>
                        <a:lnTo>
                          <a:pt x="0" y="1100552"/>
                        </a:lnTo>
                        <a:lnTo>
                          <a:pt x="0" y="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1229195" y="1818159"/>
                    <a:ext cx="152772" cy="1037088"/>
                  </a:xfrm>
                  <a:custGeom>
                    <a:avLst/>
                    <a:gdLst>
                      <a:gd name="connsiteX0" fmla="*/ 0 w 149429"/>
                      <a:gd name="connsiteY0" fmla="*/ 0 h 1100552"/>
                      <a:gd name="connsiteX1" fmla="*/ 149429 w 149429"/>
                      <a:gd name="connsiteY1" fmla="*/ 0 h 1100552"/>
                      <a:gd name="connsiteX2" fmla="*/ 149429 w 149429"/>
                      <a:gd name="connsiteY2" fmla="*/ 1100552 h 1100552"/>
                      <a:gd name="connsiteX3" fmla="*/ 0 w 149429"/>
                      <a:gd name="connsiteY3" fmla="*/ 1100552 h 1100552"/>
                      <a:gd name="connsiteX4" fmla="*/ 0 w 149429"/>
                      <a:gd name="connsiteY4" fmla="*/ 0 h 110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29" h="1100552">
                        <a:moveTo>
                          <a:pt x="0" y="0"/>
                        </a:moveTo>
                        <a:lnTo>
                          <a:pt x="149429" y="0"/>
                        </a:lnTo>
                        <a:lnTo>
                          <a:pt x="149429" y="1100552"/>
                        </a:lnTo>
                        <a:lnTo>
                          <a:pt x="0" y="1100552"/>
                        </a:lnTo>
                        <a:lnTo>
                          <a:pt x="0" y="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824493" y="1818867"/>
                    <a:ext cx="411373" cy="1037152"/>
                  </a:xfrm>
                  <a:custGeom>
                    <a:avLst/>
                    <a:gdLst>
                      <a:gd name="connsiteX0" fmla="*/ 695 w 351863"/>
                      <a:gd name="connsiteY0" fmla="*/ 0 h 1100552"/>
                      <a:gd name="connsiteX1" fmla="*/ 351863 w 351863"/>
                      <a:gd name="connsiteY1" fmla="*/ 0 h 1100552"/>
                      <a:gd name="connsiteX2" fmla="*/ 351863 w 351863"/>
                      <a:gd name="connsiteY2" fmla="*/ 1100552 h 1100552"/>
                      <a:gd name="connsiteX3" fmla="*/ 0 w 351863"/>
                      <a:gd name="connsiteY3" fmla="*/ 1100552 h 1100552"/>
                      <a:gd name="connsiteX4" fmla="*/ 673 w 351863"/>
                      <a:gd name="connsiteY4" fmla="*/ 34133 h 1100552"/>
                      <a:gd name="connsiteX5" fmla="*/ 695 w 351863"/>
                      <a:gd name="connsiteY5" fmla="*/ 0 h 11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863" h="1100552">
                        <a:moveTo>
                          <a:pt x="695" y="0"/>
                        </a:moveTo>
                        <a:lnTo>
                          <a:pt x="351863" y="0"/>
                        </a:lnTo>
                        <a:lnTo>
                          <a:pt x="351863" y="1100552"/>
                        </a:lnTo>
                        <a:lnTo>
                          <a:pt x="0" y="1100552"/>
                        </a:lnTo>
                        <a:lnTo>
                          <a:pt x="673" y="34133"/>
                        </a:lnTo>
                        <a:lnTo>
                          <a:pt x="695" y="0"/>
                        </a:lnTo>
                        <a:close/>
                      </a:path>
                    </a:pathLst>
                  </a:cu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70934" y="725027"/>
                  <a:ext cx="713232" cy="1096244"/>
                  <a:chOff x="670934" y="725027"/>
                  <a:chExt cx="713232" cy="1096244"/>
                </a:xfrm>
              </p:grpSpPr>
              <p:sp>
                <p:nvSpPr>
                  <p:cNvPr id="32" name="Round Same Side Corner Rectangle 31"/>
                  <p:cNvSpPr/>
                  <p:nvPr/>
                </p:nvSpPr>
                <p:spPr>
                  <a:xfrm flipH="1">
                    <a:off x="671698" y="725027"/>
                    <a:ext cx="711705" cy="448779"/>
                  </a:xfrm>
                  <a:prstGeom prst="round2SameRect">
                    <a:avLst>
                      <a:gd name="adj1" fmla="val 41636"/>
                      <a:gd name="adj2" fmla="val 0"/>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flipH="1">
                    <a:off x="672283" y="1164521"/>
                    <a:ext cx="710535" cy="656750"/>
                  </a:xfrm>
                  <a:prstGeom prst="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670934" y="1567263"/>
                    <a:ext cx="71323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0934" y="1435103"/>
                    <a:ext cx="71323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70934" y="1699422"/>
                    <a:ext cx="71323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grpSp>
        <p:sp>
          <p:nvSpPr>
            <p:cNvPr id="20" name="Rectangle 19"/>
            <p:cNvSpPr/>
            <p:nvPr/>
          </p:nvSpPr>
          <p:spPr>
            <a:xfrm>
              <a:off x="1794405" y="3908142"/>
              <a:ext cx="8144417" cy="1077218"/>
            </a:xfrm>
            <a:prstGeom prst="rect">
              <a:avLst/>
            </a:prstGeom>
          </p:spPr>
          <p:txBody>
            <a:bodyPr wrap="square">
              <a:spAutoFit/>
            </a:bodyPr>
            <a:lstStyle/>
            <a:p>
              <a:pPr lvl="0">
                <a:defRPr/>
              </a:pPr>
              <a:r>
                <a:rPr lang="en-US" sz="2400" b="1" kern="0" dirty="0">
                  <a:solidFill>
                    <a:schemeClr val="accent1"/>
                  </a:solidFill>
                  <a:latin typeface="Agency FB" panose="020B0503020202020204" pitchFamily="34" charset="0"/>
                  <a:cs typeface="Arial" panose="020B0604020202020204" pitchFamily="34" charset="0"/>
                </a:rPr>
                <a:t>Order is Harder to Maintain When Work Becomes More Challenging, Particularly in Classrooms with Low-Achieving Students</a:t>
              </a:r>
              <a:endParaRPr lang="en-US" sz="2400" b="1" kern="0" noProof="0" dirty="0">
                <a:solidFill>
                  <a:schemeClr val="accent1"/>
                </a:solidFill>
                <a:latin typeface="Agency FB" panose="020B0503020202020204" pitchFamily="34" charset="0"/>
                <a:cs typeface="Arial" panose="020B0604020202020204" pitchFamily="34" charset="0"/>
              </a:endParaRPr>
            </a:p>
            <a:p>
              <a:pPr lvl="0">
                <a:defRPr/>
              </a:pPr>
              <a:endParaRPr kumimoji="0" lang="en-US" sz="1600" i="0" u="none" strike="noStrike" kern="0" cap="none" spc="0" normalizeH="0" baseline="0" noProof="0" dirty="0">
                <a:ln>
                  <a:noFill/>
                </a:ln>
                <a:effectLst/>
                <a:uLnTx/>
                <a:uFillTx/>
                <a:latin typeface="Agency FB" panose="020B0503020202020204" pitchFamily="34" charset="0"/>
                <a:cs typeface="Arial" panose="020B0604020202020204" pitchFamily="34" charset="0"/>
              </a:endParaRPr>
            </a:p>
          </p:txBody>
        </p:sp>
        <p:sp>
          <p:nvSpPr>
            <p:cNvPr id="21" name="Rectangle 20"/>
            <p:cNvSpPr/>
            <p:nvPr/>
          </p:nvSpPr>
          <p:spPr>
            <a:xfrm>
              <a:off x="2049956" y="1655470"/>
              <a:ext cx="7092280" cy="1077218"/>
            </a:xfrm>
            <a:prstGeom prst="rect">
              <a:avLst/>
            </a:prstGeom>
          </p:spPr>
          <p:txBody>
            <a:bodyPr wrap="square">
              <a:spAutoFit/>
            </a:bodyPr>
            <a:lstStyle/>
            <a:p>
              <a:pPr lvl="0">
                <a:defRPr/>
              </a:pPr>
              <a:r>
                <a:rPr lang="en-US" sz="3200" b="1" kern="0" dirty="0">
                  <a:solidFill>
                    <a:schemeClr val="accent1">
                      <a:lumMod val="75000"/>
                    </a:schemeClr>
                  </a:solidFill>
                  <a:latin typeface="Agency FB" panose="020B0503020202020204" pitchFamily="34" charset="0"/>
                  <a:cs typeface="Arial" panose="020B0604020202020204" pitchFamily="34" charset="0"/>
                </a:rPr>
                <a:t>Students Learn the Most in Classrooms That are Both Very Orderly and Challenging</a:t>
              </a:r>
            </a:p>
          </p:txBody>
        </p:sp>
        <p:sp>
          <p:nvSpPr>
            <p:cNvPr id="22" name="Rectangle 21"/>
            <p:cNvSpPr/>
            <p:nvPr/>
          </p:nvSpPr>
          <p:spPr>
            <a:xfrm>
              <a:off x="3159658" y="3163172"/>
              <a:ext cx="5984341" cy="338554"/>
            </a:xfrm>
            <a:prstGeom prst="rect">
              <a:avLst/>
            </a:prstGeom>
          </p:spPr>
          <p:txBody>
            <a:bodyPr wrap="square">
              <a:spAutoFit/>
            </a:bodyPr>
            <a:lstStyle/>
            <a:p>
              <a:pPr lvl="0">
                <a:defRPr/>
              </a:pPr>
              <a:endParaRPr kumimoji="0" lang="en-US" sz="1600" i="0" u="none" strike="noStrike" kern="0" cap="none" spc="0" normalizeH="0" baseline="0" noProof="0" dirty="0">
                <a:ln>
                  <a:noFill/>
                </a:ln>
                <a:effectLst/>
                <a:uLnTx/>
                <a:uFillTx/>
                <a:latin typeface="Agency FB" panose="020B0503020202020204" pitchFamily="34" charset="0"/>
                <a:cs typeface="Arial" panose="020B0604020202020204" pitchFamily="34" charset="0"/>
              </a:endParaRPr>
            </a:p>
          </p:txBody>
        </p:sp>
        <p:sp>
          <p:nvSpPr>
            <p:cNvPr id="23" name="Rectangle 22"/>
            <p:cNvSpPr/>
            <p:nvPr/>
          </p:nvSpPr>
          <p:spPr>
            <a:xfrm>
              <a:off x="1953492" y="4944760"/>
              <a:ext cx="7985331" cy="954107"/>
            </a:xfrm>
            <a:prstGeom prst="rect">
              <a:avLst/>
            </a:prstGeom>
          </p:spPr>
          <p:txBody>
            <a:bodyPr wrap="square">
              <a:spAutoFit/>
            </a:bodyPr>
            <a:lstStyle/>
            <a:p>
              <a:pPr lvl="0">
                <a:defRPr/>
              </a:pPr>
              <a:r>
                <a:rPr kumimoji="0" lang="en-US" sz="2800" b="1" i="0" u="none" strike="noStrike" kern="0" cap="none" spc="0" normalizeH="0" baseline="0" noProof="0" dirty="0">
                  <a:ln>
                    <a:noFill/>
                  </a:ln>
                  <a:solidFill>
                    <a:schemeClr val="bg2"/>
                  </a:solidFill>
                  <a:effectLst/>
                  <a:uLnTx/>
                  <a:uFillTx/>
                  <a:latin typeface="Agency FB" panose="020B0503020202020204" pitchFamily="34" charset="0"/>
                  <a:cs typeface="Arial" panose="020B0604020202020204" pitchFamily="34" charset="0"/>
                </a:rPr>
                <a:t>Academic Challenge</a:t>
              </a:r>
              <a:r>
                <a:rPr kumimoji="0" lang="en-US" sz="2800" b="1" i="0" u="none" strike="noStrike" kern="0" cap="none" spc="0" normalizeH="0" noProof="0" dirty="0">
                  <a:ln>
                    <a:noFill/>
                  </a:ln>
                  <a:solidFill>
                    <a:schemeClr val="bg2"/>
                  </a:solidFill>
                  <a:effectLst/>
                  <a:uLnTx/>
                  <a:uFillTx/>
                  <a:latin typeface="Agency FB" panose="020B0503020202020204" pitchFamily="34" charset="0"/>
                  <a:cs typeface="Arial" panose="020B0604020202020204" pitchFamily="34" charset="0"/>
                </a:rPr>
                <a:t> can Lead to Lower Grades, Unless Accompanied by Sufficient Support</a:t>
              </a:r>
              <a:endParaRPr kumimoji="0" lang="en-US" sz="2800" b="1" i="0" u="none" strike="noStrike" kern="0" cap="none" spc="0" normalizeH="0" baseline="0" noProof="0" dirty="0">
                <a:ln>
                  <a:noFill/>
                </a:ln>
                <a:solidFill>
                  <a:schemeClr val="bg2"/>
                </a:solidFill>
                <a:effectLst/>
                <a:uLnTx/>
                <a:uFillTx/>
                <a:latin typeface="Agency FB" panose="020B0503020202020204" pitchFamily="34" charset="0"/>
                <a:cs typeface="Arial" panose="020B0604020202020204" pitchFamily="34" charset="0"/>
              </a:endParaRPr>
            </a:p>
          </p:txBody>
        </p:sp>
      </p:grpSp>
    </p:spTree>
    <p:extLst>
      <p:ext uri="{BB962C8B-B14F-4D97-AF65-F5344CB8AC3E}">
        <p14:creationId xmlns:p14="http://schemas.microsoft.com/office/powerpoint/2010/main" val="36507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892299" y="198152"/>
            <a:ext cx="9558965" cy="1052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C55A11"/>
              </a:buClr>
              <a:buSzPts val="3600"/>
              <a:buFont typeface="Calibri"/>
              <a:buNone/>
            </a:pPr>
            <a:r>
              <a:rPr lang="en-US" b="1" i="0" u="none" strike="noStrike" cap="none" dirty="0">
                <a:latin typeface="Calibri Light" panose="020F0302020204030204" pitchFamily="34" charset="0"/>
                <a:ea typeface="Calibri"/>
                <a:cs typeface="Calibri Light" panose="020F0302020204030204" pitchFamily="34" charset="0"/>
                <a:sym typeface="Calibri"/>
              </a:rPr>
              <a:t>Agreements</a:t>
            </a:r>
            <a:r>
              <a:rPr lang="en-US" b="1" i="0" u="none" strike="noStrike" cap="none" dirty="0">
                <a:solidFill>
                  <a:srgbClr val="5E94CA"/>
                </a:solidFill>
                <a:latin typeface="Calibri Light" panose="020F0302020204030204" pitchFamily="34" charset="0"/>
                <a:ea typeface="Calibri"/>
                <a:cs typeface="Calibri Light" panose="020F0302020204030204" pitchFamily="34" charset="0"/>
                <a:sym typeface="Calibri"/>
              </a:rPr>
              <a:t> for </a:t>
            </a:r>
            <a:r>
              <a:rPr lang="en-US" b="1" i="0" u="none" strike="noStrike" cap="none" dirty="0" smtClean="0">
                <a:solidFill>
                  <a:srgbClr val="5E94CA"/>
                </a:solidFill>
                <a:latin typeface="Calibri Light" panose="020F0302020204030204" pitchFamily="34" charset="0"/>
                <a:ea typeface="Calibri"/>
                <a:cs typeface="Calibri Light" panose="020F0302020204030204" pitchFamily="34" charset="0"/>
                <a:sym typeface="Calibri"/>
              </a:rPr>
              <a:t>Today’s Time Together</a:t>
            </a:r>
            <a:endParaRPr dirty="0">
              <a:solidFill>
                <a:srgbClr val="5E94CA"/>
              </a:solidFill>
              <a:latin typeface="Calibri Light" panose="020F0302020204030204" pitchFamily="34" charset="0"/>
              <a:cs typeface="Calibri Light" panose="020F0302020204030204" pitchFamily="34" charset="0"/>
            </a:endParaRPr>
          </a:p>
        </p:txBody>
      </p:sp>
      <p:sp>
        <p:nvSpPr>
          <p:cNvPr id="213" name="Shape 213"/>
          <p:cNvSpPr txBox="1">
            <a:spLocks noGrp="1"/>
          </p:cNvSpPr>
          <p:nvPr>
            <p:ph idx="1"/>
          </p:nvPr>
        </p:nvSpPr>
        <p:spPr>
          <a:xfrm>
            <a:off x="2025353" y="1031403"/>
            <a:ext cx="9292856" cy="4389646"/>
          </a:xfrm>
          <a:prstGeom prst="rect">
            <a:avLst/>
          </a:prstGeom>
          <a:noFill/>
          <a:ln>
            <a:noFill/>
          </a:ln>
        </p:spPr>
        <p:txBody>
          <a:bodyPr spcFirstLastPara="1" wrap="square" lIns="91425" tIns="45700" rIns="91425" bIns="45700" anchor="t" anchorCtr="0">
            <a:noAutofit/>
          </a:bodyPr>
          <a:lstStyle/>
          <a:p>
            <a:pPr marL="339725" indent="-320675">
              <a:lnSpc>
                <a:spcPct val="150000"/>
              </a:lnSpc>
              <a:spcBef>
                <a:spcPts val="1200"/>
              </a:spcBef>
              <a:buSzPct val="108000"/>
            </a:pPr>
            <a:r>
              <a:rPr lang="en-US" sz="3200" b="0" i="0" u="none" strike="noStrike" cap="none" dirty="0">
                <a:solidFill>
                  <a:srgbClr val="000000"/>
                </a:solidFill>
                <a:sym typeface="Calibri"/>
              </a:rPr>
              <a:t>Fully engage</a:t>
            </a:r>
            <a:endParaRPr sz="3200" dirty="0">
              <a:solidFill>
                <a:srgbClr val="000000"/>
              </a:solidFill>
            </a:endParaRPr>
          </a:p>
          <a:p>
            <a:pPr marL="339725" indent="-320675">
              <a:lnSpc>
                <a:spcPct val="150000"/>
              </a:lnSpc>
              <a:spcBef>
                <a:spcPts val="1200"/>
              </a:spcBef>
              <a:buSzPct val="108000"/>
            </a:pPr>
            <a:r>
              <a:rPr lang="en-US" sz="3200" b="0" i="0" u="none" strike="noStrike" cap="none" dirty="0">
                <a:solidFill>
                  <a:srgbClr val="000000"/>
                </a:solidFill>
                <a:sym typeface="Calibri"/>
              </a:rPr>
              <a:t>Honor time </a:t>
            </a:r>
          </a:p>
          <a:p>
            <a:pPr marL="339725" indent="-320675">
              <a:lnSpc>
                <a:spcPct val="150000"/>
              </a:lnSpc>
              <a:spcBef>
                <a:spcPts val="0"/>
              </a:spcBef>
              <a:buSzPct val="108000"/>
            </a:pPr>
            <a:r>
              <a:rPr lang="en-US" sz="3200" dirty="0" smtClean="0">
                <a:solidFill>
                  <a:srgbClr val="000000"/>
                </a:solidFill>
              </a:rPr>
              <a:t>Recognize/share </a:t>
            </a:r>
            <a:r>
              <a:rPr lang="en-US" sz="3200" dirty="0">
                <a:solidFill>
                  <a:srgbClr val="000000"/>
                </a:solidFill>
              </a:rPr>
              <a:t>the wealth of experience, </a:t>
            </a:r>
            <a:r>
              <a:rPr lang="en-US" sz="3200" dirty="0" smtClean="0">
                <a:solidFill>
                  <a:srgbClr val="000000"/>
                </a:solidFill>
              </a:rPr>
              <a:t>expertise and </a:t>
            </a:r>
            <a:r>
              <a:rPr lang="en-US" sz="3200" dirty="0">
                <a:solidFill>
                  <a:srgbClr val="000000"/>
                </a:solidFill>
              </a:rPr>
              <a:t>understanding among the group</a:t>
            </a:r>
          </a:p>
          <a:p>
            <a:pPr marL="339725" indent="-320675">
              <a:lnSpc>
                <a:spcPct val="150000"/>
              </a:lnSpc>
              <a:spcBef>
                <a:spcPts val="1200"/>
              </a:spcBef>
              <a:buSzPct val="108000"/>
            </a:pPr>
            <a:r>
              <a:rPr lang="en-US" sz="3200" b="0" i="0" u="none" strike="noStrike" cap="none" dirty="0">
                <a:solidFill>
                  <a:srgbClr val="000000"/>
                </a:solidFill>
                <a:sym typeface="Calibri"/>
              </a:rPr>
              <a:t>Have fun</a:t>
            </a:r>
            <a:endParaRPr sz="3200" dirty="0">
              <a:solidFill>
                <a:srgbClr val="000000"/>
              </a:solidFill>
            </a:endParaRPr>
          </a:p>
          <a:p>
            <a:pPr marL="0" marR="0" lvl="0" indent="0" algn="l" rtl="0">
              <a:lnSpc>
                <a:spcPct val="90000"/>
              </a:lnSpc>
              <a:spcBef>
                <a:spcPts val="1000"/>
              </a:spcBef>
              <a:spcAft>
                <a:spcPts val="0"/>
              </a:spcAft>
              <a:buClr>
                <a:schemeClr val="dk1"/>
              </a:buClr>
              <a:buSzPts val="3600"/>
              <a:buFont typeface="Arial"/>
              <a:buNone/>
            </a:pPr>
            <a:endParaRPr sz="3600" b="0" i="0" u="none" strike="noStrike" cap="none" dirty="0">
              <a:solidFill>
                <a:schemeClr val="dk1"/>
              </a:solidFill>
              <a:latin typeface="Calibri"/>
              <a:ea typeface="Calibri"/>
              <a:cs typeface="Calibri"/>
              <a:sym typeface="Calibri"/>
            </a:endParaRPr>
          </a:p>
        </p:txBody>
      </p:sp>
      <p:sp>
        <p:nvSpPr>
          <p:cNvPr id="214" name="Shape 214" descr="data:image/jpeg;base64,/9j/4AAQSkZJRgABAQAAAQABAAD/2wCEAAkGBhQSERQTExQWEhQWFRgZFhQXFBkWFxsYGRocFRoVFxcXHCYeGBwkGRkXHy8gJCcpLCwsFR4yNTAqNSYrLCkBCQoKDgwOGg8PGjElHyUqKSwyKjUsLS8sNSwqLCwtLCwsLCwuLCktLy8vNCwtKiosLy0sLCwqLCwsLCwsLCwsKf/AABEIAKwBJQMBIgACEQEDEQH/xAAcAAEAAwEBAQEBAAAAAAAAAAAABQYHBAMCAQj/xABHEAACAQIDBQUDCAcGBQUAAAABAgADEQQSIQUGMUFRBxNhgZEicaEUMjRCUnOxwSNTYnKSstEzNYKz0vAVFiRDkxcldMLh/8QAGwEBAAIDAQEAAAAAAAAAAAAAAAMFAgQGAQf/xAA0EQABAwIEAgkEAgIDAQAAAAABAAIDBBEFEiExQVETImFxgaGxwfAUMpHRBuEjQjNy8RX/2gAMAwEAAhEDEQA/ANpoUNLmdERCJERCJERCJERCJERCJERCJEhdvb008N7Pz6nJAeHix5fjKXjd9MTUOj92OiAD4m5lfUYjDAcp1PILSnrooTY6nsWnRMopb0YlTcVnPvsR6ESf2R2gG4XEKCPtqLEe9efl6SGLF4HmxuO/ZRR4lE82NwrxE+KNZXUMpDKRcEG4In3LYG6st0iIhEiIhEiIhEiIhEiIhEiIhEiIhEiIhEnyyA8Z9RCLirUrHwidhWIRfsREIkREIkREIkREIkREIkjN4tr/ACagz8WPsoP2jw8hx8pJyi9o2IOeknIKzeZNvyPrNOumMMDnjf8Aa1auUxRFw3VRrVizFmJZibkniSec+JJf8HtRFR6qUy6lqdMhizAe7RbnhfjOcbKrXA7p7m9hlOtuPpces410T+I391y5jfxC5YnTS2bVa+Wm7ZTZrKTY8LHoZ6PsaqFptkJ7y+QAEnTjcW8/dMRG862PzReBjjwU3uRt006gosfYqH2f2X8PA8PfaaHMZZWpPqCrqQbEWII1E16tjkSkarkKgXMSeQtedNg8znMMbv8AX34K/wALkc9pj4jbx4LoiZRvB2nVqjFcP+hp8msDUPjrovuGvjK5/wA0Yu9/lNb/AMjf1nRtpnEartof49UPbmeQ3s4reomU7v8AafWpsFxP6ZPtgAVB46aN+PjNRwuJWoiuhDKwBVhwIMifG5m6rK3D5qN1pBodiNl6xESNaCREQiREQiREQiREQiREQiREQiREQiREQiREQiREQiREQiREQiSjdo2GOalU5EMvmDmH4n0l5kbvBskYmg1Pg3FCeTDh5cvOadbCZoHMG/6WtVxGWItG6zo7WRqKpUpZnpoVpuHy2B4Zlt7Vib8p7neO9SqxUlaqqLXBK5bEZcykcuFpEV6DIxRgVZTYg8jPOch9RK3S/ly01XM9M8fPBT1LeYXBdGYrWFVT3gU8FXK9ls2ijkJ50N48oQZLgLVVtQSRVbNcXBAI0GoN9ZCxPfqpefz4E+ok5rsxmINeqLX1CooNr2+aB7IA+Ele1PapUUcKpsuXO/jb2VB9CfTpOrcfYJeoK7iyIfY/abr7h+PukL2rUSMYjcmpC3kWBnUYDC7WV/8At7Ltf4jBmqukk43I8PnkqdVospswKmwNiLaEXB8xrPmWeptjCmoKpDsxoJTs1JWCMioudQW9q4VhqNM0+G2zhTTYd0FJFayighGZ7924csWTKLDKLgdZ0+Y8l9KFQ+w/xn58+BVuaR2T7YJFXDMbhfbTwubMPdex8zK9/wAw4cVmYUU7v5QhVe4p6UPazpbqSw9OIsJ39lNEnF1GHzVpH4sLD4TCXVhuFoYmemo5OkbawBHf80WrxPHF4xKSF6jBVHEn/ep8JSdr9oDklaC5B9thdj4gcB53mtBSyTnqDx4L5tNUxwjrHw4q93nn8qT7S/xCZDitpVahu9R397EjyHATmlq3B9Os/wAlWuxXk3zW1hp+zGsNjqlM3R2Q/ssR+Eseyt/qqECsO9XqLBx+R+EhlwmRouw38lNHicbjZ4t5rQonLs7adOumemwYc+oPQjkZ1Soc0tNjurMEOFwkRE8XqREQiREQiREQiREQiREQiREQiREom+O85ZjQpGyjR2HM81B6Dn1mtVVLKdmd34W3SUr6mTI3xPJSu2d+KVIlaY71xzBsgPv5+XrKxit9MS/Bwg6Ko/E3MgonKTYjPKfusOQ0XXwYZTwj7bnmdf6Umu82JBv3z+oPwIklgd/K6H2wtUeIyn1GnwlaiQMq52G4efyth9HA8WcwfhX50wu0hoTTrAdBm8xwcf70kDjNxsQh9kLUHVTY+YaQVKqVYMpKsDcEaEHqJpG6m8fylMr/ANqg9r9ofaH5/wD7LOB0Fc7LKLP5jj/a4zF/49E3/MzbjzH79VS6e6WKP/ZI95UfnPXdTYyVsSadUGyKWK8NVZVytz5/CadIkbFC4sYhNMyMrjx0Ib4a+U2//ksje1zdRfUHkuZOHNY5rm666g8lKUqQUBVAUAWAAsAOgEre/e7BxdD2P7Wncp4g8U89LeIEs0S+acpuFe08zqeQSM3C/nSrSKkqwKsDYgixB6EHhPmbB2hbEovhatc0x3qKMrjRuIFjbiLdZD7F7K0akj13qK7C7IuUAX1C6qTe3HxlgJ25bld1FjcDoBLJ1dbW31tfTsWc0aLOwVQWYmwUC5J6ATYd09irs7CM9YgO3t1DxtbRUHW1/MsZJ7F3Uw+F1pU/a+2xzP6nh5Ss7/7XzOKCn2Usz+LHgPIfj4T2IGqkEY249y5fHseEkJbGLN7dyeHhxUJt7bz4qpmbRB8xL6AdT1PjIuInUMY1jQ1osAvmr3l5zOOqRETJYpERCLs2VtV8PUD0zbqOTDoZqmydpriKS1E4HiOYPNTMflj3I2uaVcUyfYq6e5vqn8vMSrxGkErC9v3D0VjQVJjfkOx9VpMRE5ddGkREIkREIkREIkREIkREIkREIorebafcYZ2Bsx9lf3jz8hc+UyqXftGraUV5EsT5AAfiZWtnbDNWm9XvKdNEYKS5IFza3LxE5XFC+ao6NvAf2V1+EtZBTdI7/Y+9gPnNRsT0rUMrFQQ1iQGXUG3NTzE+ch6H0lMQRorsEHVfMTtqbMIw618ws1QpltroCb38pyFD0PpPXMc3cdv5XjXtdt3fhfM7NkbRNCslQfVOo6qdCPScgQ9D6QRDXFhDhuEc1r2lp2K2dHBAI1BFxPqRe7NbNhKJP2AP4fZ/KVPtR35bCqMPQbLWcXZxxROGnRm115AHwn0OmaZ8uXiAV8/FO50xibvcj8Kd3i3/AMJgzkqPnqfq6YzMP3uS+ZvKq/bhSvphnI6mooPpY/jMqp4KrU9pUd8zhMwUteo2oS/NjqbcTOd1IJB0I0IPEHoZeMoIgLHUq8jw2ACztSt02X2n4HF2p1L0SSNKoAQkEEe2CQNRztwl1Bn8qzSOy7ft6dRMHWbNSc5aTE6ox4Jc/VPADkSJr1FCGtzR/hatXh2VuaI7cP0tjmN7QxXeValQ/WYnyJ0+Fpr+KJyNbjlNvSYwJs4O0dd3d7risVd9o7/ZdVLZlRqTVVQmmpszXFgdOV78xy5zlls2SP8A2rE/eH8Kc9TsbC0Xo4eqj1KtUAmoGIALGwsAeFweR8ZYfV2Lg4bEjTkACStH6W4aQdwN+ZJCrGH2ZUem9RVulP5xuNPLn1nLLUmwhTo49SzE0rZbMQCLZhmUaHlPXEbKwtFsNnpu/fKtxnIAJt7Z1uePAeM9FY25G/Kw7Aea8NK6w4c795HJVCdVbZlRaSVWW1NyQrXGtvDlwPpOreTZq0MS9NL5RYi+pFxe1+claeykbDYInMe8rZWGdstiWvlF7LwHCSPqAGseNj+iVg2AlzmHcfsBVafSOQQRoQbg+I1EudDYmEOKqYXu3JtcPnPs6A5QOfG9zeU2tTysV6Ej0NplFO2XQA7A68isZYXRak8SPELY8HiO8po/2lDeovPaRu7n0Wjf9WskpxsjcryBzK6uM5mg9iRETBZpERCJERCJERCJERCJERCKl9o1LSi3K7D8CPz9Jwbs7RRMPVRqlOm7VFI7xS62AF/ZHHgZbN6tmd/hnUasvtr715eYJHnMsnMV7nU1V0oG49rFdZhobU0nRE/afe4VtwG06dNWVqylnqVDTdV9mlcEZwOIDE/N5CdOCxXdphCa60lCsXB1zqGOgNtfd43lJnpUxLMFUsSFFlB4AHWwmmyvLeG22/MHXXs9tluvw9ruO++g5EaadvvurRh9r4cLSzWyjF1HyW+ahDZWI6AldJ7NtWmGo95XWu4xGcVANEp2+aTbry5SmxPBXvAtYcPb9eHBZHD2E3uePLjf9+PFWjC7cVqtcM6jQig1zTVQXuQGUXTMOci94MWKlUH2CQigsjMwYjmWYDMeV+dpFzp2dgzWqpTGmZgL+HP4XkTqiSVvR8ypG00cLuk5D2+eK03dijlwlEH7AP8AEc35zBd5KtTGbQrlFao7VXCqoLNlS4AAGuiL8J/RlNAqgDgAAPcJim6uDNLeA02vdauI5WuDTqEHzBB859Gw0CJjubW+i5mjl68svGxPuuTYWLxGDpim2EqkrXTEvmog/okBVrB0OQ3+uLWn1T20WpU2TCO4Lqi+wrU2cVGqOobLdmdCQRfl6S+7u0VxVbF0qTV2d8FVRBiKwqMWzXyobCw14eB6Tp2Lgnw2F2dRrKadVtoioKZ+dkCsua3LUj1m85wBNxr/AEVsveATmb1tPQlVirtIuK2GTBstQ5gtPuyzhFRVUOBY5lVS2ax1YnSVypgKtNKdYoyI5PdvwBKnUqfAzXdmtTxO0qtQWXE4Zq9OovDvKNmWm46spsp8LeEoO8GMLbN2end1Fy99Z2ACPdh8whiTbncDjJIpdcoHK/4P6U0E3WDQOV/EH9D8rcth43v8NRqnjUpIx95UE/G8yvEUjRrMvOm5FiLj2TpcHjymo7t4M0sJh6baMtJAR0OUXHrKZv7gVTEBwR+kW5W+oI0vboRb0MiwyQNmdHwPsuFxaO4zt4HyK49qb2VK9LuiqIpN2yC2Y8db8Nbek9MNvlVVFBSm7ILJUZbsBw66yAiXX0sWXLl0VJ9RLfNm1UlS2/UCV0Nm7/57G9+mljafuN2+9U0SwUdyAFsDra3HXwkZEz6GO97fLW9Fh0r7Wv8AL39V2bV2m2Iqmq4AYgCwvbQW5zpTeGoKdGnZbUXzrobk6nXXhqZFRPTEwgNtoNvRedK8EuvqVL095ai4lsTlTOwsRY5eAHW/LrIt2LMTzYnQdSZ8Sf3M2T32IDEexTsx9/1R66/4Zg/JAwyW2HpsFmzPM4MvufXcrRsBh+7pIn2UVfQWnvETiybm5XWgWFkiIni9SIiESIiESIiESIiESIiESZ/vhuyabGtTF6bG7AfVJ4n90/CaBPwi+hmrVUralmV3gVuUdW+lkzt8RzWLRL/tjcNHJaiRTY/UPzPK2q/EeEq+J3TxKHWkW8Vsw+Gs5OegnhOrbjmNV2EGI08w0dY8jooiJ3LsOudO5qfwH+kkcDuTiKh9pRSHVjr/AAi5kDKaZ5s1p/C2H1ULBdzx+VAohJAAuToANST0Ek8Xu/iKFnamwGhzLrY8dbcCJfdibrUsN7Q9up9thw/dH1fxkzLqDBrsvI6x7OCop8cs+0Tbt7ePcofdjboxNK5/tF0cfgw8D/WUjta3Odz8toAkqoFYL86w0FQW42Gh8AOhmhpsmmtTvVUI+oJXTMD9oDQ66+U7J0VG+WCxcbkeYVL9Q2ObpIRYcvUfpfysjkG4JBHMGx9Z9VMQzG7MzHqSSfUzbt4uyXDYhi9InDOeOVQaZPXJpbyImX7Z3Kq4fGpg8wd6mTKwBAsxte3HSxv7p0kVVHLtur+Csim23VfFQ3vc3631l27NN0HxddatQH5PRa+vBnBuEAPK+p91uctexOxeihDYiqa3D2FGRfcTcsR6TQ8LhUpoqIoRFFlVRYAdABNSorm5csf5WjVYi0tLYt+a4tvbbXDUs7asdEXmT/QczMzZa2KqM+VqrsdSASB4dAB0mnV9hUalTvKi943AZ9QB0C8J3U6YUWAAHQCwkNPVspm9Rt3HifRcjPSvqHdZ1mjgsf2hsypQYLVUoSLjnceBE5ZsW0dmU66ZKi5h8QeoPIyibX3Fq0yTS/Sp04OPeOfl6S2pcSZKLSaHyVZU0D49WajzVYifdWiymzAqehBB9DPiWm6rkifSISbAEk8ABc+gk/srcqvVILjuU6t87yX+tpHJMyIXebKSOJ8hswXUNgMA9ZxTpjMx9AOpPITVNh7HXDUhTXU8Wbq3M/l5T92RsWnhky0xqfnMdWb3n8uE75zNdXGoOVujfVdBR0YgGZ33JERK1WCREQiREQiREQiREQi4duY40cPWqqAWSmzAHhcC+tpm3/qzif1VH0f/AFzQd7foOJ+5f+UzCkW7AdSB8ZuU7GuBuF1eBUcE8T3StvY+yuq9rOI50qNv8Y/+0sm7faTSxDilVTuXbRTmzIx6XsCpPQ+s5cd2U0O7JpVKiuASMxVlv0ICg+hmX8D0IPxmYZFIOqtyKkw7EGOELbEcdRbl2Ff0ZEitjbWDYOlXqMFBpKzsxsAbWJJPjeRVXtLwQa2dm/aFNrfGaYY4mwC5JtHO9zmsYTY2NgrVEiTvThu5Ffvl7osFzC5sx+qQBcH3ifmzd68NiH7ulVDvYmwVhoOPFQJ5ldyWH001i7IbDfQ6d6l4kDX35waMyNXAZSVIyvoQbEfN6ideM3kw9KktV6qqji6HW7Dj7K2ufSMjuS9NLOLXYddtDr3KTkfX3gw6MVevSVgbFTUUEHoQTpOHC77YWpTqVRUISmVDMyMLFuHK54TI958WlXF1qlM5kZ7qdRcWHXWSxwlxsdFZ4fhLqiRzJQW2HLjppr2arc6eORqfeIwdLEhlIYG172I46gjymS1e0zFmrnVlCX0pZQVy9CeN7c7y2dnm3qHyWjhu8HfDvSUs3DO78bW+ab8ZB19m7HNYv8pZVvc0gGy35gHJcDwv5zONoa4hwv4LcoYIqeaWOaIutscpOlz68D5rSdnYwVaVOqBYVEVwDyzANb4yMxu7gqY+hij/ANqlUW37RIynyBqfCS2GZSilLZMoy20GW2lvKRG1t9MLh2K1KoLjiiguR77aD3GQtzX6qoY2SPkIhab66b6Kcmcb+b8V6OINCgRTCAFmsCSSL8+AAt8ZZtl7+YSu4RahV2NlV1K3PQHhIbfXB7Pq1v09c0KwUXKqTdeIzDKQffM425XdYKxw6Hoam1TETodMpPjbiFKbh7yPjKDGoB3iNlLAWDaAg25H+ks0r27FXB0cIxw75qNMsalQhr5goZi3si5y24CeuF32wdR1RKwZmIVRlfUnQDVZg9t3HKNFq1UDpJnuhjIaDtY6d/JTkSC2vvthcMxR6l3HFUBYjwNtAfCeux97cNijlpVAX+wwKt5A8fKY5HWvZQGknDOkLDl52NlKVsOrizKGHQgEfGcv/A8P+ppf+Nf6TukDtbffCYdij1LuOKoC5HgbaA+F5kwv2bdQx0zp3WY3Me66maGFRPmKqfuqB+E9ZC7G3ww2KbLSqe39hgVY+4Hj5TwO/wDgf16/wv8A6Z4WvJ1BUwopwSwRm44WKn6tUKCzEKoBJJNgANSSZHrvLhSQBiKJJ0A71f6yP3t3goU6FSk9QK9Sg+RbNrmBA4Cw16zGcE4WohOgDqSfAEEyWKHOLlW2HYR9VG57yRy03X9EROHZW2qOJUtRcVFU2JAI1te3tAcjOXa+9uGwxy1aoD/YW7N5heHnaQ5Te1lTCnlc/ow05uVjf8KYiVfC9pGCc27xk8XQgeutpZaVUMAykMpFwQbgjqCOMFpbuF7NTyw/8jSO8L7iImKgSIiESIiEUTvb9BxP3L/ymYSrWIPQ3m7b2/QcT9y/8pmFIt2A6kD4zepvtK7X+Of8L+/2Vtx3ahiqiFAtOncWLKrZrHTTMxA9JU8PQZ2VEBZmICgcSTwE1ReyfC/rK38Sf6JN7D3Pw2FOaml3+2xzN5ch5AR00bB1QsRi9DSsIp2anst+Ss535xjU+5wIPsYelTDgfWqFQbn3CxH7xnHuxuVVxoZ1ZadNTbO1zc9FA4z97QKRXaFe/MqR7ii/0I8peuy/Ho2D7sEZ0dsy87E3DW6cvKZOcWRAtWxPUPpcOZJDubEn/tqT+VR95d1K+BSzOHo1CAStwMy3KhgeBtex986ezD6ePu3/ACls7U8ei4QUiRnd1Krzsupb3cvOVPsw+nj7t/ygOLoiSvI6iSpwySSQa2d49vt4KB299KxH31X+dpKbP2Di9o2ZAMlNVphmOVAFFsq8STzNhz1kXt36ViPv6v8AO02HcWkFwGHsLXS595JJPrPZH5GghTYjWOpKZkjAC7QC/DTVV/Ze4FUYKvh6jIj1KqsGF2GVbe48bzO9r7ONCvUok5ijWzAWB8p/QRmF75/T8R94fwEjgkLnG60cErZaiaQPOhF/HQeitHZ9um1qeN7wZStUZLG/1qXHhxF5n9Xi3vM2XcD+7KXuq/5rzGqvFveZJE4l7r/N1vYdO+WqqM52IA7gXWWr717wthtnUFpm1SrTRQ3MKEBZh48B/ivymcbC2HUxdYUqdr2JZjwUc2PPiR5mWvtGpH5NgW5d3bzyofwv6Tw7K9oJTxNRHIU1EAQnmVN8vvIN/wDDMWdWMuG6gpD9Nh75ohd3WPnbyGqkcF2Z1aFehVWotUJUUsLFTYHUi5sZBdpf94P+5T/CbDVrKtsxC3IAubXJ0AHjMe7S/wC8H/cp/hMIXue/XktPCKyaqq80utmkXtbiFM7nf3PjvfV/yUlDwVR1qIad+8DDJbjmvYW8by+bnf3PjvfV/wAlJTd3sWtLFUKj/NWqpY9Bfj5cfKTM3cralNn1JAv1tufV2VoHZTiSmY1aYc65DmOvGxfr4ym1Kb0ahBulSm3uKsp6++f0ItQEZgQRa976W636TDd8MalXG13p2KlrAjgcoCkj3kEzCCRzyQVqYPiM9XI9kuwHLbs+clfdp75N/wAJSuptVqfo7jk+odh00UkfvCZrszZtTEVVpUxd3PM6dSSegFzJ3HYRhsfDty+UOfIgqPipn72bY9KWNGcgB0ZATwDEqw18cpHnMmjI1xb2qenY2kp5nwi5Dn+Ww8F34nsyxNBe9pVVepT9oKoKtddfZJ4mUdjx85/Q+LxaUkZ3YKqi5J6Cfz3iagZmIFgSxA6A3Np5BI597rHBa6arDzLwtra3PRafvvuk2IRcQKgUUsPqpUknKC+h5dJmFClmZV4ZmAv7zabptj6DW/8Ajv8AyGYfs/8Ataf3ifzCKdxLT2LDA6h74HtcftNgtBxdJ9j4F0WoHq1qnsMBbKMoDNY8wB6kSp7rbFTF1276qKaAZnYsAzEngC3M8bm8tva9SOXDN9UGoD7yFI+CtKnupur8uaooqimUANiua4NwTx5aesRn/HmJ34r2iePonVL3ZXOvd1ttbDT5vdS+9m5+Go0TVw1cOVtmpmojEgm11y2Ol+E9OzHeBkr/ACZjenUvkB+q4GbToCAfO0937JGUEnEoANSTTsB43zTt2N2ZPRr0q3yhWCOrWCHUA3sDfmJiXsLC0uuoJKukfSuhkmznWxLTvw4c1oMRE0VxaREQiREQijN5qDPg8QiAszUnAUC5JI0AEx2lupi8w/6atxH1D1m6xaTRzFgsFbUGKPomFjWg3N1+CfsRIVUqldoW5z4nLXoi9VRZk4Zl4i37Q1053mZLgK6PYU6qONNEcN8BP6CibDJy0Wsr6ixuSmi6JzcwGyxl9x8UcOa7pUaoWULT1apl1u7cwOg8ZKdnmwcRSxgerRqU17txmZSBc20vNSiDUOIISXHJpYnxOaLOv4BYntndjFNiKzLh6pU1qhBCGxBckEeU1XdLDtTwVBHUqy0wCpFiD0IkvaJi+UvABWtW4o+ribE5oFv1ZDMd3r3bxL4yu6UKrKzkhghIIsNQZsUWmMchYbhRUFe6ieXtANxbVV7crBvT2fTSopRwKl1YWIvUcjT3EHzmU1N1MXc/9NW4n6hm7xaZsmLSTbdbNLi8lPJJIGg5zf1/agsdu8uKwKUKl0YU0sbaq6qBe3qCOhMyXau6uJwzEPSYgHR0BZT4gj87GbvE8jmLF5Q4vLSXAF2k3t+li26uAxNXF0GKVXRKiks2bKoB43bSSnaBsDEVca706NSopRBmVSRoNdZqsTLpzmzWU7sbf04mawCwIt3m6z3dzZ1SjsnGrVRqbHvSAwsbd0ov6g+kzzZ2GFStTpk2D1EUkcQGYLces3Hej6Fifuan8pmKbC+lUPvqf84k8Lswc5XWEVDpmTTHQk38l27V2NjMMTRcVcl9MpY02HUW08jPrYO5uIxTgBGppf2qjqVAHO1/nHwHwm4RIvqTbZVZ/kUuSwYA7n72/tQ+P3ap1MH8kHsoECoeYK6q3jqLnrczHtrbs4jDuVqUm8GUFkPiCB+Os3mJHHMWLSoMWlpLi2YE3t287rFdg7rYrGOqt3i0QRmd8wUDnlDcW6WnE+6WL1thq3P6hm7xaSfUuvst0fyKYOJDBbkozatBmwdVACWNBgFA1JyWtbreZBgd1cWKlMnDVQA6knIeAYTcotI45SwEBaFFij6RrmtaDmUbt/YaYug1F9L6qw4qw4MP98CZlGI3cx2Aq50V7rwq0hmUjxFj6MJtMTyOUs04LGixOSkaWWDmngVimP23tDFr3T966nii0soP72VRfzl27Pd3cTQBeu7KpFloFrgftMOCnkAPOXWJk6a4ygWU1Ti3SwmGOMNaeX/gSIiQKlSIiEXzTe4vPqcNOoRwnaphF+xEQiREQiREQiREQiREQiREQiREQiREQiREQi88Rh1qIyOMysCGB5g6ESJo7m4NGDLQQMpBB10INwePWTUT0OI2UrJpIxZjiB2FIiJ4okiIhEiIhEiIhEiIhEiIhEiJ416pHCEStWtP2chMQvF//9k="/>
          <p:cNvSpPr/>
          <p:nvPr/>
        </p:nvSpPr>
        <p:spPr>
          <a:xfrm>
            <a:off x="1587500" y="-384175"/>
            <a:ext cx="304800" cy="30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01135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911" y="167005"/>
            <a:ext cx="9907479" cy="1325563"/>
          </a:xfrm>
        </p:spPr>
        <p:txBody>
          <a:bodyPr/>
          <a:lstStyle/>
          <a:p>
            <a:r>
              <a:rPr lang="en-US" dirty="0"/>
              <a:t>Design Time</a:t>
            </a:r>
          </a:p>
        </p:txBody>
      </p:sp>
      <p:sp>
        <p:nvSpPr>
          <p:cNvPr id="3" name="Content Placeholder 2"/>
          <p:cNvSpPr>
            <a:spLocks noGrp="1"/>
          </p:cNvSpPr>
          <p:nvPr>
            <p:ph idx="1"/>
          </p:nvPr>
        </p:nvSpPr>
        <p:spPr>
          <a:xfrm>
            <a:off x="1740911" y="1322705"/>
            <a:ext cx="9907479" cy="4078025"/>
          </a:xfrm>
        </p:spPr>
        <p:txBody>
          <a:bodyPr>
            <a:noAutofit/>
          </a:bodyPr>
          <a:lstStyle/>
          <a:p>
            <a:r>
              <a:rPr lang="en-US" dirty="0"/>
              <a:t>How might our school provide rigorous teaching and learning experiences?</a:t>
            </a:r>
          </a:p>
          <a:p>
            <a:endParaRPr lang="en-US" dirty="0"/>
          </a:p>
          <a:p>
            <a:r>
              <a:rPr lang="en-US" dirty="0"/>
              <a:t>How might we design to incorporate approaches that accommodate for differences in individual students skills, strengths, interest?</a:t>
            </a:r>
          </a:p>
          <a:p>
            <a:endParaRPr lang="en-US" dirty="0"/>
          </a:p>
          <a:p>
            <a:r>
              <a:rPr lang="en-US" dirty="0"/>
              <a:t>How might we design learning opportunities that honor social aspects of learning?</a:t>
            </a:r>
          </a:p>
        </p:txBody>
      </p:sp>
    </p:spTree>
    <p:extLst>
      <p:ext uri="{BB962C8B-B14F-4D97-AF65-F5344CB8AC3E}">
        <p14:creationId xmlns:p14="http://schemas.microsoft.com/office/powerpoint/2010/main" val="3481001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949440"/>
          </a:xfrm>
          <a:prstGeom prst="rect">
            <a:avLst/>
          </a:prstGeom>
        </p:spPr>
      </p:pic>
    </p:spTree>
    <p:extLst>
      <p:ext uri="{BB962C8B-B14F-4D97-AF65-F5344CB8AC3E}">
        <p14:creationId xmlns:p14="http://schemas.microsoft.com/office/powerpoint/2010/main" val="2099835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7031736"/>
          </a:xfrm>
          <a:prstGeom prst="rect">
            <a:avLst/>
          </a:prstGeom>
        </p:spPr>
      </p:pic>
    </p:spTree>
    <p:extLst>
      <p:ext uri="{BB962C8B-B14F-4D97-AF65-F5344CB8AC3E}">
        <p14:creationId xmlns:p14="http://schemas.microsoft.com/office/powerpoint/2010/main" val="221021589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1366805" y="1405827"/>
            <a:ext cx="9934113" cy="2387600"/>
          </a:xfrm>
        </p:spPr>
        <p:txBody>
          <a:bodyPr/>
          <a:lstStyle/>
          <a:p>
            <a:r>
              <a:rPr lang="en-US" dirty="0"/>
              <a:t>Rigor and Relevance</a:t>
            </a:r>
          </a:p>
        </p:txBody>
      </p:sp>
    </p:spTree>
    <p:extLst>
      <p:ext uri="{BB962C8B-B14F-4D97-AF65-F5344CB8AC3E}">
        <p14:creationId xmlns:p14="http://schemas.microsoft.com/office/powerpoint/2010/main" val="3413125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8037-B3DE-604E-8E22-72B30BB597B8}"/>
              </a:ext>
            </a:extLst>
          </p:cNvPr>
          <p:cNvSpPr>
            <a:spLocks noGrp="1"/>
          </p:cNvSpPr>
          <p:nvPr>
            <p:ph type="ctrTitle"/>
          </p:nvPr>
        </p:nvSpPr>
        <p:spPr>
          <a:xfrm>
            <a:off x="1855963" y="382902"/>
            <a:ext cx="9248154" cy="1200396"/>
          </a:xfrm>
        </p:spPr>
        <p:txBody>
          <a:bodyPr anchor="t">
            <a:normAutofit/>
          </a:bodyPr>
          <a:lstStyle/>
          <a:p>
            <a:pPr algn="l"/>
            <a:r>
              <a:rPr lang="en-US" sz="4400" dirty="0"/>
              <a:t>Identifying What Matters</a:t>
            </a:r>
          </a:p>
        </p:txBody>
      </p:sp>
      <p:pic>
        <p:nvPicPr>
          <p:cNvPr id="5" name="Picture 4">
            <a:extLst>
              <a:ext uri="{FF2B5EF4-FFF2-40B4-BE49-F238E27FC236}">
                <a16:creationId xmlns:a16="http://schemas.microsoft.com/office/drawing/2014/main" id="{88D3132D-6FF5-4594-ACD8-9494F1947B30}"/>
              </a:ext>
            </a:extLst>
          </p:cNvPr>
          <p:cNvPicPr>
            <a:picLocks noChangeAspect="1"/>
          </p:cNvPicPr>
          <p:nvPr/>
        </p:nvPicPr>
        <p:blipFill>
          <a:blip r:embed="rId2"/>
          <a:stretch>
            <a:fillRect/>
          </a:stretch>
        </p:blipFill>
        <p:spPr>
          <a:xfrm>
            <a:off x="2633472" y="1309242"/>
            <a:ext cx="7270611" cy="4838260"/>
          </a:xfrm>
          <a:prstGeom prst="rect">
            <a:avLst/>
          </a:prstGeom>
        </p:spPr>
      </p:pic>
    </p:spTree>
    <p:extLst>
      <p:ext uri="{BB962C8B-B14F-4D97-AF65-F5344CB8AC3E}">
        <p14:creationId xmlns:p14="http://schemas.microsoft.com/office/powerpoint/2010/main" val="363540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1533188" y="340593"/>
            <a:ext cx="9512103" cy="838984"/>
          </a:xfrm>
        </p:spPr>
        <p:txBody>
          <a:bodyPr anchor="t"/>
          <a:lstStyle/>
          <a:p>
            <a:r>
              <a:rPr lang="en-US" sz="4400" dirty="0"/>
              <a:t>Our </a:t>
            </a:r>
            <a:r>
              <a:rPr lang="en-US" sz="4400" dirty="0" smtClean="0"/>
              <a:t>Own Definitions </a:t>
            </a:r>
            <a:r>
              <a:rPr lang="en-US" sz="4400" dirty="0"/>
              <a:t>of Rigor &amp; </a:t>
            </a:r>
            <a:r>
              <a:rPr lang="en-US" sz="4400" dirty="0" smtClean="0"/>
              <a:t>Relevance</a:t>
            </a:r>
            <a:endParaRPr lang="en-US" dirty="0"/>
          </a:p>
        </p:txBody>
      </p:sp>
      <p:pic>
        <p:nvPicPr>
          <p:cNvPr id="9" name="Picture 8">
            <a:extLst>
              <a:ext uri="{FF2B5EF4-FFF2-40B4-BE49-F238E27FC236}">
                <a16:creationId xmlns:a16="http://schemas.microsoft.com/office/drawing/2014/main" id="{9FC3F504-6832-4E7A-8C85-5513B978C2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595318">
            <a:off x="669033" y="1976211"/>
            <a:ext cx="3924693" cy="3924693"/>
          </a:xfrm>
          <a:prstGeom prst="rect">
            <a:avLst/>
          </a:prstGeom>
        </p:spPr>
      </p:pic>
      <p:sp>
        <p:nvSpPr>
          <p:cNvPr id="10" name="Rectangle 9">
            <a:extLst>
              <a:ext uri="{FF2B5EF4-FFF2-40B4-BE49-F238E27FC236}">
                <a16:creationId xmlns:a16="http://schemas.microsoft.com/office/drawing/2014/main" id="{D9399C4B-3611-4504-9009-B72DFD52A0F9}"/>
              </a:ext>
            </a:extLst>
          </p:cNvPr>
          <p:cNvSpPr/>
          <p:nvPr/>
        </p:nvSpPr>
        <p:spPr>
          <a:xfrm>
            <a:off x="4208528" y="1494051"/>
            <a:ext cx="7593831" cy="1754326"/>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Make a list and prioritize</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12" name="Picture 11">
            <a:extLst>
              <a:ext uri="{FF2B5EF4-FFF2-40B4-BE49-F238E27FC236}">
                <a16:creationId xmlns:a16="http://schemas.microsoft.com/office/drawing/2014/main" id="{C3FD14E7-7BDC-4034-8681-9B92616F13E5}"/>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592824" y="2989300"/>
            <a:ext cx="4898926" cy="3061828"/>
          </a:xfrm>
          <a:prstGeom prst="rect">
            <a:avLst/>
          </a:prstGeom>
        </p:spPr>
      </p:pic>
      <p:sp>
        <p:nvSpPr>
          <p:cNvPr id="13" name="TextBox 12">
            <a:extLst>
              <a:ext uri="{FF2B5EF4-FFF2-40B4-BE49-F238E27FC236}">
                <a16:creationId xmlns:a16="http://schemas.microsoft.com/office/drawing/2014/main" id="{9F737D41-CE93-45DC-A315-F26D9BB16963}"/>
              </a:ext>
            </a:extLst>
          </p:cNvPr>
          <p:cNvSpPr txBox="1"/>
          <p:nvPr/>
        </p:nvSpPr>
        <p:spPr>
          <a:xfrm>
            <a:off x="8033601" y="5590343"/>
            <a:ext cx="2667000" cy="369332"/>
          </a:xfrm>
          <a:prstGeom prst="rect">
            <a:avLst/>
          </a:prstGeom>
          <a:noFill/>
        </p:spPr>
        <p:txBody>
          <a:bodyPr wrap="square" rtlCol="0">
            <a:spAutoFit/>
          </a:bodyPr>
          <a:lstStyle/>
          <a:p>
            <a:r>
              <a:rPr lang="en-US" sz="900">
                <a:hlinkClick r:id="rId4" tooltip="http://onlineinternetmarketinghelp.com/simple-tips-and-tricks-about-time-management-and-how-it-could-change-our-lives-forever/"/>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351053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1499616" y="462904"/>
            <a:ext cx="10811256" cy="774976"/>
          </a:xfrm>
        </p:spPr>
        <p:txBody>
          <a:bodyPr anchor="t">
            <a:noAutofit/>
          </a:bodyPr>
          <a:lstStyle/>
          <a:p>
            <a:pPr algn="l"/>
            <a:r>
              <a:rPr lang="en-US" sz="4400" dirty="0"/>
              <a:t>Label </a:t>
            </a:r>
            <a:r>
              <a:rPr lang="en-US" sz="4400" dirty="0" smtClean="0"/>
              <a:t>Your Collection </a:t>
            </a:r>
            <a:r>
              <a:rPr lang="en-US" sz="4400" dirty="0"/>
              <a:t>of </a:t>
            </a:r>
            <a:r>
              <a:rPr lang="en-US" sz="4400" dirty="0" smtClean="0"/>
              <a:t>Rocks</a:t>
            </a:r>
            <a:endParaRPr lang="en-US" sz="4400" dirty="0"/>
          </a:p>
        </p:txBody>
      </p:sp>
      <p:pic>
        <p:nvPicPr>
          <p:cNvPr id="8" name="Picture 7">
            <a:extLst>
              <a:ext uri="{FF2B5EF4-FFF2-40B4-BE49-F238E27FC236}">
                <a16:creationId xmlns:a16="http://schemas.microsoft.com/office/drawing/2014/main" id="{BE6DF63C-C41B-4A44-BF91-0F46DD780EDC}"/>
              </a:ext>
            </a:extLst>
          </p:cNvPr>
          <p:cNvPicPr>
            <a:picLocks noChangeAspect="1"/>
          </p:cNvPicPr>
          <p:nvPr/>
        </p:nvPicPr>
        <p:blipFill>
          <a:blip r:embed="rId2"/>
          <a:stretch>
            <a:fillRect/>
          </a:stretch>
        </p:blipFill>
        <p:spPr>
          <a:xfrm>
            <a:off x="4285708" y="1919483"/>
            <a:ext cx="7583204" cy="3914445"/>
          </a:xfrm>
          <a:prstGeom prst="rect">
            <a:avLst/>
          </a:prstGeom>
        </p:spPr>
      </p:pic>
      <p:sp>
        <p:nvSpPr>
          <p:cNvPr id="2" name="Rectangle 1"/>
          <p:cNvSpPr/>
          <p:nvPr/>
        </p:nvSpPr>
        <p:spPr>
          <a:xfrm>
            <a:off x="286512" y="1933306"/>
            <a:ext cx="3864864" cy="3539430"/>
          </a:xfrm>
          <a:prstGeom prst="rect">
            <a:avLst/>
          </a:prstGeom>
        </p:spPr>
        <p:txBody>
          <a:bodyPr wrap="square">
            <a:spAutoFit/>
          </a:bodyPr>
          <a:lstStyle/>
          <a:p>
            <a:r>
              <a:rPr lang="en-US" sz="3200" dirty="0" smtClean="0"/>
              <a:t>Label your rocks with what you value most deeply about rigor </a:t>
            </a:r>
            <a:r>
              <a:rPr lang="en-US" sz="3200" dirty="0"/>
              <a:t>and </a:t>
            </a:r>
            <a:r>
              <a:rPr lang="en-US" sz="3200" dirty="0" smtClean="0"/>
              <a:t>relevance, using </a:t>
            </a:r>
            <a:r>
              <a:rPr lang="en-US" sz="3200" dirty="0"/>
              <a:t>the </a:t>
            </a:r>
            <a:r>
              <a:rPr lang="en-US" sz="3200" dirty="0" smtClean="0"/>
              <a:t>size </a:t>
            </a:r>
            <a:r>
              <a:rPr lang="en-US" sz="3200" dirty="0"/>
              <a:t>of the </a:t>
            </a:r>
            <a:r>
              <a:rPr lang="en-US" sz="3200" dirty="0" smtClean="0"/>
              <a:t>rock </a:t>
            </a:r>
            <a:r>
              <a:rPr lang="en-US" sz="3200" dirty="0"/>
              <a:t>to </a:t>
            </a:r>
            <a:r>
              <a:rPr lang="en-US" sz="3200" dirty="0" smtClean="0"/>
              <a:t>indicate </a:t>
            </a:r>
            <a:r>
              <a:rPr lang="en-US" sz="3200" dirty="0"/>
              <a:t>its </a:t>
            </a:r>
            <a:r>
              <a:rPr lang="en-US" sz="3200" dirty="0" smtClean="0"/>
              <a:t>importance.</a:t>
            </a:r>
            <a:endParaRPr lang="en-US" sz="3200" dirty="0"/>
          </a:p>
        </p:txBody>
      </p:sp>
    </p:spTree>
    <p:extLst>
      <p:ext uri="{BB962C8B-B14F-4D97-AF65-F5344CB8AC3E}">
        <p14:creationId xmlns:p14="http://schemas.microsoft.com/office/powerpoint/2010/main" val="250427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1743500" y="75416"/>
            <a:ext cx="9512103" cy="810704"/>
          </a:xfrm>
        </p:spPr>
        <p:txBody>
          <a:bodyPr>
            <a:normAutofit fontScale="90000"/>
          </a:bodyPr>
          <a:lstStyle/>
          <a:p>
            <a:r>
              <a:rPr lang="en-US" dirty="0"/>
              <a:t/>
            </a:r>
            <a:br>
              <a:rPr lang="en-US" dirty="0"/>
            </a:br>
            <a:endParaRPr lang="en-US" dirty="0"/>
          </a:p>
        </p:txBody>
      </p:sp>
      <p:pic>
        <p:nvPicPr>
          <p:cNvPr id="2" name="Picture 1">
            <a:extLst>
              <a:ext uri="{FF2B5EF4-FFF2-40B4-BE49-F238E27FC236}">
                <a16:creationId xmlns:a16="http://schemas.microsoft.com/office/drawing/2014/main" id="{D141C973-7A6F-45B3-97EB-320917AB4480}"/>
              </a:ext>
            </a:extLst>
          </p:cNvPr>
          <p:cNvPicPr>
            <a:picLocks noChangeAspect="1"/>
          </p:cNvPicPr>
          <p:nvPr/>
        </p:nvPicPr>
        <p:blipFill>
          <a:blip r:embed="rId2"/>
          <a:stretch>
            <a:fillRect/>
          </a:stretch>
        </p:blipFill>
        <p:spPr>
          <a:xfrm>
            <a:off x="1743500" y="75416"/>
            <a:ext cx="8635138" cy="6370788"/>
          </a:xfrm>
          <a:prstGeom prst="rect">
            <a:avLst/>
          </a:prstGeom>
        </p:spPr>
      </p:pic>
    </p:spTree>
    <p:extLst>
      <p:ext uri="{BB962C8B-B14F-4D97-AF65-F5344CB8AC3E}">
        <p14:creationId xmlns:p14="http://schemas.microsoft.com/office/powerpoint/2010/main" val="374918853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52BDD5D-0ABD-4E18-B064-66BC24C7B9B9}" vid="{78F9AFD0-DB94-488A-A903-04A6DD5E0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1304</TotalTime>
  <Words>612</Words>
  <Application>Microsoft Office PowerPoint</Application>
  <PresentationFormat>Widescreen</PresentationFormat>
  <Paragraphs>93</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Agency FB</vt:lpstr>
      <vt:lpstr>Arial</vt:lpstr>
      <vt:lpstr>Calibri</vt:lpstr>
      <vt:lpstr>Calibri Light</vt:lpstr>
      <vt:lpstr>1_Office Theme</vt:lpstr>
      <vt:lpstr>  </vt:lpstr>
      <vt:lpstr>Agreements for Today’s Time Together</vt:lpstr>
      <vt:lpstr>PowerPoint Presentation</vt:lpstr>
      <vt:lpstr>PowerPoint Presentation</vt:lpstr>
      <vt:lpstr>Rigor and Relevance</vt:lpstr>
      <vt:lpstr>Identifying What Matters</vt:lpstr>
      <vt:lpstr>Our Own Definitions of Rigor &amp; Relevance</vt:lpstr>
      <vt:lpstr>Label Your Collection of Rocks</vt:lpstr>
      <vt:lpstr> </vt:lpstr>
      <vt:lpstr>Four Corners           </vt:lpstr>
      <vt:lpstr>Reflections TAKE                                   ACTION!            </vt:lpstr>
      <vt:lpstr>Learning is Social</vt:lpstr>
      <vt:lpstr>Informally group yourselves in groups of 4 or 5.  Task:  Build the tallest free-standing tower that will support the weight of one regular-sized marshmallow. You may use as many or as few of the materials as you want.  Time: 12 minutes</vt:lpstr>
      <vt:lpstr>Debrief of Marshmallow Tower Challenge </vt:lpstr>
      <vt:lpstr>The Suspects - Who are You?</vt:lpstr>
      <vt:lpstr>Review the Evidence</vt:lpstr>
      <vt:lpstr>Creating Challenging and Caring Classrooms</vt:lpstr>
      <vt:lpstr>Case Studies</vt:lpstr>
      <vt:lpstr>Key Findings</vt:lpstr>
      <vt:lpstr>Design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Muskauski</dc:creator>
  <cp:lastModifiedBy>Gregg Howell</cp:lastModifiedBy>
  <cp:revision>55</cp:revision>
  <cp:lastPrinted>2018-09-07T13:33:09Z</cp:lastPrinted>
  <dcterms:created xsi:type="dcterms:W3CDTF">2018-07-09T16:00:04Z</dcterms:created>
  <dcterms:modified xsi:type="dcterms:W3CDTF">2019-10-28T17:29:50Z</dcterms:modified>
</cp:coreProperties>
</file>