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handoutMasterIdLst>
    <p:handoutMasterId r:id="rId19"/>
  </p:handoutMasterIdLst>
  <p:sldIdLst>
    <p:sldId id="256" r:id="rId2"/>
    <p:sldId id="257" r:id="rId3"/>
    <p:sldId id="259" r:id="rId4"/>
    <p:sldId id="258" r:id="rId5"/>
    <p:sldId id="263" r:id="rId6"/>
    <p:sldId id="260" r:id="rId7"/>
    <p:sldId id="261" r:id="rId8"/>
    <p:sldId id="262" r:id="rId9"/>
    <p:sldId id="266" r:id="rId10"/>
    <p:sldId id="267" r:id="rId11"/>
    <p:sldId id="268" r:id="rId12"/>
    <p:sldId id="269" r:id="rId13"/>
    <p:sldId id="270" r:id="rId14"/>
    <p:sldId id="271" r:id="rId15"/>
    <p:sldId id="272" r:id="rId16"/>
    <p:sldId id="273" r:id="rId17"/>
  </p:sldIdLst>
  <p:sldSz cx="12192000" cy="6858000"/>
  <p:notesSz cx="69850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AC29"/>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80" autoAdjust="0"/>
    <p:restoredTop sz="94709"/>
  </p:normalViewPr>
  <p:slideViewPr>
    <p:cSldViewPr snapToGrid="0">
      <p:cViewPr varScale="1">
        <p:scale>
          <a:sx n="91" d="100"/>
          <a:sy n="91" d="100"/>
        </p:scale>
        <p:origin x="87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sz="quarter" idx="1"/>
          </p:nvPr>
        </p:nvSpPr>
        <p:spPr>
          <a:xfrm>
            <a:off x="3956550" y="0"/>
            <a:ext cx="3026833" cy="465797"/>
          </a:xfrm>
          <a:prstGeom prst="rect">
            <a:avLst/>
          </a:prstGeom>
        </p:spPr>
        <p:txBody>
          <a:bodyPr vert="horz" lIns="92958" tIns="46479" rIns="92958" bIns="46479" rtlCol="0"/>
          <a:lstStyle>
            <a:lvl1pPr algn="r">
              <a:defRPr sz="1200"/>
            </a:lvl1pPr>
          </a:lstStyle>
          <a:p>
            <a:fld id="{D53DBA32-2BD1-46AA-B2CA-42AB3B4A599E}" type="datetimeFigureOut">
              <a:rPr lang="en-US" smtClean="0"/>
              <a:t>1/17/20</a:t>
            </a:fld>
            <a:endParaRPr lang="en-US"/>
          </a:p>
        </p:txBody>
      </p:sp>
      <p:sp>
        <p:nvSpPr>
          <p:cNvPr id="4" name="Footer Placeholder 3"/>
          <p:cNvSpPr>
            <a:spLocks noGrp="1"/>
          </p:cNvSpPr>
          <p:nvPr>
            <p:ph type="ftr" sz="quarter" idx="2"/>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5" name="Slide Number Placeholder 4"/>
          <p:cNvSpPr>
            <a:spLocks noGrp="1"/>
          </p:cNvSpPr>
          <p:nvPr>
            <p:ph type="sldNum" sz="quarter" idx="3"/>
          </p:nvPr>
        </p:nvSpPr>
        <p:spPr>
          <a:xfrm>
            <a:off x="3956550" y="8817904"/>
            <a:ext cx="3026833" cy="465796"/>
          </a:xfrm>
          <a:prstGeom prst="rect">
            <a:avLst/>
          </a:prstGeom>
        </p:spPr>
        <p:txBody>
          <a:bodyPr vert="horz" lIns="92958" tIns="46479" rIns="92958" bIns="46479" rtlCol="0" anchor="b"/>
          <a:lstStyle>
            <a:lvl1pPr algn="r">
              <a:defRPr sz="1200"/>
            </a:lvl1pPr>
          </a:lstStyle>
          <a:p>
            <a:fld id="{5976F2DE-0097-42C5-B3F0-BB751D164491}" type="slidenum">
              <a:rPr lang="en-US" smtClean="0"/>
              <a:t>‹#›</a:t>
            </a:fld>
            <a:endParaRPr lang="en-US"/>
          </a:p>
        </p:txBody>
      </p:sp>
    </p:spTree>
    <p:extLst>
      <p:ext uri="{BB962C8B-B14F-4D97-AF65-F5344CB8AC3E}">
        <p14:creationId xmlns:p14="http://schemas.microsoft.com/office/powerpoint/2010/main" val="9641571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26833" cy="465797"/>
          </a:xfrm>
          <a:prstGeom prst="rect">
            <a:avLst/>
          </a:prstGeom>
        </p:spPr>
        <p:txBody>
          <a:bodyPr vert="horz" lIns="92958" tIns="46479" rIns="92958" bIns="46479" rtlCol="0"/>
          <a:lstStyle>
            <a:lvl1pPr algn="l">
              <a:defRPr sz="1200"/>
            </a:lvl1pPr>
          </a:lstStyle>
          <a:p>
            <a:endParaRPr lang="en-US"/>
          </a:p>
        </p:txBody>
      </p:sp>
      <p:sp>
        <p:nvSpPr>
          <p:cNvPr id="3" name="Date Placeholder 2"/>
          <p:cNvSpPr>
            <a:spLocks noGrp="1"/>
          </p:cNvSpPr>
          <p:nvPr>
            <p:ph type="dt" idx="1"/>
          </p:nvPr>
        </p:nvSpPr>
        <p:spPr>
          <a:xfrm>
            <a:off x="3956550" y="0"/>
            <a:ext cx="3026833" cy="465797"/>
          </a:xfrm>
          <a:prstGeom prst="rect">
            <a:avLst/>
          </a:prstGeom>
        </p:spPr>
        <p:txBody>
          <a:bodyPr vert="horz" lIns="92958" tIns="46479" rIns="92958" bIns="46479" rtlCol="0"/>
          <a:lstStyle>
            <a:lvl1pPr algn="r">
              <a:defRPr sz="1200"/>
            </a:lvl1pPr>
          </a:lstStyle>
          <a:p>
            <a:fld id="{19FB025C-AA2B-479C-A7F3-17B7237D8F7E}" type="datetimeFigureOut">
              <a:rPr lang="en-US" smtClean="0"/>
              <a:t>1/17/20</a:t>
            </a:fld>
            <a:endParaRPr lang="en-US"/>
          </a:p>
        </p:txBody>
      </p:sp>
      <p:sp>
        <p:nvSpPr>
          <p:cNvPr id="4" name="Slide Image Placeholder 3"/>
          <p:cNvSpPr>
            <a:spLocks noGrp="1" noRot="1" noChangeAspect="1"/>
          </p:cNvSpPr>
          <p:nvPr>
            <p:ph type="sldImg" idx="2"/>
          </p:nvPr>
        </p:nvSpPr>
        <p:spPr>
          <a:xfrm>
            <a:off x="706438" y="1160463"/>
            <a:ext cx="5572125" cy="3133725"/>
          </a:xfrm>
          <a:prstGeom prst="rect">
            <a:avLst/>
          </a:prstGeom>
          <a:noFill/>
          <a:ln w="12700">
            <a:solidFill>
              <a:prstClr val="black"/>
            </a:solidFill>
          </a:ln>
        </p:spPr>
        <p:txBody>
          <a:bodyPr vert="horz" lIns="92958" tIns="46479" rIns="92958" bIns="46479" rtlCol="0" anchor="ctr"/>
          <a:lstStyle/>
          <a:p>
            <a:endParaRPr lang="en-US"/>
          </a:p>
        </p:txBody>
      </p:sp>
      <p:sp>
        <p:nvSpPr>
          <p:cNvPr id="5" name="Notes Placeholder 4"/>
          <p:cNvSpPr>
            <a:spLocks noGrp="1"/>
          </p:cNvSpPr>
          <p:nvPr>
            <p:ph type="body" sz="quarter" idx="3"/>
          </p:nvPr>
        </p:nvSpPr>
        <p:spPr>
          <a:xfrm>
            <a:off x="698500" y="4467781"/>
            <a:ext cx="5588000" cy="3655457"/>
          </a:xfrm>
          <a:prstGeom prst="rect">
            <a:avLst/>
          </a:prstGeom>
        </p:spPr>
        <p:txBody>
          <a:bodyPr vert="horz" lIns="92958" tIns="46479" rIns="92958" bIns="4647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17904"/>
            <a:ext cx="3026833" cy="465796"/>
          </a:xfrm>
          <a:prstGeom prst="rect">
            <a:avLst/>
          </a:prstGeom>
        </p:spPr>
        <p:txBody>
          <a:bodyPr vert="horz" lIns="92958" tIns="46479" rIns="92958" bIns="46479" rtlCol="0" anchor="b"/>
          <a:lstStyle>
            <a:lvl1pPr algn="l">
              <a:defRPr sz="1200"/>
            </a:lvl1pPr>
          </a:lstStyle>
          <a:p>
            <a:endParaRPr lang="en-US"/>
          </a:p>
        </p:txBody>
      </p:sp>
      <p:sp>
        <p:nvSpPr>
          <p:cNvPr id="7" name="Slide Number Placeholder 6"/>
          <p:cNvSpPr>
            <a:spLocks noGrp="1"/>
          </p:cNvSpPr>
          <p:nvPr>
            <p:ph type="sldNum" sz="quarter" idx="5"/>
          </p:nvPr>
        </p:nvSpPr>
        <p:spPr>
          <a:xfrm>
            <a:off x="3956550" y="8817904"/>
            <a:ext cx="3026833" cy="465796"/>
          </a:xfrm>
          <a:prstGeom prst="rect">
            <a:avLst/>
          </a:prstGeom>
        </p:spPr>
        <p:txBody>
          <a:bodyPr vert="horz" lIns="92958" tIns="46479" rIns="92958" bIns="46479" rtlCol="0" anchor="b"/>
          <a:lstStyle>
            <a:lvl1pPr algn="r">
              <a:defRPr sz="1200"/>
            </a:lvl1pPr>
          </a:lstStyle>
          <a:p>
            <a:fld id="{5F04E246-3D81-48C5-94D4-0E16CCA620F8}" type="slidenum">
              <a:rPr lang="en-US" smtClean="0"/>
              <a:t>‹#›</a:t>
            </a:fld>
            <a:endParaRPr lang="en-US"/>
          </a:p>
        </p:txBody>
      </p:sp>
    </p:spTree>
    <p:extLst>
      <p:ext uri="{BB962C8B-B14F-4D97-AF65-F5344CB8AC3E}">
        <p14:creationId xmlns:p14="http://schemas.microsoft.com/office/powerpoint/2010/main" val="11151781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hsredesign.org/postsecondary/"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hsredesign.org/postsecondary/"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Weeds are resilient </a:t>
            </a:r>
          </a:p>
        </p:txBody>
      </p:sp>
      <p:sp>
        <p:nvSpPr>
          <p:cNvPr id="4" name="Slide Number Placeholder 3"/>
          <p:cNvSpPr>
            <a:spLocks noGrp="1"/>
          </p:cNvSpPr>
          <p:nvPr>
            <p:ph type="sldNum" sz="quarter" idx="10"/>
          </p:nvPr>
        </p:nvSpPr>
        <p:spPr/>
        <p:txBody>
          <a:bodyPr/>
          <a:lstStyle/>
          <a:p>
            <a:fld id="{5F04E246-3D81-48C5-94D4-0E16CCA620F8}" type="slidenum">
              <a:rPr lang="en-US" smtClean="0"/>
              <a:t>2</a:t>
            </a:fld>
            <a:endParaRPr lang="en-US"/>
          </a:p>
        </p:txBody>
      </p:sp>
    </p:spTree>
    <p:extLst>
      <p:ext uri="{BB962C8B-B14F-4D97-AF65-F5344CB8AC3E}">
        <p14:creationId xmlns:p14="http://schemas.microsoft.com/office/powerpoint/2010/main" val="11241259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hlinkClick r:id="rId3"/>
              </a:rPr>
              <a:t>https://www.hsredesign.org/postsecondary/</a:t>
            </a:r>
            <a:r>
              <a:rPr lang="en-US" sz="1200" dirty="0"/>
              <a:t>. Point out Bullet #4 as one of the core principals for postsecondary pathways.</a:t>
            </a:r>
            <a:endParaRPr lang="en-US" dirty="0"/>
          </a:p>
        </p:txBody>
      </p:sp>
      <p:sp>
        <p:nvSpPr>
          <p:cNvPr id="4" name="Slide Number Placeholder 3"/>
          <p:cNvSpPr>
            <a:spLocks noGrp="1"/>
          </p:cNvSpPr>
          <p:nvPr>
            <p:ph type="sldNum" sz="quarter" idx="5"/>
          </p:nvPr>
        </p:nvSpPr>
        <p:spPr/>
        <p:txBody>
          <a:bodyPr/>
          <a:lstStyle/>
          <a:p>
            <a:fld id="{8B697F5C-AC66-EF47-A458-B12214CA7D0C}" type="slidenum">
              <a:rPr lang="en-US" smtClean="0"/>
              <a:t>11</a:t>
            </a:fld>
            <a:endParaRPr lang="en-US" dirty="0"/>
          </a:p>
        </p:txBody>
      </p:sp>
    </p:spTree>
    <p:extLst>
      <p:ext uri="{BB962C8B-B14F-4D97-AF65-F5344CB8AC3E}">
        <p14:creationId xmlns:p14="http://schemas.microsoft.com/office/powerpoint/2010/main" val="23484914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to take out a sheet of paper and list as many partnership “types” that they can envision.  Have everyone stand up with their completed list in hand.  Begin listing the slide bullets one at a time.  If a participant does bot have one of the “types” listed when the bullet is displayed, then that person sits down.  Determine who had the most comprehensive list(s) and reward with an incentive from NM.  </a:t>
            </a:r>
          </a:p>
        </p:txBody>
      </p:sp>
      <p:sp>
        <p:nvSpPr>
          <p:cNvPr id="4" name="Slide Number Placeholder 3"/>
          <p:cNvSpPr>
            <a:spLocks noGrp="1"/>
          </p:cNvSpPr>
          <p:nvPr>
            <p:ph type="sldNum" sz="quarter" idx="5"/>
          </p:nvPr>
        </p:nvSpPr>
        <p:spPr/>
        <p:txBody>
          <a:bodyPr/>
          <a:lstStyle/>
          <a:p>
            <a:fld id="{8B697F5C-AC66-EF47-A458-B12214CA7D0C}" type="slidenum">
              <a:rPr lang="en-US" smtClean="0"/>
              <a:t>12</a:t>
            </a:fld>
            <a:endParaRPr lang="en-US" dirty="0"/>
          </a:p>
        </p:txBody>
      </p:sp>
    </p:spTree>
    <p:extLst>
      <p:ext uri="{BB962C8B-B14F-4D97-AF65-F5344CB8AC3E}">
        <p14:creationId xmlns:p14="http://schemas.microsoft.com/office/powerpoint/2010/main" val="37358886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Partnerships are built upon providing support for students and student success.  That partnerships are are a helping hand and not a handout.  When there is a complex and difficult challenge to embrace, you improve chances of success by involving others and not taking on the challenge by yourself.  Inclusivity is always better than exclusivity. Build off of your own network, the work will soon follow its own path.  </a:t>
            </a:r>
          </a:p>
        </p:txBody>
      </p:sp>
      <p:sp>
        <p:nvSpPr>
          <p:cNvPr id="4" name="Slide Number Placeholder 3"/>
          <p:cNvSpPr>
            <a:spLocks noGrp="1"/>
          </p:cNvSpPr>
          <p:nvPr>
            <p:ph type="sldNum" sz="quarter" idx="5"/>
          </p:nvPr>
        </p:nvSpPr>
        <p:spPr/>
        <p:txBody>
          <a:bodyPr/>
          <a:lstStyle/>
          <a:p>
            <a:fld id="{8B697F5C-AC66-EF47-A458-B12214CA7D0C}" type="slidenum">
              <a:rPr lang="en-US" smtClean="0"/>
              <a:t>13</a:t>
            </a:fld>
            <a:endParaRPr lang="en-US" dirty="0"/>
          </a:p>
        </p:txBody>
      </p:sp>
    </p:spTree>
    <p:extLst>
      <p:ext uri="{BB962C8B-B14F-4D97-AF65-F5344CB8AC3E}">
        <p14:creationId xmlns:p14="http://schemas.microsoft.com/office/powerpoint/2010/main" val="37825965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Talk about the geography of the state and the isolation of the schools involved in HSRN.  These are the questions that we discussed that lead us to the idea of recruiting stakeholders as State-level partners.  Provide anecdotal stories of recruiting partners including: Kevin Begay, Annie Wilmon, Dan Garcia, and William Marks and Representative Williams-Stapleton.  Talk about the connections made at the convening.  Our anticipated follow up with Kevin Behay and his superior at the Navajo Nation.  </a:t>
            </a:r>
          </a:p>
          <a:p>
            <a:endParaRPr lang="en-US" dirty="0"/>
          </a:p>
        </p:txBody>
      </p:sp>
      <p:sp>
        <p:nvSpPr>
          <p:cNvPr id="4" name="Slide Number Placeholder 3"/>
          <p:cNvSpPr>
            <a:spLocks noGrp="1"/>
          </p:cNvSpPr>
          <p:nvPr>
            <p:ph type="sldNum" sz="quarter" idx="5"/>
          </p:nvPr>
        </p:nvSpPr>
        <p:spPr/>
        <p:txBody>
          <a:bodyPr/>
          <a:lstStyle/>
          <a:p>
            <a:fld id="{8B697F5C-AC66-EF47-A458-B12214CA7D0C}" type="slidenum">
              <a:rPr lang="en-US" smtClean="0"/>
              <a:t>14</a:t>
            </a:fld>
            <a:endParaRPr lang="en-US" dirty="0"/>
          </a:p>
        </p:txBody>
      </p:sp>
    </p:spTree>
    <p:extLst>
      <p:ext uri="{BB962C8B-B14F-4D97-AF65-F5344CB8AC3E}">
        <p14:creationId xmlns:p14="http://schemas.microsoft.com/office/powerpoint/2010/main" val="23728136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Comments about each bullet – Wrap up with </a:t>
            </a:r>
            <a:r>
              <a:rPr lang="en-US"/>
              <a:t>the short video.</a:t>
            </a:r>
            <a:endParaRPr lang="en-US" dirty="0"/>
          </a:p>
        </p:txBody>
      </p:sp>
      <p:sp>
        <p:nvSpPr>
          <p:cNvPr id="4" name="Slide Number Placeholder 3"/>
          <p:cNvSpPr>
            <a:spLocks noGrp="1"/>
          </p:cNvSpPr>
          <p:nvPr>
            <p:ph type="sldNum" sz="quarter" idx="5"/>
          </p:nvPr>
        </p:nvSpPr>
        <p:spPr/>
        <p:txBody>
          <a:bodyPr/>
          <a:lstStyle/>
          <a:p>
            <a:fld id="{8B697F5C-AC66-EF47-A458-B12214CA7D0C}" type="slidenum">
              <a:rPr lang="en-US" smtClean="0"/>
              <a:t>15</a:t>
            </a:fld>
            <a:endParaRPr lang="en-US" dirty="0"/>
          </a:p>
        </p:txBody>
      </p:sp>
    </p:spTree>
    <p:extLst>
      <p:ext uri="{BB962C8B-B14F-4D97-AF65-F5344CB8AC3E}">
        <p14:creationId xmlns:p14="http://schemas.microsoft.com/office/powerpoint/2010/main" val="32249894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Meeting the needs</a:t>
            </a:r>
            <a:r>
              <a:rPr lang="en-US" baseline="0" dirty="0"/>
              <a:t> of the present, without compromising future need, 4500 years ago, The Giza Pyramids, 85 years to build, withstood time – but for what intention now do they serve? Burial religious rituals </a:t>
            </a:r>
            <a:endParaRPr lang="en-US" dirty="0"/>
          </a:p>
        </p:txBody>
      </p:sp>
      <p:sp>
        <p:nvSpPr>
          <p:cNvPr id="4" name="Slide Number Placeholder 3"/>
          <p:cNvSpPr>
            <a:spLocks noGrp="1"/>
          </p:cNvSpPr>
          <p:nvPr>
            <p:ph type="sldNum" sz="quarter" idx="10"/>
          </p:nvPr>
        </p:nvSpPr>
        <p:spPr/>
        <p:txBody>
          <a:bodyPr/>
          <a:lstStyle/>
          <a:p>
            <a:fld id="{5F04E246-3D81-48C5-94D4-0E16CCA620F8}" type="slidenum">
              <a:rPr lang="en-US" smtClean="0"/>
              <a:t>3</a:t>
            </a:fld>
            <a:endParaRPr lang="en-US"/>
          </a:p>
        </p:txBody>
      </p:sp>
    </p:spTree>
    <p:extLst>
      <p:ext uri="{BB962C8B-B14F-4D97-AF65-F5344CB8AC3E}">
        <p14:creationId xmlns:p14="http://schemas.microsoft.com/office/powerpoint/2010/main" val="34832043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Tackling</a:t>
            </a:r>
            <a:r>
              <a:rPr lang="en-US" baseline="0" dirty="0"/>
              <a:t> and overcoming changes without being overwhelmed by them </a:t>
            </a:r>
          </a:p>
          <a:p>
            <a:r>
              <a:rPr lang="en-US" baseline="0" dirty="0"/>
              <a:t>Design to endure physical, social and economic shocks and stresses </a:t>
            </a:r>
            <a:endParaRPr lang="en-US" dirty="0"/>
          </a:p>
        </p:txBody>
      </p:sp>
      <p:sp>
        <p:nvSpPr>
          <p:cNvPr id="4" name="Slide Number Placeholder 3"/>
          <p:cNvSpPr>
            <a:spLocks noGrp="1"/>
          </p:cNvSpPr>
          <p:nvPr>
            <p:ph type="sldNum" sz="quarter" idx="10"/>
          </p:nvPr>
        </p:nvSpPr>
        <p:spPr/>
        <p:txBody>
          <a:bodyPr/>
          <a:lstStyle/>
          <a:p>
            <a:fld id="{5F04E246-3D81-48C5-94D4-0E16CCA620F8}" type="slidenum">
              <a:rPr lang="en-US" smtClean="0"/>
              <a:t>4</a:t>
            </a:fld>
            <a:endParaRPr lang="en-US"/>
          </a:p>
        </p:txBody>
      </p:sp>
    </p:spTree>
    <p:extLst>
      <p:ext uri="{BB962C8B-B14F-4D97-AF65-F5344CB8AC3E}">
        <p14:creationId xmlns:p14="http://schemas.microsoft.com/office/powerpoint/2010/main" val="9129386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NM&lt; ranked worst in the nation child poverty,</a:t>
            </a:r>
            <a:r>
              <a:rPr lang="en-US" baseline="0" dirty="0"/>
              <a:t> national average is 21% - ending poverty declares a loss or a victory. A Just Cause declares advancement which takes on other layers / adjust vision statement to skill building in lieu of putting an end to something </a:t>
            </a:r>
            <a:endParaRPr lang="en-US" dirty="0"/>
          </a:p>
        </p:txBody>
      </p:sp>
      <p:sp>
        <p:nvSpPr>
          <p:cNvPr id="4" name="Slide Number Placeholder 3"/>
          <p:cNvSpPr>
            <a:spLocks noGrp="1"/>
          </p:cNvSpPr>
          <p:nvPr>
            <p:ph type="sldNum" sz="quarter" idx="10"/>
          </p:nvPr>
        </p:nvSpPr>
        <p:spPr/>
        <p:txBody>
          <a:bodyPr/>
          <a:lstStyle/>
          <a:p>
            <a:fld id="{5F04E246-3D81-48C5-94D4-0E16CCA620F8}" type="slidenum">
              <a:rPr lang="en-US" smtClean="0"/>
              <a:t>5</a:t>
            </a:fld>
            <a:endParaRPr lang="en-US"/>
          </a:p>
        </p:txBody>
      </p:sp>
    </p:spTree>
    <p:extLst>
      <p:ext uri="{BB962C8B-B14F-4D97-AF65-F5344CB8AC3E}">
        <p14:creationId xmlns:p14="http://schemas.microsoft.com/office/powerpoint/2010/main" val="39899869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cause – meant to last</a:t>
            </a:r>
            <a:r>
              <a:rPr lang="en-US" baseline="0" dirty="0"/>
              <a:t> – not “win” but to advance : carrying on the legacy of our vision, positive, specific alternative vision for the future</a:t>
            </a:r>
          </a:p>
          <a:p>
            <a:r>
              <a:rPr lang="en-US" baseline="0" dirty="0"/>
              <a:t>personally relate as people and easily committed to memory</a:t>
            </a:r>
          </a:p>
          <a:p>
            <a:r>
              <a:rPr lang="en-US" baseline="0" dirty="0"/>
              <a:t>AS Rebels, we are Fighting for lasting inspiration </a:t>
            </a:r>
          </a:p>
          <a:p>
            <a:r>
              <a:rPr lang="en-US" dirty="0"/>
              <a:t>Victories and goals met will serve as an</a:t>
            </a:r>
            <a:r>
              <a:rPr lang="en-US" baseline="0" dirty="0"/>
              <a:t> inspiration for us to keep moving forward </a:t>
            </a:r>
            <a:endParaRPr lang="en-US" dirty="0"/>
          </a:p>
        </p:txBody>
      </p:sp>
      <p:sp>
        <p:nvSpPr>
          <p:cNvPr id="4" name="Slide Number Placeholder 3"/>
          <p:cNvSpPr>
            <a:spLocks noGrp="1"/>
          </p:cNvSpPr>
          <p:nvPr>
            <p:ph type="sldNum" sz="quarter" idx="10"/>
          </p:nvPr>
        </p:nvSpPr>
        <p:spPr/>
        <p:txBody>
          <a:bodyPr/>
          <a:lstStyle/>
          <a:p>
            <a:fld id="{5F04E246-3D81-48C5-94D4-0E16CCA620F8}" type="slidenum">
              <a:rPr lang="en-US" smtClean="0"/>
              <a:t>6</a:t>
            </a:fld>
            <a:endParaRPr lang="en-US"/>
          </a:p>
        </p:txBody>
      </p:sp>
    </p:spTree>
    <p:extLst>
      <p:ext uri="{BB962C8B-B14F-4D97-AF65-F5344CB8AC3E}">
        <p14:creationId xmlns:p14="http://schemas.microsoft.com/office/powerpoint/2010/main" val="41278130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Ted Talks</a:t>
            </a:r>
            <a:r>
              <a:rPr lang="en-US" baseline="0" dirty="0"/>
              <a:t> The Power of Resilience by Dr. Sam Goldstein, professor at the </a:t>
            </a:r>
            <a:r>
              <a:rPr lang="en-US" baseline="0" dirty="0" err="1"/>
              <a:t>Univ</a:t>
            </a:r>
            <a:r>
              <a:rPr lang="en-US" baseline="0" dirty="0"/>
              <a:t> of Utah, 50 books, 24 textbooks on school psychology and child development </a:t>
            </a:r>
            <a:endParaRPr lang="en-US" dirty="0"/>
          </a:p>
        </p:txBody>
      </p:sp>
      <p:sp>
        <p:nvSpPr>
          <p:cNvPr id="4" name="Slide Number Placeholder 3"/>
          <p:cNvSpPr>
            <a:spLocks noGrp="1"/>
          </p:cNvSpPr>
          <p:nvPr>
            <p:ph type="sldNum" sz="quarter" idx="10"/>
          </p:nvPr>
        </p:nvSpPr>
        <p:spPr/>
        <p:txBody>
          <a:bodyPr/>
          <a:lstStyle/>
          <a:p>
            <a:fld id="{5F04E246-3D81-48C5-94D4-0E16CCA620F8}" type="slidenum">
              <a:rPr lang="en-US" smtClean="0"/>
              <a:t>7</a:t>
            </a:fld>
            <a:endParaRPr lang="en-US"/>
          </a:p>
        </p:txBody>
      </p:sp>
    </p:spTree>
    <p:extLst>
      <p:ext uri="{BB962C8B-B14F-4D97-AF65-F5344CB8AC3E}">
        <p14:creationId xmlns:p14="http://schemas.microsoft.com/office/powerpoint/2010/main" val="29529744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F04E246-3D81-48C5-94D4-0E16CCA620F8}" type="slidenum">
              <a:rPr lang="en-US" smtClean="0"/>
              <a:t>8</a:t>
            </a:fld>
            <a:endParaRPr lang="en-US"/>
          </a:p>
        </p:txBody>
      </p:sp>
    </p:spTree>
    <p:extLst>
      <p:ext uri="{BB962C8B-B14F-4D97-AF65-F5344CB8AC3E}">
        <p14:creationId xmlns:p14="http://schemas.microsoft.com/office/powerpoint/2010/main" val="11042982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“Then” slide.  Provides the focus for the presentation.  </a:t>
            </a:r>
          </a:p>
        </p:txBody>
      </p:sp>
      <p:sp>
        <p:nvSpPr>
          <p:cNvPr id="4" name="Slide Number Placeholder 3"/>
          <p:cNvSpPr>
            <a:spLocks noGrp="1"/>
          </p:cNvSpPr>
          <p:nvPr>
            <p:ph type="sldNum" sz="quarter" idx="5"/>
          </p:nvPr>
        </p:nvSpPr>
        <p:spPr/>
        <p:txBody>
          <a:bodyPr/>
          <a:lstStyle/>
          <a:p>
            <a:fld id="{8B697F5C-AC66-EF47-A458-B12214CA7D0C}" type="slidenum">
              <a:rPr lang="en-US" smtClean="0"/>
              <a:t>9</a:t>
            </a:fld>
            <a:endParaRPr lang="en-US" dirty="0"/>
          </a:p>
        </p:txBody>
      </p:sp>
    </p:spTree>
    <p:extLst>
      <p:ext uri="{BB962C8B-B14F-4D97-AF65-F5344CB8AC3E}">
        <p14:creationId xmlns:p14="http://schemas.microsoft.com/office/powerpoint/2010/main" val="39519117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hlinkClick r:id="rId3"/>
              </a:rPr>
              <a:t>https://www.hsredesign.org/postsecondary/</a:t>
            </a:r>
            <a:r>
              <a:rPr lang="en-US" sz="1200" dirty="0"/>
              <a:t>. Point out “Cote Principals” as identified on the website.</a:t>
            </a:r>
            <a:endParaRPr lang="en-US" dirty="0"/>
          </a:p>
        </p:txBody>
      </p:sp>
      <p:sp>
        <p:nvSpPr>
          <p:cNvPr id="4" name="Slide Number Placeholder 3"/>
          <p:cNvSpPr>
            <a:spLocks noGrp="1"/>
          </p:cNvSpPr>
          <p:nvPr>
            <p:ph type="sldNum" sz="quarter" idx="5"/>
          </p:nvPr>
        </p:nvSpPr>
        <p:spPr/>
        <p:txBody>
          <a:bodyPr/>
          <a:lstStyle/>
          <a:p>
            <a:fld id="{8B697F5C-AC66-EF47-A458-B12214CA7D0C}" type="slidenum">
              <a:rPr lang="en-US" smtClean="0"/>
              <a:t>10</a:t>
            </a:fld>
            <a:endParaRPr lang="en-US" dirty="0"/>
          </a:p>
        </p:txBody>
      </p:sp>
    </p:spTree>
    <p:extLst>
      <p:ext uri="{BB962C8B-B14F-4D97-AF65-F5344CB8AC3E}">
        <p14:creationId xmlns:p14="http://schemas.microsoft.com/office/powerpoint/2010/main" val="13806504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85BFD36-2A29-4C07-B51F-8FEC3E9EA21C}" type="datetimeFigureOut">
              <a:rPr lang="en-US" smtClean="0"/>
              <a:t>1/17/20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7CDE4-9A04-4FD2-BBBD-8B2F1675CCAE}" type="slidenum">
              <a:rPr lang="en-US" smtClean="0"/>
              <a:t>‹#›</a:t>
            </a:fld>
            <a:endParaRPr lang="en-US"/>
          </a:p>
        </p:txBody>
      </p:sp>
    </p:spTree>
    <p:extLst>
      <p:ext uri="{BB962C8B-B14F-4D97-AF65-F5344CB8AC3E}">
        <p14:creationId xmlns:p14="http://schemas.microsoft.com/office/powerpoint/2010/main" val="5963844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5BFD36-2A29-4C07-B51F-8FEC3E9EA21C}" type="datetimeFigureOut">
              <a:rPr lang="en-US" smtClean="0"/>
              <a:t>1/17/20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7CDE4-9A04-4FD2-BBBD-8B2F1675CCAE}" type="slidenum">
              <a:rPr lang="en-US" smtClean="0"/>
              <a:t>‹#›</a:t>
            </a:fld>
            <a:endParaRPr lang="en-US"/>
          </a:p>
        </p:txBody>
      </p:sp>
    </p:spTree>
    <p:extLst>
      <p:ext uri="{BB962C8B-B14F-4D97-AF65-F5344CB8AC3E}">
        <p14:creationId xmlns:p14="http://schemas.microsoft.com/office/powerpoint/2010/main" val="598929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5BFD36-2A29-4C07-B51F-8FEC3E9EA21C}" type="datetimeFigureOut">
              <a:rPr lang="en-US" smtClean="0"/>
              <a:t>1/17/20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7CDE4-9A04-4FD2-BBBD-8B2F1675CCAE}" type="slidenum">
              <a:rPr lang="en-US" smtClean="0"/>
              <a:t>‹#›</a:t>
            </a:fld>
            <a:endParaRPr lang="en-US"/>
          </a:p>
        </p:txBody>
      </p:sp>
    </p:spTree>
    <p:extLst>
      <p:ext uri="{BB962C8B-B14F-4D97-AF65-F5344CB8AC3E}">
        <p14:creationId xmlns:p14="http://schemas.microsoft.com/office/powerpoint/2010/main" val="27199726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85BFD36-2A29-4C07-B51F-8FEC3E9EA21C}" type="datetimeFigureOut">
              <a:rPr lang="en-US" smtClean="0"/>
              <a:t>1/17/20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7CDE4-9A04-4FD2-BBBD-8B2F1675CCAE}" type="slidenum">
              <a:rPr lang="en-US" smtClean="0"/>
              <a:t>‹#›</a:t>
            </a:fld>
            <a:endParaRPr lang="en-US"/>
          </a:p>
        </p:txBody>
      </p:sp>
    </p:spTree>
    <p:extLst>
      <p:ext uri="{BB962C8B-B14F-4D97-AF65-F5344CB8AC3E}">
        <p14:creationId xmlns:p14="http://schemas.microsoft.com/office/powerpoint/2010/main" val="24028807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85BFD36-2A29-4C07-B51F-8FEC3E9EA21C}" type="datetimeFigureOut">
              <a:rPr lang="en-US" smtClean="0"/>
              <a:t>1/17/20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B7CDE4-9A04-4FD2-BBBD-8B2F1675CCAE}" type="slidenum">
              <a:rPr lang="en-US" smtClean="0"/>
              <a:t>‹#›</a:t>
            </a:fld>
            <a:endParaRPr lang="en-US"/>
          </a:p>
        </p:txBody>
      </p:sp>
    </p:spTree>
    <p:extLst>
      <p:ext uri="{BB962C8B-B14F-4D97-AF65-F5344CB8AC3E}">
        <p14:creationId xmlns:p14="http://schemas.microsoft.com/office/powerpoint/2010/main" val="1899058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85BFD36-2A29-4C07-B51F-8FEC3E9EA21C}" type="datetimeFigureOut">
              <a:rPr lang="en-US" smtClean="0"/>
              <a:t>1/17/20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7CDE4-9A04-4FD2-BBBD-8B2F1675CCAE}" type="slidenum">
              <a:rPr lang="en-US" smtClean="0"/>
              <a:t>‹#›</a:t>
            </a:fld>
            <a:endParaRPr lang="en-US"/>
          </a:p>
        </p:txBody>
      </p:sp>
    </p:spTree>
    <p:extLst>
      <p:ext uri="{BB962C8B-B14F-4D97-AF65-F5344CB8AC3E}">
        <p14:creationId xmlns:p14="http://schemas.microsoft.com/office/powerpoint/2010/main" val="593917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85BFD36-2A29-4C07-B51F-8FEC3E9EA21C}" type="datetimeFigureOut">
              <a:rPr lang="en-US" smtClean="0"/>
              <a:t>1/17/20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B7CDE4-9A04-4FD2-BBBD-8B2F1675CCAE}" type="slidenum">
              <a:rPr lang="en-US" smtClean="0"/>
              <a:t>‹#›</a:t>
            </a:fld>
            <a:endParaRPr lang="en-US"/>
          </a:p>
        </p:txBody>
      </p:sp>
    </p:spTree>
    <p:extLst>
      <p:ext uri="{BB962C8B-B14F-4D97-AF65-F5344CB8AC3E}">
        <p14:creationId xmlns:p14="http://schemas.microsoft.com/office/powerpoint/2010/main" val="1383957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85BFD36-2A29-4C07-B51F-8FEC3E9EA21C}" type="datetimeFigureOut">
              <a:rPr lang="en-US" smtClean="0"/>
              <a:t>1/17/20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B7CDE4-9A04-4FD2-BBBD-8B2F1675CCAE}" type="slidenum">
              <a:rPr lang="en-US" smtClean="0"/>
              <a:t>‹#›</a:t>
            </a:fld>
            <a:endParaRPr lang="en-US"/>
          </a:p>
        </p:txBody>
      </p:sp>
    </p:spTree>
    <p:extLst>
      <p:ext uri="{BB962C8B-B14F-4D97-AF65-F5344CB8AC3E}">
        <p14:creationId xmlns:p14="http://schemas.microsoft.com/office/powerpoint/2010/main" val="1214511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5BFD36-2A29-4C07-B51F-8FEC3E9EA21C}" type="datetimeFigureOut">
              <a:rPr lang="en-US" smtClean="0"/>
              <a:t>1/17/20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B7CDE4-9A04-4FD2-BBBD-8B2F1675CCAE}" type="slidenum">
              <a:rPr lang="en-US" smtClean="0"/>
              <a:t>‹#›</a:t>
            </a:fld>
            <a:endParaRPr lang="en-US"/>
          </a:p>
        </p:txBody>
      </p:sp>
    </p:spTree>
    <p:extLst>
      <p:ext uri="{BB962C8B-B14F-4D97-AF65-F5344CB8AC3E}">
        <p14:creationId xmlns:p14="http://schemas.microsoft.com/office/powerpoint/2010/main" val="31782110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5BFD36-2A29-4C07-B51F-8FEC3E9EA21C}" type="datetimeFigureOut">
              <a:rPr lang="en-US" smtClean="0"/>
              <a:t>1/17/20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7CDE4-9A04-4FD2-BBBD-8B2F1675CCAE}" type="slidenum">
              <a:rPr lang="en-US" smtClean="0"/>
              <a:t>‹#›</a:t>
            </a:fld>
            <a:endParaRPr lang="en-US"/>
          </a:p>
        </p:txBody>
      </p:sp>
    </p:spTree>
    <p:extLst>
      <p:ext uri="{BB962C8B-B14F-4D97-AF65-F5344CB8AC3E}">
        <p14:creationId xmlns:p14="http://schemas.microsoft.com/office/powerpoint/2010/main" val="15011751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85BFD36-2A29-4C07-B51F-8FEC3E9EA21C}" type="datetimeFigureOut">
              <a:rPr lang="en-US" smtClean="0"/>
              <a:t>1/17/20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B7CDE4-9A04-4FD2-BBBD-8B2F1675CCAE}" type="slidenum">
              <a:rPr lang="en-US" smtClean="0"/>
              <a:t>‹#›</a:t>
            </a:fld>
            <a:endParaRPr lang="en-US"/>
          </a:p>
        </p:txBody>
      </p:sp>
    </p:spTree>
    <p:extLst>
      <p:ext uri="{BB962C8B-B14F-4D97-AF65-F5344CB8AC3E}">
        <p14:creationId xmlns:p14="http://schemas.microsoft.com/office/powerpoint/2010/main" val="20694827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5BFD36-2A29-4C07-B51F-8FEC3E9EA21C}" type="datetimeFigureOut">
              <a:rPr lang="en-US" smtClean="0"/>
              <a:t>1/17/20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B7CDE4-9A04-4FD2-BBBD-8B2F1675CCAE}" type="slidenum">
              <a:rPr lang="en-US" smtClean="0"/>
              <a:t>‹#›</a:t>
            </a:fld>
            <a:endParaRPr lang="en-US"/>
          </a:p>
        </p:txBody>
      </p:sp>
    </p:spTree>
    <p:extLst>
      <p:ext uri="{BB962C8B-B14F-4D97-AF65-F5344CB8AC3E}">
        <p14:creationId xmlns:p14="http://schemas.microsoft.com/office/powerpoint/2010/main" val="28391961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hsredesign.org/postsecondary/"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hyperlink" Target="https://www.hsredesign.org/postsecondary/"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youtu.be/8CT41uUw8Fc"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image" Target="../media/image18.sv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hyperlink" Target="mailto:Savagetom@icloud.com" TargetMode="External"/><Relationship Id="rId2" Type="http://schemas.openxmlformats.org/officeDocument/2006/relationships/hyperlink" Target="mailto:Michelle.Starnes@state.nm.us" TargetMode="Externa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hyperlink" Target="https://www.youtube.com/watch?v=isfw8JJ-eWM"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6327" y="1194322"/>
            <a:ext cx="10714182" cy="2123658"/>
          </a:xfrm>
          <a:prstGeom prst="rect">
            <a:avLst/>
          </a:prstGeom>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120" normalizeH="0" baseline="0" noProof="0" dirty="0">
                <a:ln>
                  <a:noFill/>
                </a:ln>
                <a:solidFill>
                  <a:srgbClr val="F0A22E"/>
                </a:solidFill>
                <a:effectLst/>
                <a:uLnTx/>
                <a:uFillTx/>
                <a:latin typeface="Calibri Light" panose="020F0302020204030204"/>
                <a:ea typeface="+mj-ea"/>
                <a:cs typeface="+mj-cs"/>
              </a:rPr>
              <a:t>New Mexico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6600" b="1" i="0" u="none" strike="noStrike" kern="0" cap="none" spc="-120" normalizeH="0" baseline="0" noProof="0" dirty="0">
                <a:ln>
                  <a:noFill/>
                </a:ln>
                <a:solidFill>
                  <a:srgbClr val="F0A22E"/>
                </a:solidFill>
                <a:effectLst/>
                <a:uLnTx/>
                <a:uFillTx/>
                <a:latin typeface="Calibri Light" panose="020F0302020204030204"/>
                <a:ea typeface="+mj-ea"/>
                <a:cs typeface="+mj-cs"/>
              </a:rPr>
              <a:t>High School Redesign Network </a:t>
            </a:r>
            <a:endParaRPr kumimoji="0" lang="en-US" sz="1800" b="0" i="0" u="none" strike="noStrike" kern="0" cap="none" spc="0" normalizeH="0" baseline="0" noProof="0" dirty="0">
              <a:ln>
                <a:noFill/>
              </a:ln>
              <a:solidFill>
                <a:sysClr val="windowText" lastClr="000000"/>
              </a:solidFill>
              <a:effectLst/>
              <a:uLnTx/>
              <a:uFillTx/>
            </a:endParaRPr>
          </a:p>
        </p:txBody>
      </p:sp>
      <p:pic>
        <p:nvPicPr>
          <p:cNvPr id="6" name="Picture 5"/>
          <p:cNvPicPr>
            <a:picLocks noChangeAspect="1"/>
          </p:cNvPicPr>
          <p:nvPr/>
        </p:nvPicPr>
        <p:blipFill>
          <a:blip r:embed="rId2"/>
          <a:stretch>
            <a:fillRect/>
          </a:stretch>
        </p:blipFill>
        <p:spPr>
          <a:xfrm>
            <a:off x="145556" y="4878022"/>
            <a:ext cx="4474852" cy="1627773"/>
          </a:xfrm>
          <a:prstGeom prst="rect">
            <a:avLst/>
          </a:prstGeom>
        </p:spPr>
      </p:pic>
      <p:pic>
        <p:nvPicPr>
          <p:cNvPr id="7" name="Picture 6"/>
          <p:cNvPicPr>
            <a:picLocks noChangeAspect="1"/>
          </p:cNvPicPr>
          <p:nvPr/>
        </p:nvPicPr>
        <p:blipFill>
          <a:blip r:embed="rId3"/>
          <a:stretch>
            <a:fillRect/>
          </a:stretch>
        </p:blipFill>
        <p:spPr>
          <a:xfrm>
            <a:off x="9564345" y="4719512"/>
            <a:ext cx="2170364" cy="1786283"/>
          </a:xfrm>
          <a:prstGeom prst="rect">
            <a:avLst/>
          </a:prstGeom>
        </p:spPr>
      </p:pic>
    </p:spTree>
    <p:extLst>
      <p:ext uri="{BB962C8B-B14F-4D97-AF65-F5344CB8AC3E}">
        <p14:creationId xmlns:p14="http://schemas.microsoft.com/office/powerpoint/2010/main" val="18054302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C4181C-B077-204F-89FD-F794E88F5ECF}"/>
              </a:ext>
            </a:extLst>
          </p:cNvPr>
          <p:cNvPicPr>
            <a:picLocks noChangeAspect="1"/>
          </p:cNvPicPr>
          <p:nvPr/>
        </p:nvPicPr>
        <p:blipFill>
          <a:blip r:embed="rId3"/>
          <a:stretch>
            <a:fillRect/>
          </a:stretch>
        </p:blipFill>
        <p:spPr>
          <a:xfrm>
            <a:off x="1748099" y="1122363"/>
            <a:ext cx="1190280" cy="1188720"/>
          </a:xfrm>
          <a:prstGeom prst="rect">
            <a:avLst/>
          </a:prstGeom>
        </p:spPr>
      </p:pic>
      <p:sp>
        <p:nvSpPr>
          <p:cNvPr id="2" name="Title 1">
            <a:extLst>
              <a:ext uri="{FF2B5EF4-FFF2-40B4-BE49-F238E27FC236}">
                <a16:creationId xmlns:a16="http://schemas.microsoft.com/office/drawing/2014/main" id="{57E1388E-802F-3144-8FAF-694762F3A173}"/>
              </a:ext>
            </a:extLst>
          </p:cNvPr>
          <p:cNvSpPr>
            <a:spLocks noGrp="1"/>
          </p:cNvSpPr>
          <p:nvPr>
            <p:ph type="ctrTitle"/>
          </p:nvPr>
        </p:nvSpPr>
        <p:spPr>
          <a:xfrm>
            <a:off x="1524000" y="1122363"/>
            <a:ext cx="9144000" cy="2006599"/>
          </a:xfrm>
        </p:spPr>
        <p:txBody>
          <a:bodyPr>
            <a:normAutofit fontScale="90000"/>
          </a:bodyPr>
          <a:lstStyle/>
          <a:p>
            <a:br>
              <a:rPr lang="en-US" dirty="0"/>
            </a:br>
            <a:br>
              <a:rPr lang="en-US" dirty="0"/>
            </a:br>
            <a:r>
              <a:rPr lang="en-US" dirty="0"/>
              <a:t>	</a:t>
            </a:r>
            <a:r>
              <a:rPr lang="en-US" dirty="0">
                <a:solidFill>
                  <a:srgbClr val="F5AC29"/>
                </a:solidFill>
              </a:rPr>
              <a:t>Postsecondary Pathways</a:t>
            </a:r>
            <a:br>
              <a:rPr lang="en-US" dirty="0"/>
            </a:br>
            <a:r>
              <a:rPr lang="en-US" sz="1800" dirty="0">
                <a:hlinkClick r:id="rId4"/>
              </a:rPr>
              <a:t>https://www.hsredesign.org/postsecondary/</a:t>
            </a:r>
            <a:br>
              <a:rPr lang="en-US" sz="1800" dirty="0">
                <a:hlinkClick r:id="rId4"/>
              </a:rPr>
            </a:br>
            <a:r>
              <a:rPr lang="en-US" sz="1800" dirty="0">
                <a:hlinkClick r:id="rId4"/>
              </a:rPr>
              <a:t>T</a:t>
            </a:r>
            <a:br>
              <a:rPr lang="en-US" dirty="0">
                <a:hlinkClick r:id="rId4"/>
              </a:rPr>
            </a:br>
            <a:endParaRPr lang="en-US" dirty="0"/>
          </a:p>
        </p:txBody>
      </p:sp>
      <p:sp>
        <p:nvSpPr>
          <p:cNvPr id="3" name="Subtitle 2">
            <a:extLst>
              <a:ext uri="{FF2B5EF4-FFF2-40B4-BE49-F238E27FC236}">
                <a16:creationId xmlns:a16="http://schemas.microsoft.com/office/drawing/2014/main" id="{C57050D6-9829-7741-A844-E65F17B86A5D}"/>
              </a:ext>
            </a:extLst>
          </p:cNvPr>
          <p:cNvSpPr>
            <a:spLocks noGrp="1"/>
          </p:cNvSpPr>
          <p:nvPr>
            <p:ph type="subTitle" idx="1"/>
          </p:nvPr>
        </p:nvSpPr>
        <p:spPr>
          <a:xfrm>
            <a:off x="1524000" y="2788920"/>
            <a:ext cx="9144000" cy="2697480"/>
          </a:xfrm>
        </p:spPr>
        <p:txBody>
          <a:bodyPr>
            <a:normAutofit/>
          </a:bodyPr>
          <a:lstStyle/>
          <a:p>
            <a:pPr fontAlgn="base"/>
            <a:r>
              <a:rPr lang="en-US" dirty="0"/>
              <a:t>The Evidence</a:t>
            </a:r>
          </a:p>
          <a:p>
            <a:pPr algn="l" fontAlgn="base"/>
            <a:r>
              <a:rPr lang="en-US" dirty="0"/>
              <a:t>“The resources here offer an evidence and research base which identify </a:t>
            </a:r>
            <a:r>
              <a:rPr lang="en-US" b="1" dirty="0"/>
              <a:t>core principles </a:t>
            </a:r>
            <a:r>
              <a:rPr lang="en-US" dirty="0"/>
              <a:t>to consider when redesigning the high school experience to enable all students to graduate with a strong and supported pathway to postsecondary success. As you design pathways they should reflect high school as a beginning and not an ending.”</a:t>
            </a:r>
          </a:p>
          <a:p>
            <a:pPr fontAlgn="base"/>
            <a:endParaRPr lang="en-US" dirty="0"/>
          </a:p>
        </p:txBody>
      </p:sp>
      <p:pic>
        <p:nvPicPr>
          <p:cNvPr id="5" name="Picture 4">
            <a:extLst>
              <a:ext uri="{FF2B5EF4-FFF2-40B4-BE49-F238E27FC236}">
                <a16:creationId xmlns:a16="http://schemas.microsoft.com/office/drawing/2014/main" id="{43CE6207-E632-B042-8272-C913A1F8F5B7}"/>
              </a:ext>
            </a:extLst>
          </p:cNvPr>
          <p:cNvPicPr>
            <a:picLocks noChangeAspect="1"/>
          </p:cNvPicPr>
          <p:nvPr/>
        </p:nvPicPr>
        <p:blipFill>
          <a:blip r:embed="rId5"/>
          <a:stretch>
            <a:fillRect/>
          </a:stretch>
        </p:blipFill>
        <p:spPr>
          <a:xfrm>
            <a:off x="10021636" y="5071717"/>
            <a:ext cx="2170364" cy="1786283"/>
          </a:xfrm>
          <a:prstGeom prst="rect">
            <a:avLst/>
          </a:prstGeom>
        </p:spPr>
      </p:pic>
    </p:spTree>
    <p:extLst>
      <p:ext uri="{BB962C8B-B14F-4D97-AF65-F5344CB8AC3E}">
        <p14:creationId xmlns:p14="http://schemas.microsoft.com/office/powerpoint/2010/main" val="18554095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CC4181C-B077-204F-89FD-F794E88F5ECF}"/>
              </a:ext>
            </a:extLst>
          </p:cNvPr>
          <p:cNvPicPr>
            <a:picLocks noChangeAspect="1"/>
          </p:cNvPicPr>
          <p:nvPr/>
        </p:nvPicPr>
        <p:blipFill>
          <a:blip r:embed="rId3"/>
          <a:stretch>
            <a:fillRect/>
          </a:stretch>
        </p:blipFill>
        <p:spPr>
          <a:xfrm>
            <a:off x="1736525" y="984138"/>
            <a:ext cx="1190280" cy="1188720"/>
          </a:xfrm>
          <a:prstGeom prst="rect">
            <a:avLst/>
          </a:prstGeom>
        </p:spPr>
      </p:pic>
      <p:sp>
        <p:nvSpPr>
          <p:cNvPr id="2" name="Title 1">
            <a:extLst>
              <a:ext uri="{FF2B5EF4-FFF2-40B4-BE49-F238E27FC236}">
                <a16:creationId xmlns:a16="http://schemas.microsoft.com/office/drawing/2014/main" id="{57E1388E-802F-3144-8FAF-694762F3A173}"/>
              </a:ext>
            </a:extLst>
          </p:cNvPr>
          <p:cNvSpPr>
            <a:spLocks noGrp="1"/>
          </p:cNvSpPr>
          <p:nvPr>
            <p:ph type="ctrTitle"/>
          </p:nvPr>
        </p:nvSpPr>
        <p:spPr>
          <a:xfrm>
            <a:off x="1524000" y="406400"/>
            <a:ext cx="9144000" cy="2387600"/>
          </a:xfrm>
        </p:spPr>
        <p:txBody>
          <a:bodyPr>
            <a:normAutofit fontScale="90000"/>
          </a:bodyPr>
          <a:lstStyle/>
          <a:p>
            <a:br>
              <a:rPr lang="en-US" dirty="0"/>
            </a:br>
            <a:br>
              <a:rPr lang="en-US" dirty="0"/>
            </a:br>
            <a:br>
              <a:rPr lang="en-US" dirty="0"/>
            </a:br>
            <a:r>
              <a:rPr lang="en-US" dirty="0"/>
              <a:t>	</a:t>
            </a:r>
            <a:r>
              <a:rPr lang="en-US" dirty="0">
                <a:solidFill>
                  <a:srgbClr val="F5AC29"/>
                </a:solidFill>
              </a:rPr>
              <a:t>Postsecondary Pathways</a:t>
            </a:r>
            <a:br>
              <a:rPr lang="en-US" dirty="0"/>
            </a:br>
            <a:r>
              <a:rPr lang="en-US" sz="1800" dirty="0">
                <a:hlinkClick r:id="rId4"/>
              </a:rPr>
              <a:t>https://www.hsredesign.org/postsecondary/</a:t>
            </a:r>
            <a:br>
              <a:rPr lang="en-US" dirty="0">
                <a:hlinkClick r:id="rId4"/>
              </a:rPr>
            </a:br>
            <a:endParaRPr lang="en-US" dirty="0"/>
          </a:p>
        </p:txBody>
      </p:sp>
      <p:sp>
        <p:nvSpPr>
          <p:cNvPr id="3" name="Subtitle 2">
            <a:extLst>
              <a:ext uri="{FF2B5EF4-FFF2-40B4-BE49-F238E27FC236}">
                <a16:creationId xmlns:a16="http://schemas.microsoft.com/office/drawing/2014/main" id="{C57050D6-9829-7741-A844-E65F17B86A5D}"/>
              </a:ext>
            </a:extLst>
          </p:cNvPr>
          <p:cNvSpPr>
            <a:spLocks noGrp="1"/>
          </p:cNvSpPr>
          <p:nvPr>
            <p:ph type="subTitle" idx="1"/>
          </p:nvPr>
        </p:nvSpPr>
        <p:spPr>
          <a:xfrm>
            <a:off x="1524000" y="2750595"/>
            <a:ext cx="9144000" cy="2676525"/>
          </a:xfrm>
        </p:spPr>
        <p:txBody>
          <a:bodyPr>
            <a:normAutofit fontScale="25000" lnSpcReduction="20000"/>
          </a:bodyPr>
          <a:lstStyle/>
          <a:p>
            <a:pPr fontAlgn="base"/>
            <a:r>
              <a:rPr lang="en-US" sz="9600" b="1" dirty="0"/>
              <a:t>The evidence indicates that the core principals are: </a:t>
            </a:r>
            <a:endParaRPr lang="en-US" sz="9600" dirty="0"/>
          </a:p>
          <a:p>
            <a:pPr marL="342900" indent="-342900" algn="l" fontAlgn="base">
              <a:buFont typeface="Arial" panose="020B0604020202020204" pitchFamily="34" charset="0"/>
              <a:buChar char="•"/>
            </a:pPr>
            <a:r>
              <a:rPr lang="en-US" sz="9600" dirty="0"/>
              <a:t>Provide universal access and use of postsecondary preparations and guidance supports</a:t>
            </a:r>
          </a:p>
          <a:p>
            <a:pPr marL="342900" indent="-342900" algn="l" fontAlgn="base">
              <a:buFont typeface="Arial" panose="020B0604020202020204" pitchFamily="34" charset="0"/>
              <a:buChar char="•"/>
            </a:pPr>
            <a:r>
              <a:rPr lang="en-US" sz="9600" dirty="0"/>
              <a:t>Keep students’ options open</a:t>
            </a:r>
          </a:p>
          <a:p>
            <a:pPr marL="342900" indent="-342900" algn="l" fontAlgn="base">
              <a:buFont typeface="Arial" panose="020B0604020202020204" pitchFamily="34" charset="0"/>
              <a:buChar char="•"/>
            </a:pPr>
            <a:r>
              <a:rPr lang="en-US" sz="9600" dirty="0"/>
              <a:t>Keep the choice of which pathway with students and their families</a:t>
            </a:r>
          </a:p>
          <a:p>
            <a:pPr marL="342900" indent="-342900" algn="l" fontAlgn="base">
              <a:buFont typeface="Arial" panose="020B0604020202020204" pitchFamily="34" charset="0"/>
              <a:buChar char="•"/>
            </a:pPr>
            <a:r>
              <a:rPr lang="en-US" sz="9600" b="1" i="1" u="sng" dirty="0"/>
              <a:t>Collaborate beyond the school walls with families, employers, community partners and postsecondary education providers</a:t>
            </a:r>
            <a:endParaRPr lang="en-US" sz="9600" i="1" u="sng" dirty="0"/>
          </a:p>
          <a:p>
            <a:pPr fontAlgn="base"/>
            <a:endParaRPr lang="en-US" dirty="0"/>
          </a:p>
        </p:txBody>
      </p:sp>
      <p:pic>
        <p:nvPicPr>
          <p:cNvPr id="5" name="Picture 4">
            <a:extLst>
              <a:ext uri="{FF2B5EF4-FFF2-40B4-BE49-F238E27FC236}">
                <a16:creationId xmlns:a16="http://schemas.microsoft.com/office/drawing/2014/main" id="{27CC17A9-AF45-0A41-A405-0C9BA2C57CB8}"/>
              </a:ext>
            </a:extLst>
          </p:cNvPr>
          <p:cNvPicPr>
            <a:picLocks noChangeAspect="1"/>
          </p:cNvPicPr>
          <p:nvPr/>
        </p:nvPicPr>
        <p:blipFill>
          <a:blip r:embed="rId5"/>
          <a:stretch>
            <a:fillRect/>
          </a:stretch>
        </p:blipFill>
        <p:spPr>
          <a:xfrm>
            <a:off x="10021636" y="5071717"/>
            <a:ext cx="2170364" cy="1786283"/>
          </a:xfrm>
          <a:prstGeom prst="rect">
            <a:avLst/>
          </a:prstGeom>
        </p:spPr>
      </p:pic>
    </p:spTree>
    <p:extLst>
      <p:ext uri="{BB962C8B-B14F-4D97-AF65-F5344CB8AC3E}">
        <p14:creationId xmlns:p14="http://schemas.microsoft.com/office/powerpoint/2010/main" val="15428301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F6478-B112-3B4C-A8E7-1C0488BB949C}"/>
              </a:ext>
            </a:extLst>
          </p:cNvPr>
          <p:cNvSpPr>
            <a:spLocks noGrp="1"/>
          </p:cNvSpPr>
          <p:nvPr>
            <p:ph type="title"/>
          </p:nvPr>
        </p:nvSpPr>
        <p:spPr/>
        <p:txBody>
          <a:bodyPr>
            <a:noAutofit/>
          </a:bodyPr>
          <a:lstStyle/>
          <a:p>
            <a:pPr algn="ctr"/>
            <a:r>
              <a:rPr lang="en-US" sz="4800" b="1" dirty="0">
                <a:solidFill>
                  <a:srgbClr val="F5AC29"/>
                </a:solidFill>
              </a:rPr>
              <a:t>Engaging Stakeholders as Partners in the Redesign Process</a:t>
            </a:r>
            <a:endParaRPr lang="en-US" sz="4800" b="1" dirty="0"/>
          </a:p>
        </p:txBody>
      </p:sp>
      <p:sp>
        <p:nvSpPr>
          <p:cNvPr id="3" name="Content Placeholder 2">
            <a:extLst>
              <a:ext uri="{FF2B5EF4-FFF2-40B4-BE49-F238E27FC236}">
                <a16:creationId xmlns:a16="http://schemas.microsoft.com/office/drawing/2014/main" id="{9AFA4958-9B84-D442-83D6-9B1C2A94A34F}"/>
              </a:ext>
            </a:extLst>
          </p:cNvPr>
          <p:cNvSpPr>
            <a:spLocks noGrp="1"/>
          </p:cNvSpPr>
          <p:nvPr>
            <p:ph idx="1"/>
          </p:nvPr>
        </p:nvSpPr>
        <p:spPr/>
        <p:txBody>
          <a:bodyPr>
            <a:normAutofit fontScale="85000" lnSpcReduction="20000"/>
          </a:bodyPr>
          <a:lstStyle/>
          <a:p>
            <a:pPr marL="514350" indent="-514350">
              <a:buFont typeface="+mj-lt"/>
              <a:buAutoNum type="arabicPeriod"/>
            </a:pPr>
            <a:r>
              <a:rPr lang="en-US" dirty="0"/>
              <a:t>Students </a:t>
            </a:r>
          </a:p>
          <a:p>
            <a:pPr marL="514350" indent="-514350">
              <a:buFont typeface="+mj-lt"/>
              <a:buAutoNum type="arabicPeriod"/>
            </a:pPr>
            <a:r>
              <a:rPr lang="en-US" dirty="0"/>
              <a:t>Parents</a:t>
            </a:r>
          </a:p>
          <a:p>
            <a:pPr marL="514350" indent="-514350">
              <a:buFont typeface="+mj-lt"/>
              <a:buAutoNum type="arabicPeriod"/>
            </a:pPr>
            <a:r>
              <a:rPr lang="en-US" dirty="0"/>
              <a:t>Business and Business Groups</a:t>
            </a:r>
          </a:p>
          <a:p>
            <a:pPr marL="514350" indent="-514350">
              <a:buFont typeface="+mj-lt"/>
              <a:buAutoNum type="arabicPeriod"/>
            </a:pPr>
            <a:r>
              <a:rPr lang="en-US" dirty="0"/>
              <a:t>Faith Based Organizations</a:t>
            </a:r>
          </a:p>
          <a:p>
            <a:pPr marL="514350" indent="-514350">
              <a:buFont typeface="+mj-lt"/>
              <a:buAutoNum type="arabicPeriod"/>
            </a:pPr>
            <a:r>
              <a:rPr lang="en-US" dirty="0"/>
              <a:t>Civic Organizations</a:t>
            </a:r>
          </a:p>
          <a:p>
            <a:pPr marL="514350" indent="-514350">
              <a:buFont typeface="+mj-lt"/>
              <a:buAutoNum type="arabicPeriod"/>
            </a:pPr>
            <a:r>
              <a:rPr lang="en-US" dirty="0"/>
              <a:t>Government (including Public Education Department, Elected Officials, and Military) </a:t>
            </a:r>
          </a:p>
          <a:p>
            <a:pPr marL="514350" indent="-514350">
              <a:buFont typeface="+mj-lt"/>
              <a:buAutoNum type="arabicPeriod"/>
            </a:pPr>
            <a:r>
              <a:rPr lang="en-US" dirty="0"/>
              <a:t>Postsecondary Institutions</a:t>
            </a:r>
          </a:p>
          <a:p>
            <a:pPr marL="514350" indent="-514350">
              <a:buFont typeface="+mj-lt"/>
              <a:buAutoNum type="arabicPeriod"/>
            </a:pPr>
            <a:r>
              <a:rPr lang="en-US" dirty="0"/>
              <a:t>Community and Non-Profits Agencies</a:t>
            </a:r>
          </a:p>
          <a:p>
            <a:pPr marL="514350" indent="-514350">
              <a:buFont typeface="+mj-lt"/>
              <a:buAutoNum type="arabicPeriod"/>
            </a:pPr>
            <a:r>
              <a:rPr lang="en-US" dirty="0"/>
              <a:t>Professionals and Volunteers</a:t>
            </a:r>
          </a:p>
          <a:p>
            <a:pPr marL="514350" indent="-514350">
              <a:buFont typeface="+mj-lt"/>
              <a:buAutoNum type="arabicPeriod"/>
            </a:pPr>
            <a:r>
              <a:rPr lang="en-US" dirty="0"/>
              <a:t>Philanthropic and Community Foundations</a:t>
            </a:r>
          </a:p>
          <a:p>
            <a:endParaRPr lang="en-US" dirty="0"/>
          </a:p>
          <a:p>
            <a:endParaRPr lang="en-US" dirty="0"/>
          </a:p>
        </p:txBody>
      </p:sp>
      <p:pic>
        <p:nvPicPr>
          <p:cNvPr id="4" name="Picture 3">
            <a:extLst>
              <a:ext uri="{FF2B5EF4-FFF2-40B4-BE49-F238E27FC236}">
                <a16:creationId xmlns:a16="http://schemas.microsoft.com/office/drawing/2014/main" id="{6945FB3F-BB63-6E4A-8F80-681FCD32B762}"/>
              </a:ext>
            </a:extLst>
          </p:cNvPr>
          <p:cNvPicPr>
            <a:picLocks noChangeAspect="1"/>
          </p:cNvPicPr>
          <p:nvPr/>
        </p:nvPicPr>
        <p:blipFill>
          <a:blip r:embed="rId3"/>
          <a:stretch>
            <a:fillRect/>
          </a:stretch>
        </p:blipFill>
        <p:spPr>
          <a:xfrm>
            <a:off x="10021636" y="5071717"/>
            <a:ext cx="2170364" cy="1786283"/>
          </a:xfrm>
          <a:prstGeom prst="rect">
            <a:avLst/>
          </a:prstGeom>
        </p:spPr>
      </p:pic>
    </p:spTree>
    <p:extLst>
      <p:ext uri="{BB962C8B-B14F-4D97-AF65-F5344CB8AC3E}">
        <p14:creationId xmlns:p14="http://schemas.microsoft.com/office/powerpoint/2010/main" val="401160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D7FD7-D050-C145-A70D-C8E5FDB4B80F}"/>
              </a:ext>
            </a:extLst>
          </p:cNvPr>
          <p:cNvSpPr>
            <a:spLocks noGrp="1"/>
          </p:cNvSpPr>
          <p:nvPr>
            <p:ph type="title"/>
          </p:nvPr>
        </p:nvSpPr>
        <p:spPr>
          <a:xfrm>
            <a:off x="838200" y="365125"/>
            <a:ext cx="10515600" cy="1421158"/>
          </a:xfrm>
        </p:spPr>
        <p:txBody>
          <a:bodyPr>
            <a:noAutofit/>
          </a:bodyPr>
          <a:lstStyle/>
          <a:p>
            <a:pPr algn="ctr"/>
            <a:r>
              <a:rPr lang="en-US" sz="4800" b="1" dirty="0">
                <a:solidFill>
                  <a:srgbClr val="F5AC29"/>
                </a:solidFill>
              </a:rPr>
              <a:t>Value Added Stakeholder Engagement – Statewide Common Values</a:t>
            </a:r>
          </a:p>
        </p:txBody>
      </p:sp>
      <p:sp>
        <p:nvSpPr>
          <p:cNvPr id="3" name="Content Placeholder 2">
            <a:extLst>
              <a:ext uri="{FF2B5EF4-FFF2-40B4-BE49-F238E27FC236}">
                <a16:creationId xmlns:a16="http://schemas.microsoft.com/office/drawing/2014/main" id="{935B6571-F86D-E047-8E58-4657826A4CEE}"/>
              </a:ext>
            </a:extLst>
          </p:cNvPr>
          <p:cNvSpPr>
            <a:spLocks noGrp="1"/>
          </p:cNvSpPr>
          <p:nvPr>
            <p:ph idx="1"/>
          </p:nvPr>
        </p:nvSpPr>
        <p:spPr>
          <a:xfrm>
            <a:off x="838200" y="1571625"/>
            <a:ext cx="10515600" cy="4605338"/>
          </a:xfrm>
        </p:spPr>
        <p:txBody>
          <a:bodyPr>
            <a:normAutofit fontScale="25000" lnSpcReduction="20000"/>
          </a:bodyPr>
          <a:lstStyle/>
          <a:p>
            <a:pPr marL="0" indent="0" algn="ctr">
              <a:buNone/>
            </a:pPr>
            <a:endParaRPr lang="en-US" sz="9800" b="1" dirty="0"/>
          </a:p>
          <a:p>
            <a:pPr marL="0" indent="0" algn="ctr">
              <a:buNone/>
            </a:pPr>
            <a:r>
              <a:rPr lang="en-US" sz="9800" b="1" dirty="0"/>
              <a:t>By identifying and building strong relationships with the right partners, schools can open up new opportunities for student learning.* </a:t>
            </a:r>
          </a:p>
          <a:p>
            <a:pPr marL="0" indent="0" algn="ctr">
              <a:buNone/>
            </a:pPr>
            <a:endParaRPr lang="en-US" sz="9800" dirty="0"/>
          </a:p>
          <a:p>
            <a:pPr marL="0" indent="0" algn="ctr">
              <a:buNone/>
            </a:pPr>
            <a:r>
              <a:rPr lang="en-US" sz="9800" b="1" dirty="0"/>
              <a:t>Schools are embedded within networks— educational, cultural, professional, and social. *</a:t>
            </a:r>
            <a:endParaRPr lang="en-US" sz="9800" dirty="0"/>
          </a:p>
          <a:p>
            <a:pPr marL="0" indent="0" algn="ctr">
              <a:buNone/>
            </a:pPr>
            <a:endParaRPr lang="en-US" sz="9800" dirty="0"/>
          </a:p>
          <a:p>
            <a:pPr marL="0" indent="0" algn="ctr">
              <a:buNone/>
            </a:pPr>
            <a:r>
              <a:rPr lang="en-US" sz="9800" b="1" dirty="0"/>
              <a:t>When we bridge the divide between school and community, students gain— and so do their communities. *</a:t>
            </a:r>
          </a:p>
          <a:p>
            <a:pPr marL="0" indent="0" algn="ctr">
              <a:buNone/>
            </a:pPr>
            <a:endParaRPr lang="en-US" sz="9800" b="1" dirty="0"/>
          </a:p>
          <a:p>
            <a:pPr marL="0" indent="0" algn="ctr">
              <a:buNone/>
            </a:pPr>
            <a:r>
              <a:rPr lang="en-US" sz="9800" b="1" dirty="0"/>
              <a:t>When they unite behind young people, communities can do                         much more than schools can do alone. *</a:t>
            </a:r>
            <a:endParaRPr lang="en-US" b="1" dirty="0"/>
          </a:p>
          <a:p>
            <a:pPr marL="0" indent="0">
              <a:buNone/>
            </a:pPr>
            <a:endParaRPr lang="en-US" b="1" dirty="0"/>
          </a:p>
          <a:p>
            <a:pPr marL="0" indent="0">
              <a:buNone/>
            </a:pPr>
            <a:r>
              <a:rPr lang="en-US" sz="7200" b="1" dirty="0"/>
              <a:t>*XQ Knowledge Module No. 7 </a:t>
            </a:r>
            <a:r>
              <a:rPr lang="en-US" sz="7200" dirty="0"/>
              <a:t>Networks &amp; Partnerships </a:t>
            </a:r>
          </a:p>
          <a:p>
            <a:endParaRPr lang="en-US" dirty="0"/>
          </a:p>
        </p:txBody>
      </p:sp>
      <p:pic>
        <p:nvPicPr>
          <p:cNvPr id="4" name="Picture 3">
            <a:extLst>
              <a:ext uri="{FF2B5EF4-FFF2-40B4-BE49-F238E27FC236}">
                <a16:creationId xmlns:a16="http://schemas.microsoft.com/office/drawing/2014/main" id="{36E5BAFC-29BC-A244-B8E9-6E15A3A568DD}"/>
              </a:ext>
            </a:extLst>
          </p:cNvPr>
          <p:cNvPicPr>
            <a:picLocks noChangeAspect="1"/>
          </p:cNvPicPr>
          <p:nvPr/>
        </p:nvPicPr>
        <p:blipFill>
          <a:blip r:embed="rId3"/>
          <a:stretch>
            <a:fillRect/>
          </a:stretch>
        </p:blipFill>
        <p:spPr>
          <a:xfrm>
            <a:off x="10021636" y="5071717"/>
            <a:ext cx="2170364" cy="1786283"/>
          </a:xfrm>
          <a:prstGeom prst="rect">
            <a:avLst/>
          </a:prstGeom>
        </p:spPr>
      </p:pic>
    </p:spTree>
    <p:extLst>
      <p:ext uri="{BB962C8B-B14F-4D97-AF65-F5344CB8AC3E}">
        <p14:creationId xmlns:p14="http://schemas.microsoft.com/office/powerpoint/2010/main" val="961340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636D69-1AA3-AF4C-AF12-988617825E95}"/>
              </a:ext>
            </a:extLst>
          </p:cNvPr>
          <p:cNvSpPr>
            <a:spLocks noGrp="1"/>
          </p:cNvSpPr>
          <p:nvPr>
            <p:ph type="title"/>
          </p:nvPr>
        </p:nvSpPr>
        <p:spPr>
          <a:xfrm>
            <a:off x="838200" y="122056"/>
            <a:ext cx="10515600" cy="1325563"/>
          </a:xfrm>
        </p:spPr>
        <p:txBody>
          <a:bodyPr>
            <a:normAutofit/>
          </a:bodyPr>
          <a:lstStyle/>
          <a:p>
            <a:pPr algn="ctr"/>
            <a:r>
              <a:rPr lang="en-US" sz="4800" b="1" dirty="0">
                <a:solidFill>
                  <a:srgbClr val="F5AC29"/>
                </a:solidFill>
              </a:rPr>
              <a:t>Hands-on Leadership   </a:t>
            </a:r>
          </a:p>
        </p:txBody>
      </p:sp>
      <p:sp>
        <p:nvSpPr>
          <p:cNvPr id="19" name="Content Placeholder 18">
            <a:extLst>
              <a:ext uri="{FF2B5EF4-FFF2-40B4-BE49-F238E27FC236}">
                <a16:creationId xmlns:a16="http://schemas.microsoft.com/office/drawing/2014/main" id="{8E5A502C-10A3-B44A-8E11-FE25A30FB081}"/>
              </a:ext>
            </a:extLst>
          </p:cNvPr>
          <p:cNvSpPr>
            <a:spLocks noGrp="1"/>
          </p:cNvSpPr>
          <p:nvPr>
            <p:ph idx="1"/>
          </p:nvPr>
        </p:nvSpPr>
        <p:spPr>
          <a:xfrm>
            <a:off x="838200" y="963964"/>
            <a:ext cx="10515600" cy="4351338"/>
          </a:xfrm>
        </p:spPr>
        <p:txBody>
          <a:bodyPr>
            <a:normAutofit fontScale="92500"/>
          </a:bodyPr>
          <a:lstStyle/>
          <a:p>
            <a:pPr marL="0" indent="0">
              <a:buNone/>
            </a:pPr>
            <a:endParaRPr lang="en-US" dirty="0"/>
          </a:p>
          <a:p>
            <a:r>
              <a:rPr lang="en-US" dirty="0"/>
              <a:t>Why not support our schools and the High School Redesign Network effort by engaging stakeholders (Statewide) as partners in the initiative?</a:t>
            </a:r>
          </a:p>
          <a:p>
            <a:r>
              <a:rPr lang="en-US" dirty="0"/>
              <a:t>Why not develop opportunities for schools to network with partners within their proximity? </a:t>
            </a:r>
          </a:p>
          <a:p>
            <a:r>
              <a:rPr lang="en-US" dirty="0"/>
              <a:t>Why not maintain regular communication with our Statewide partners to keep them informed of the High School Redesign Network successes and opportunities?</a:t>
            </a:r>
          </a:p>
          <a:p>
            <a:r>
              <a:rPr lang="en-US" dirty="0"/>
              <a:t>Why not engage our partners’ interest and expertise at the Statewide level to inform the Redesign work and provide advocacy for the initiative?  </a:t>
            </a:r>
          </a:p>
        </p:txBody>
      </p:sp>
      <p:pic>
        <p:nvPicPr>
          <p:cNvPr id="4" name="Picture 3">
            <a:extLst>
              <a:ext uri="{FF2B5EF4-FFF2-40B4-BE49-F238E27FC236}">
                <a16:creationId xmlns:a16="http://schemas.microsoft.com/office/drawing/2014/main" id="{4C5FB4A7-EEF0-B844-93C6-BDBD1637C839}"/>
              </a:ext>
            </a:extLst>
          </p:cNvPr>
          <p:cNvPicPr>
            <a:picLocks noChangeAspect="1"/>
          </p:cNvPicPr>
          <p:nvPr/>
        </p:nvPicPr>
        <p:blipFill>
          <a:blip r:embed="rId3"/>
          <a:stretch>
            <a:fillRect/>
          </a:stretch>
        </p:blipFill>
        <p:spPr>
          <a:xfrm>
            <a:off x="10021636" y="5071717"/>
            <a:ext cx="2170364" cy="1786283"/>
          </a:xfrm>
          <a:prstGeom prst="rect">
            <a:avLst/>
          </a:prstGeom>
        </p:spPr>
      </p:pic>
    </p:spTree>
    <p:extLst>
      <p:ext uri="{BB962C8B-B14F-4D97-AF65-F5344CB8AC3E}">
        <p14:creationId xmlns:p14="http://schemas.microsoft.com/office/powerpoint/2010/main" val="142942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animEffect transition="in" filter="blinds(horizontal)">
                                      <p:cBhvr>
                                        <p:cTn id="11" dur="500"/>
                                        <p:tgtEl>
                                          <p:spTgt spid="19">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19">
                                            <p:txEl>
                                              <p:pRg st="3" end="3"/>
                                            </p:txEl>
                                          </p:spTgt>
                                        </p:tgtEl>
                                        <p:attrNameLst>
                                          <p:attrName>style.visibility</p:attrName>
                                        </p:attrNameLst>
                                      </p:cBhvr>
                                      <p:to>
                                        <p:strVal val="visible"/>
                                      </p:to>
                                    </p:set>
                                    <p:animEffect transition="in" filter="checkerboard(across)">
                                      <p:cBhvr>
                                        <p:cTn id="16" dur="500"/>
                                        <p:tgtEl>
                                          <p:spTgt spid="19">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nodeType="clickEffect">
                                  <p:stCondLst>
                                    <p:cond delay="0"/>
                                  </p:stCondLst>
                                  <p:childTnLst>
                                    <p:set>
                                      <p:cBhvr>
                                        <p:cTn id="20" dur="1" fill="hold">
                                          <p:stCondLst>
                                            <p:cond delay="0"/>
                                          </p:stCondLst>
                                        </p:cTn>
                                        <p:tgtEl>
                                          <p:spTgt spid="19">
                                            <p:txEl>
                                              <p:pRg st="4" end="4"/>
                                            </p:txEl>
                                          </p:spTgt>
                                        </p:tgtEl>
                                        <p:attrNameLst>
                                          <p:attrName>style.visibility</p:attrName>
                                        </p:attrNameLst>
                                      </p:cBhvr>
                                      <p:to>
                                        <p:strVal val="visible"/>
                                      </p:to>
                                    </p:set>
                                    <p:animEffect transition="in" filter="dissolve">
                                      <p:cBhvr>
                                        <p:cTn id="21" dur="500"/>
                                        <p:tgtEl>
                                          <p:spTgt spid="1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0C0BA-088B-B14E-ADA9-C220E6138C47}"/>
              </a:ext>
            </a:extLst>
          </p:cNvPr>
          <p:cNvSpPr>
            <a:spLocks noGrp="1"/>
          </p:cNvSpPr>
          <p:nvPr>
            <p:ph type="title"/>
          </p:nvPr>
        </p:nvSpPr>
        <p:spPr>
          <a:xfrm>
            <a:off x="838200" y="180975"/>
            <a:ext cx="10515600" cy="1325563"/>
          </a:xfrm>
        </p:spPr>
        <p:txBody>
          <a:bodyPr>
            <a:normAutofit/>
          </a:bodyPr>
          <a:lstStyle/>
          <a:p>
            <a:pPr algn="ctr"/>
            <a:r>
              <a:rPr lang="en-US" sz="4800" dirty="0">
                <a:solidFill>
                  <a:srgbClr val="F5AC29"/>
                </a:solidFill>
              </a:rPr>
              <a:t>Next Steps </a:t>
            </a:r>
          </a:p>
        </p:txBody>
      </p:sp>
      <p:sp>
        <p:nvSpPr>
          <p:cNvPr id="8" name="Content Placeholder 7">
            <a:extLst>
              <a:ext uri="{FF2B5EF4-FFF2-40B4-BE49-F238E27FC236}">
                <a16:creationId xmlns:a16="http://schemas.microsoft.com/office/drawing/2014/main" id="{ED50E66A-D009-BA44-8B84-4A01C1D0E893}"/>
              </a:ext>
            </a:extLst>
          </p:cNvPr>
          <p:cNvSpPr>
            <a:spLocks noGrp="1"/>
          </p:cNvSpPr>
          <p:nvPr>
            <p:ph idx="1"/>
          </p:nvPr>
        </p:nvSpPr>
        <p:spPr>
          <a:xfrm>
            <a:off x="838200" y="1422628"/>
            <a:ext cx="10515600" cy="4351338"/>
          </a:xfrm>
        </p:spPr>
        <p:txBody>
          <a:bodyPr>
            <a:normAutofit fontScale="92500"/>
          </a:bodyPr>
          <a:lstStyle/>
          <a:p>
            <a:r>
              <a:rPr lang="en-US" dirty="0"/>
              <a:t>Remain vigilant in the watch for untapped or isolated resources in the State that could enrich learning for students.</a:t>
            </a:r>
          </a:p>
          <a:p>
            <a:r>
              <a:rPr lang="en-US" dirty="0"/>
              <a:t>Be assertive and strategic in our efforts to recruit and include stakeholders as partners in the statewide effort.</a:t>
            </a:r>
          </a:p>
          <a:p>
            <a:r>
              <a:rPr lang="en-US" dirty="0"/>
              <a:t>Thoughtfully and deliberately plan for opportunities to network partnership opportunities and schools.</a:t>
            </a:r>
          </a:p>
          <a:p>
            <a:r>
              <a:rPr lang="en-US" dirty="0"/>
              <a:t>Keep communication flowing with state partners.  Enlist their support as ambassadors of the initiative.  Engage partners in the work! Seek their input and apply it appropriately.   </a:t>
            </a:r>
          </a:p>
          <a:p>
            <a:r>
              <a:rPr lang="en-US" dirty="0">
                <a:hlinkClick r:id="rId3"/>
              </a:rPr>
              <a:t>https://youtu.be/8CT41uUw8Fc</a:t>
            </a:r>
            <a:r>
              <a:rPr lang="en-US" dirty="0"/>
              <a:t> Stanford Social Innovation Review &amp; FSG</a:t>
            </a:r>
          </a:p>
          <a:p>
            <a:endParaRPr lang="en-US" dirty="0"/>
          </a:p>
          <a:p>
            <a:pPr marL="0" indent="0">
              <a:buNone/>
            </a:pPr>
            <a:endParaRPr lang="en-US" dirty="0"/>
          </a:p>
        </p:txBody>
      </p:sp>
      <p:pic>
        <p:nvPicPr>
          <p:cNvPr id="10" name="Graphic 9" descr="Shoe footprints">
            <a:extLst>
              <a:ext uri="{FF2B5EF4-FFF2-40B4-BE49-F238E27FC236}">
                <a16:creationId xmlns:a16="http://schemas.microsoft.com/office/drawing/2014/main" id="{32AA692B-C108-DC41-A329-C2A072679FB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425286" y="223837"/>
            <a:ext cx="914400" cy="914400"/>
          </a:xfrm>
          <a:prstGeom prst="rect">
            <a:avLst/>
          </a:prstGeom>
        </p:spPr>
      </p:pic>
      <p:pic>
        <p:nvPicPr>
          <p:cNvPr id="6" name="Picture 5">
            <a:extLst>
              <a:ext uri="{FF2B5EF4-FFF2-40B4-BE49-F238E27FC236}">
                <a16:creationId xmlns:a16="http://schemas.microsoft.com/office/drawing/2014/main" id="{E65FA2FB-3D69-2B49-B995-12B71FB7999E}"/>
              </a:ext>
            </a:extLst>
          </p:cNvPr>
          <p:cNvPicPr>
            <a:picLocks noChangeAspect="1"/>
          </p:cNvPicPr>
          <p:nvPr/>
        </p:nvPicPr>
        <p:blipFill>
          <a:blip r:embed="rId6"/>
          <a:stretch>
            <a:fillRect/>
          </a:stretch>
        </p:blipFill>
        <p:spPr>
          <a:xfrm>
            <a:off x="10021636" y="5071717"/>
            <a:ext cx="2170364" cy="1786283"/>
          </a:xfrm>
          <a:prstGeom prst="rect">
            <a:avLst/>
          </a:prstGeom>
        </p:spPr>
      </p:pic>
    </p:spTree>
    <p:extLst>
      <p:ext uri="{BB962C8B-B14F-4D97-AF65-F5344CB8AC3E}">
        <p14:creationId xmlns:p14="http://schemas.microsoft.com/office/powerpoint/2010/main" val="2214108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dissolve">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dissolve">
                                      <p:cBhvr>
                                        <p:cTn id="12" dur="500"/>
                                        <p:tgtEl>
                                          <p:spTgt spid="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animEffect transition="in" filter="dissolve">
                                      <p:cBhvr>
                                        <p:cTn id="17" dur="500"/>
                                        <p:tgtEl>
                                          <p:spTgt spid="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8">
                                            <p:txEl>
                                              <p:pRg st="3" end="3"/>
                                            </p:txEl>
                                          </p:spTgt>
                                        </p:tgtEl>
                                        <p:attrNameLst>
                                          <p:attrName>style.visibility</p:attrName>
                                        </p:attrNameLst>
                                      </p:cBhvr>
                                      <p:to>
                                        <p:strVal val="visible"/>
                                      </p:to>
                                    </p:set>
                                    <p:animEffect transition="in" filter="dissolve">
                                      <p:cBhvr>
                                        <p:cTn id="22" dur="500"/>
                                        <p:tgtEl>
                                          <p:spTgt spid="8">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animEffect transition="in" filter="dissolve">
                                      <p:cBhvr>
                                        <p:cTn id="27" dur="500"/>
                                        <p:tgtEl>
                                          <p:spTgt spid="8">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B048A-F2F2-4C4B-AEF5-14002828AD7E}"/>
              </a:ext>
            </a:extLst>
          </p:cNvPr>
          <p:cNvSpPr>
            <a:spLocks noGrp="1"/>
          </p:cNvSpPr>
          <p:nvPr>
            <p:ph type="title"/>
          </p:nvPr>
        </p:nvSpPr>
        <p:spPr>
          <a:xfrm>
            <a:off x="838200" y="734506"/>
            <a:ext cx="10515600" cy="1318478"/>
          </a:xfrm>
        </p:spPr>
        <p:txBody>
          <a:bodyPr>
            <a:normAutofit fontScale="90000"/>
          </a:bodyPr>
          <a:lstStyle/>
          <a:p>
            <a:pPr lvl="0" algn="ctr">
              <a:lnSpc>
                <a:spcPct val="100000"/>
              </a:lnSpc>
              <a:spcBef>
                <a:spcPts val="0"/>
              </a:spcBef>
              <a:defRPr/>
            </a:pPr>
            <a:r>
              <a:rPr lang="en-US" sz="4900" b="1" kern="0" dirty="0">
                <a:solidFill>
                  <a:srgbClr val="F5AC29"/>
                </a:solidFill>
              </a:rPr>
              <a:t>New Mexico Public Education Department</a:t>
            </a:r>
            <a:br>
              <a:rPr lang="en-US" sz="4900" kern="0" dirty="0">
                <a:solidFill>
                  <a:srgbClr val="F5AC29"/>
                </a:solidFill>
              </a:rPr>
            </a:br>
            <a:r>
              <a:rPr lang="en-US" sz="5300" b="1" u="sng" kern="0" dirty="0">
                <a:solidFill>
                  <a:srgbClr val="F5AC29"/>
                </a:solidFill>
              </a:rPr>
              <a:t>Thank you!</a:t>
            </a:r>
            <a:br>
              <a:rPr lang="en-US" sz="5300" b="1" u="sng" kern="0" dirty="0">
                <a:solidFill>
                  <a:sysClr val="windowText" lastClr="000000"/>
                </a:solidFill>
              </a:rPr>
            </a:br>
            <a:endParaRPr lang="en-US" sz="5300" b="1" u="sng" dirty="0"/>
          </a:p>
        </p:txBody>
      </p:sp>
      <p:sp>
        <p:nvSpPr>
          <p:cNvPr id="3" name="Content Placeholder 2">
            <a:extLst>
              <a:ext uri="{FF2B5EF4-FFF2-40B4-BE49-F238E27FC236}">
                <a16:creationId xmlns:a16="http://schemas.microsoft.com/office/drawing/2014/main" id="{04D67346-5967-CF42-9013-EB8DEB7D9857}"/>
              </a:ext>
            </a:extLst>
          </p:cNvPr>
          <p:cNvSpPr>
            <a:spLocks noGrp="1"/>
          </p:cNvSpPr>
          <p:nvPr>
            <p:ph idx="1"/>
          </p:nvPr>
        </p:nvSpPr>
        <p:spPr>
          <a:xfrm>
            <a:off x="838200" y="2141537"/>
            <a:ext cx="10515600" cy="4351338"/>
          </a:xfrm>
        </p:spPr>
        <p:txBody>
          <a:bodyPr/>
          <a:lstStyle/>
          <a:p>
            <a:pPr marL="0" indent="0">
              <a:lnSpc>
                <a:spcPct val="100000"/>
              </a:lnSpc>
              <a:spcBef>
                <a:spcPts val="0"/>
              </a:spcBef>
              <a:buNone/>
            </a:pPr>
            <a:endParaRPr lang="en-US" sz="2000" dirty="0"/>
          </a:p>
          <a:p>
            <a:pPr marL="0" indent="0">
              <a:lnSpc>
                <a:spcPct val="100000"/>
              </a:lnSpc>
              <a:spcBef>
                <a:spcPts val="0"/>
              </a:spcBef>
              <a:buNone/>
            </a:pPr>
            <a:r>
              <a:rPr lang="en-US" sz="2000" dirty="0"/>
              <a:t>Michelle L. Starnes				Tom Savage</a:t>
            </a:r>
          </a:p>
          <a:p>
            <a:pPr marL="0" indent="0">
              <a:lnSpc>
                <a:spcPct val="100000"/>
              </a:lnSpc>
              <a:spcBef>
                <a:spcPts val="0"/>
              </a:spcBef>
              <a:buNone/>
            </a:pPr>
            <a:r>
              <a:rPr lang="en-US" sz="2000" dirty="0"/>
              <a:t>Priority Schools Bureau				Priority Schools Bureau</a:t>
            </a:r>
          </a:p>
          <a:p>
            <a:pPr marL="0" indent="0">
              <a:lnSpc>
                <a:spcPct val="100000"/>
              </a:lnSpc>
              <a:spcBef>
                <a:spcPts val="0"/>
              </a:spcBef>
              <a:buNone/>
            </a:pPr>
            <a:r>
              <a:rPr lang="en-US" sz="2000" dirty="0"/>
              <a:t>High School Redesign Program Manager		High School Redesign Network Specialist</a:t>
            </a:r>
          </a:p>
          <a:p>
            <a:pPr marL="0" indent="0">
              <a:lnSpc>
                <a:spcPct val="100000"/>
              </a:lnSpc>
              <a:spcBef>
                <a:spcPts val="0"/>
              </a:spcBef>
              <a:buNone/>
            </a:pPr>
            <a:r>
              <a:rPr lang="en-US" sz="2000" dirty="0"/>
              <a:t>New Mexico Public Education Department		New Mexico Public Education Department</a:t>
            </a:r>
          </a:p>
          <a:p>
            <a:pPr marL="0" indent="0">
              <a:lnSpc>
                <a:spcPct val="100000"/>
              </a:lnSpc>
              <a:spcBef>
                <a:spcPts val="0"/>
              </a:spcBef>
              <a:buNone/>
            </a:pPr>
            <a:r>
              <a:rPr lang="en-US" sz="2000" dirty="0"/>
              <a:t>(505) 490-3692					(505) 620-3223</a:t>
            </a:r>
          </a:p>
          <a:p>
            <a:pPr marL="0" indent="0">
              <a:lnSpc>
                <a:spcPct val="100000"/>
              </a:lnSpc>
              <a:spcBef>
                <a:spcPts val="0"/>
              </a:spcBef>
              <a:buNone/>
            </a:pPr>
            <a:r>
              <a:rPr lang="en-US" sz="2000" dirty="0"/>
              <a:t> </a:t>
            </a:r>
            <a:r>
              <a:rPr lang="en-US" sz="2000" dirty="0">
                <a:hlinkClick r:id="rId2"/>
              </a:rPr>
              <a:t>Michelle.Starnes@state.nm.us</a:t>
            </a:r>
            <a:r>
              <a:rPr lang="en-US" sz="2000" dirty="0"/>
              <a:t>			</a:t>
            </a:r>
            <a:r>
              <a:rPr lang="en-US" sz="2000" dirty="0">
                <a:hlinkClick r:id="rId3"/>
              </a:rPr>
              <a:t>Savagetom@icloud.com</a:t>
            </a:r>
            <a:endParaRPr lang="en-US" sz="2000" dirty="0"/>
          </a:p>
          <a:p>
            <a:pPr marL="0" indent="0">
              <a:lnSpc>
                <a:spcPct val="100000"/>
              </a:lnSpc>
              <a:spcBef>
                <a:spcPts val="0"/>
              </a:spcBef>
              <a:buNone/>
            </a:pPr>
            <a:endParaRPr lang="en-US" sz="2000" dirty="0"/>
          </a:p>
          <a:p>
            <a:pPr marL="0" indent="0">
              <a:lnSpc>
                <a:spcPct val="100000"/>
              </a:lnSpc>
              <a:spcBef>
                <a:spcPts val="0"/>
              </a:spcBef>
              <a:buNone/>
            </a:pPr>
            <a:r>
              <a:rPr lang="en-US" sz="2000" dirty="0"/>
              <a:t>		</a:t>
            </a:r>
          </a:p>
          <a:p>
            <a:pPr marL="0" indent="0">
              <a:buNone/>
            </a:pPr>
            <a:endParaRPr lang="en-US" sz="4800" dirty="0"/>
          </a:p>
        </p:txBody>
      </p:sp>
      <p:pic>
        <p:nvPicPr>
          <p:cNvPr id="5" name="Picture 4">
            <a:extLst>
              <a:ext uri="{FF2B5EF4-FFF2-40B4-BE49-F238E27FC236}">
                <a16:creationId xmlns:a16="http://schemas.microsoft.com/office/drawing/2014/main" id="{F4CBFD32-609B-2141-8D35-DF917B133E18}"/>
              </a:ext>
            </a:extLst>
          </p:cNvPr>
          <p:cNvPicPr>
            <a:picLocks noChangeAspect="1"/>
          </p:cNvPicPr>
          <p:nvPr/>
        </p:nvPicPr>
        <p:blipFill>
          <a:blip r:embed="rId4"/>
          <a:stretch>
            <a:fillRect/>
          </a:stretch>
        </p:blipFill>
        <p:spPr>
          <a:xfrm>
            <a:off x="357177" y="4875272"/>
            <a:ext cx="4474852" cy="1627773"/>
          </a:xfrm>
          <a:prstGeom prst="rect">
            <a:avLst/>
          </a:prstGeom>
        </p:spPr>
      </p:pic>
      <p:pic>
        <p:nvPicPr>
          <p:cNvPr id="6" name="Picture 5">
            <a:extLst>
              <a:ext uri="{FF2B5EF4-FFF2-40B4-BE49-F238E27FC236}">
                <a16:creationId xmlns:a16="http://schemas.microsoft.com/office/drawing/2014/main" id="{C7D84016-6CFC-B249-B5C9-7137CEAFEE00}"/>
              </a:ext>
            </a:extLst>
          </p:cNvPr>
          <p:cNvPicPr>
            <a:picLocks noChangeAspect="1"/>
          </p:cNvPicPr>
          <p:nvPr/>
        </p:nvPicPr>
        <p:blipFill>
          <a:blip r:embed="rId5"/>
          <a:stretch>
            <a:fillRect/>
          </a:stretch>
        </p:blipFill>
        <p:spPr>
          <a:xfrm>
            <a:off x="9183436" y="4716762"/>
            <a:ext cx="2170364" cy="1786283"/>
          </a:xfrm>
          <a:prstGeom prst="rect">
            <a:avLst/>
          </a:prstGeom>
        </p:spPr>
      </p:pic>
    </p:spTree>
    <p:extLst>
      <p:ext uri="{BB962C8B-B14F-4D97-AF65-F5344CB8AC3E}">
        <p14:creationId xmlns:p14="http://schemas.microsoft.com/office/powerpoint/2010/main" val="31132490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preferRelativeResize="0">
            <a:picLocks noChangeAspect="1"/>
          </p:cNvPicPr>
          <p:nvPr/>
        </p:nvPicPr>
        <p:blipFill>
          <a:blip r:embed="rId3"/>
          <a:stretch>
            <a:fillRect/>
          </a:stretch>
        </p:blipFill>
        <p:spPr>
          <a:xfrm>
            <a:off x="147782" y="101601"/>
            <a:ext cx="11914909" cy="6638010"/>
          </a:xfrm>
          <a:prstGeom prst="rect">
            <a:avLst/>
          </a:prstGeom>
        </p:spPr>
      </p:pic>
    </p:spTree>
    <p:extLst>
      <p:ext uri="{BB962C8B-B14F-4D97-AF65-F5344CB8AC3E}">
        <p14:creationId xmlns:p14="http://schemas.microsoft.com/office/powerpoint/2010/main" val="2749816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799946" y="4993922"/>
            <a:ext cx="2170364" cy="1786283"/>
          </a:xfrm>
          <a:prstGeom prst="rect">
            <a:avLst/>
          </a:prstGeom>
        </p:spPr>
      </p:pic>
      <p:sp>
        <p:nvSpPr>
          <p:cNvPr id="5" name="Text Placeholder 4"/>
          <p:cNvSpPr>
            <a:spLocks noGrp="1"/>
          </p:cNvSpPr>
          <p:nvPr>
            <p:ph type="body" idx="1"/>
          </p:nvPr>
        </p:nvSpPr>
        <p:spPr>
          <a:xfrm>
            <a:off x="776747" y="4993922"/>
            <a:ext cx="10515600" cy="1500187"/>
          </a:xfrm>
        </p:spPr>
        <p:txBody>
          <a:bodyPr>
            <a:normAutofit/>
          </a:bodyPr>
          <a:lstStyle/>
          <a:p>
            <a:pPr algn="ctr"/>
            <a:endParaRPr lang="en-US" sz="2800" b="1" i="1" dirty="0">
              <a:solidFill>
                <a:schemeClr val="tx1"/>
              </a:solidFill>
              <a:latin typeface="+mj-lt"/>
            </a:endParaRPr>
          </a:p>
          <a:p>
            <a:pPr algn="ctr"/>
            <a:r>
              <a:rPr lang="en-US" sz="2800" b="1" i="1" dirty="0">
                <a:solidFill>
                  <a:schemeClr val="tx1"/>
                </a:solidFill>
                <a:latin typeface="+mj-lt"/>
              </a:rPr>
              <a:t>The ability </a:t>
            </a:r>
            <a:r>
              <a:rPr lang="en-US" sz="2700" b="1" i="1" dirty="0">
                <a:solidFill>
                  <a:schemeClr val="tx1"/>
                </a:solidFill>
                <a:latin typeface="+mj-lt"/>
              </a:rPr>
              <a:t>to</a:t>
            </a:r>
            <a:r>
              <a:rPr lang="en-US" sz="2800" b="1" i="1" dirty="0">
                <a:solidFill>
                  <a:schemeClr val="tx1"/>
                </a:solidFill>
                <a:latin typeface="+mj-lt"/>
              </a:rPr>
              <a:t> be maintained at a certain rate or level </a:t>
            </a:r>
          </a:p>
        </p:txBody>
      </p:sp>
      <p:pic>
        <p:nvPicPr>
          <p:cNvPr id="6" name="Picture 5"/>
          <p:cNvPicPr>
            <a:picLocks noChangeAspect="1"/>
          </p:cNvPicPr>
          <p:nvPr/>
        </p:nvPicPr>
        <p:blipFill>
          <a:blip r:embed="rId4"/>
          <a:stretch>
            <a:fillRect/>
          </a:stretch>
        </p:blipFill>
        <p:spPr>
          <a:xfrm>
            <a:off x="1907458" y="895496"/>
            <a:ext cx="8106696" cy="4535027"/>
          </a:xfrm>
          <a:prstGeom prst="rect">
            <a:avLst/>
          </a:prstGeom>
        </p:spPr>
      </p:pic>
      <p:sp>
        <p:nvSpPr>
          <p:cNvPr id="2" name="TextBox 1"/>
          <p:cNvSpPr txBox="1"/>
          <p:nvPr/>
        </p:nvSpPr>
        <p:spPr>
          <a:xfrm>
            <a:off x="353961" y="255638"/>
            <a:ext cx="7954297" cy="1107996"/>
          </a:xfrm>
          <a:prstGeom prst="rect">
            <a:avLst/>
          </a:prstGeom>
          <a:noFill/>
        </p:spPr>
        <p:txBody>
          <a:bodyPr wrap="square" rtlCol="0">
            <a:spAutoFit/>
          </a:bodyPr>
          <a:lstStyle/>
          <a:p>
            <a:r>
              <a:rPr lang="en-US" sz="6600" b="1" dirty="0">
                <a:ln w="22225">
                  <a:solidFill>
                    <a:schemeClr val="accent2"/>
                  </a:solidFill>
                  <a:prstDash val="solid"/>
                </a:ln>
                <a:solidFill>
                  <a:srgbClr val="FFC000"/>
                </a:solidFill>
              </a:rPr>
              <a:t>Sustainability</a:t>
            </a:r>
            <a:r>
              <a:rPr lang="en-US" b="1" dirty="0">
                <a:ln w="22225">
                  <a:solidFill>
                    <a:schemeClr val="accent2"/>
                  </a:solidFill>
                  <a:prstDash val="solid"/>
                </a:ln>
                <a:solidFill>
                  <a:srgbClr val="FFC000"/>
                </a:solidFill>
              </a:rPr>
              <a:t> </a:t>
            </a:r>
          </a:p>
        </p:txBody>
      </p:sp>
    </p:spTree>
    <p:extLst>
      <p:ext uri="{BB962C8B-B14F-4D97-AF65-F5344CB8AC3E}">
        <p14:creationId xmlns:p14="http://schemas.microsoft.com/office/powerpoint/2010/main" val="3669356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z="1600" b="0" i="0" u="none" strike="noStrike" kern="0" cap="none" spc="0" normalizeH="0" baseline="0" noProof="0" dirty="0">
                <a:ln>
                  <a:noFill/>
                </a:ln>
                <a:solidFill>
                  <a:sysClr val="windowText" lastClr="000000"/>
                </a:solidFill>
                <a:effectLst/>
                <a:uLnTx/>
                <a:uFillTx/>
              </a:rPr>
              <a:t> </a:t>
            </a:r>
            <a:endParaRPr lang="en-US" dirty="0"/>
          </a:p>
        </p:txBody>
      </p:sp>
      <p:sp>
        <p:nvSpPr>
          <p:cNvPr id="3" name="Content Placeholder 2"/>
          <p:cNvSpPr>
            <a:spLocks noGrp="1"/>
          </p:cNvSpPr>
          <p:nvPr>
            <p:ph type="body" idx="1"/>
          </p:nvPr>
        </p:nvSpPr>
        <p:spPr/>
        <p:txBody>
          <a:bodyPr>
            <a:normAutofit fontScale="85000" lnSpcReduction="20000"/>
          </a:bodyPr>
          <a:lstStyle/>
          <a:p>
            <a:pPr marL="0" indent="0">
              <a:buNone/>
            </a:pPr>
            <a:endParaRPr lang="en-US" sz="5400" b="1" dirty="0">
              <a:solidFill>
                <a:srgbClr val="FFC000"/>
              </a:solidFill>
              <a:latin typeface="+mj-lt"/>
            </a:endParaRPr>
          </a:p>
          <a:p>
            <a:pPr marL="0" indent="0">
              <a:buNone/>
            </a:pPr>
            <a:endParaRPr lang="en-US" sz="3200" i="1" dirty="0">
              <a:solidFill>
                <a:schemeClr val="tx1"/>
              </a:solidFill>
              <a:latin typeface="+mj-lt"/>
            </a:endParaRPr>
          </a:p>
          <a:p>
            <a:pPr marL="0" indent="0">
              <a:buNone/>
            </a:pPr>
            <a:r>
              <a:rPr lang="en-US" sz="3200" i="1" dirty="0">
                <a:solidFill>
                  <a:schemeClr val="tx1"/>
                </a:solidFill>
                <a:latin typeface="+mj-lt"/>
              </a:rPr>
              <a:t>	</a:t>
            </a:r>
            <a:r>
              <a:rPr lang="en-US" sz="3200" b="1" i="1" dirty="0">
                <a:solidFill>
                  <a:schemeClr val="tx1"/>
                </a:solidFill>
                <a:latin typeface="+mj-lt"/>
              </a:rPr>
              <a:t>The capacity to recover quickly from difficult situations </a:t>
            </a:r>
          </a:p>
        </p:txBody>
      </p:sp>
      <p:pic>
        <p:nvPicPr>
          <p:cNvPr id="4" name="Picture 3"/>
          <p:cNvPicPr>
            <a:picLocks noChangeAspect="1"/>
          </p:cNvPicPr>
          <p:nvPr/>
        </p:nvPicPr>
        <p:blipFill>
          <a:blip r:embed="rId3"/>
          <a:stretch>
            <a:fillRect/>
          </a:stretch>
        </p:blipFill>
        <p:spPr>
          <a:xfrm>
            <a:off x="9582818" y="4932940"/>
            <a:ext cx="2170364" cy="1786283"/>
          </a:xfrm>
          <a:prstGeom prst="rect">
            <a:avLst/>
          </a:prstGeom>
        </p:spPr>
      </p:pic>
      <p:pic>
        <p:nvPicPr>
          <p:cNvPr id="5" name="Picture 4"/>
          <p:cNvPicPr>
            <a:picLocks noChangeAspect="1"/>
          </p:cNvPicPr>
          <p:nvPr/>
        </p:nvPicPr>
        <p:blipFill>
          <a:blip r:embed="rId4"/>
          <a:stretch>
            <a:fillRect/>
          </a:stretch>
        </p:blipFill>
        <p:spPr>
          <a:xfrm>
            <a:off x="1521768" y="357838"/>
            <a:ext cx="8452638" cy="4740633"/>
          </a:xfrm>
          <a:prstGeom prst="rect">
            <a:avLst/>
          </a:prstGeom>
        </p:spPr>
      </p:pic>
    </p:spTree>
    <p:extLst>
      <p:ext uri="{BB962C8B-B14F-4D97-AF65-F5344CB8AC3E}">
        <p14:creationId xmlns:p14="http://schemas.microsoft.com/office/powerpoint/2010/main" val="16830505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5797"/>
            <a:ext cx="10515600" cy="1325563"/>
          </a:xfrm>
        </p:spPr>
        <p:txBody>
          <a:bodyPr/>
          <a:lstStyle/>
          <a:p>
            <a:r>
              <a:rPr lang="en-US" b="1" dirty="0">
                <a:solidFill>
                  <a:srgbClr val="F5AC29"/>
                </a:solidFill>
              </a:rPr>
              <a:t>Meant to last </a:t>
            </a:r>
          </a:p>
        </p:txBody>
      </p:sp>
      <p:pic>
        <p:nvPicPr>
          <p:cNvPr id="8" name="Content Placeholder 7"/>
          <p:cNvPicPr>
            <a:picLocks noGrp="1" noChangeAspect="1"/>
          </p:cNvPicPr>
          <p:nvPr>
            <p:ph sz="half" idx="2"/>
          </p:nvPr>
        </p:nvPicPr>
        <p:blipFill>
          <a:blip r:embed="rId3"/>
          <a:stretch>
            <a:fillRect/>
          </a:stretch>
        </p:blipFill>
        <p:spPr>
          <a:xfrm>
            <a:off x="6096000" y="1193625"/>
            <a:ext cx="5181600" cy="3452241"/>
          </a:xfrm>
          <a:prstGeom prst="rect">
            <a:avLst/>
          </a:prstGeom>
        </p:spPr>
      </p:pic>
      <p:pic>
        <p:nvPicPr>
          <p:cNvPr id="6" name="Picture 5"/>
          <p:cNvPicPr>
            <a:picLocks noChangeAspect="1"/>
          </p:cNvPicPr>
          <p:nvPr/>
        </p:nvPicPr>
        <p:blipFill>
          <a:blip r:embed="rId4"/>
          <a:stretch>
            <a:fillRect/>
          </a:stretch>
        </p:blipFill>
        <p:spPr>
          <a:xfrm>
            <a:off x="9910915" y="4992050"/>
            <a:ext cx="2038911" cy="1678093"/>
          </a:xfrm>
          <a:prstGeom prst="rect">
            <a:avLst/>
          </a:prstGeom>
        </p:spPr>
      </p:pic>
      <p:sp>
        <p:nvSpPr>
          <p:cNvPr id="3" name="Content Placeholder 2"/>
          <p:cNvSpPr>
            <a:spLocks noGrp="1"/>
          </p:cNvSpPr>
          <p:nvPr>
            <p:ph sz="half" idx="1"/>
          </p:nvPr>
        </p:nvSpPr>
        <p:spPr/>
        <p:txBody>
          <a:bodyPr/>
          <a:lstStyle/>
          <a:p>
            <a:r>
              <a:rPr lang="en-US" dirty="0"/>
              <a:t>Just Cause vs End Goal </a:t>
            </a:r>
          </a:p>
          <a:p>
            <a:r>
              <a:rPr lang="en-US" dirty="0"/>
              <a:t>Child poverty in New Mexico 30%</a:t>
            </a:r>
          </a:p>
          <a:p>
            <a:r>
              <a:rPr lang="en-US" dirty="0"/>
              <a:t>Lyndon B. Johnson’s declaration </a:t>
            </a:r>
          </a:p>
        </p:txBody>
      </p:sp>
    </p:spTree>
    <p:extLst>
      <p:ext uri="{BB962C8B-B14F-4D97-AF65-F5344CB8AC3E}">
        <p14:creationId xmlns:p14="http://schemas.microsoft.com/office/powerpoint/2010/main" val="1072933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5797"/>
            <a:ext cx="10515600" cy="1325563"/>
          </a:xfrm>
        </p:spPr>
        <p:txBody>
          <a:bodyPr/>
          <a:lstStyle/>
          <a:p>
            <a:r>
              <a:rPr lang="en-US" b="1" dirty="0">
                <a:solidFill>
                  <a:srgbClr val="F5AC29"/>
                </a:solidFill>
              </a:rPr>
              <a:t>Ideal Future State </a:t>
            </a:r>
          </a:p>
        </p:txBody>
      </p:sp>
      <p:pic>
        <p:nvPicPr>
          <p:cNvPr id="5" name="Content Placeholder 4"/>
          <p:cNvPicPr>
            <a:picLocks noGrp="1" noChangeAspect="1"/>
          </p:cNvPicPr>
          <p:nvPr>
            <p:ph sz="half" idx="1"/>
          </p:nvPr>
        </p:nvPicPr>
        <p:blipFill>
          <a:blip r:embed="rId3"/>
          <a:stretch>
            <a:fillRect/>
          </a:stretch>
        </p:blipFill>
        <p:spPr>
          <a:xfrm>
            <a:off x="690823" y="2225586"/>
            <a:ext cx="5405177" cy="3551416"/>
          </a:xfrm>
          <a:prstGeom prst="rect">
            <a:avLst/>
          </a:prstGeom>
        </p:spPr>
      </p:pic>
      <p:sp>
        <p:nvSpPr>
          <p:cNvPr id="4" name="Content Placeholder 3"/>
          <p:cNvSpPr>
            <a:spLocks noGrp="1"/>
          </p:cNvSpPr>
          <p:nvPr>
            <p:ph sz="half" idx="2"/>
          </p:nvPr>
        </p:nvSpPr>
        <p:spPr/>
        <p:txBody>
          <a:bodyPr/>
          <a:lstStyle/>
          <a:p>
            <a:r>
              <a:rPr lang="en-US" sz="2400" dirty="0"/>
              <a:t>Just Cause – </a:t>
            </a:r>
            <a:r>
              <a:rPr lang="en-US" sz="2400" i="1" dirty="0"/>
              <a:t>“We hold these truths to be self-evident, that all men are created equal.” </a:t>
            </a:r>
          </a:p>
          <a:p>
            <a:r>
              <a:rPr lang="en-US" dirty="0"/>
              <a:t> </a:t>
            </a:r>
            <a:r>
              <a:rPr lang="en-US" sz="2400" dirty="0"/>
              <a:t>Short term – those who led against Great Britain </a:t>
            </a:r>
          </a:p>
          <a:p>
            <a:pPr marL="0" indent="0">
              <a:buNone/>
            </a:pPr>
            <a:endParaRPr lang="en-US" sz="2400" dirty="0"/>
          </a:p>
          <a:p>
            <a:pPr marL="0" indent="0">
              <a:buNone/>
            </a:pPr>
            <a:r>
              <a:rPr lang="en-US" sz="2400" i="1" dirty="0"/>
              <a:t>240 years – leaders, landscape, culture </a:t>
            </a:r>
          </a:p>
          <a:p>
            <a:pPr marL="0" indent="0">
              <a:buNone/>
            </a:pPr>
            <a:r>
              <a:rPr lang="en-US" sz="2400" i="1" dirty="0"/>
              <a:t>100  Civil War-end to slavery</a:t>
            </a:r>
          </a:p>
          <a:p>
            <a:pPr marL="0" indent="0">
              <a:buNone/>
            </a:pPr>
            <a:r>
              <a:rPr lang="en-US" sz="2400" i="1" dirty="0"/>
              <a:t>1920 Women’s suffrage</a:t>
            </a:r>
          </a:p>
          <a:p>
            <a:pPr marL="0" indent="0">
              <a:buNone/>
            </a:pPr>
            <a:r>
              <a:rPr lang="en-US" sz="2400" i="1" dirty="0"/>
              <a:t>1965 the Voting Rights Act </a:t>
            </a:r>
          </a:p>
        </p:txBody>
      </p:sp>
      <p:pic>
        <p:nvPicPr>
          <p:cNvPr id="6" name="Picture 5"/>
          <p:cNvPicPr>
            <a:picLocks noChangeAspect="1"/>
          </p:cNvPicPr>
          <p:nvPr/>
        </p:nvPicPr>
        <p:blipFill>
          <a:blip r:embed="rId4"/>
          <a:stretch>
            <a:fillRect/>
          </a:stretch>
        </p:blipFill>
        <p:spPr>
          <a:xfrm>
            <a:off x="9910915" y="4992050"/>
            <a:ext cx="2038911" cy="1678093"/>
          </a:xfrm>
          <a:prstGeom prst="rect">
            <a:avLst/>
          </a:prstGeom>
        </p:spPr>
      </p:pic>
    </p:spTree>
    <p:extLst>
      <p:ext uri="{BB962C8B-B14F-4D97-AF65-F5344CB8AC3E}">
        <p14:creationId xmlns:p14="http://schemas.microsoft.com/office/powerpoint/2010/main" val="3353452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2284" y="502931"/>
            <a:ext cx="9144000" cy="942411"/>
          </a:xfrm>
        </p:spPr>
        <p:txBody>
          <a:bodyPr/>
          <a:lstStyle/>
          <a:p>
            <a:pPr algn="l"/>
            <a:r>
              <a:rPr lang="en-US" b="1" dirty="0">
                <a:solidFill>
                  <a:srgbClr val="F5AC29"/>
                </a:solidFill>
              </a:rPr>
              <a:t>The Power of Resilience  </a:t>
            </a:r>
          </a:p>
        </p:txBody>
      </p:sp>
      <p:sp>
        <p:nvSpPr>
          <p:cNvPr id="6" name="Subtitle 5"/>
          <p:cNvSpPr>
            <a:spLocks noGrp="1"/>
          </p:cNvSpPr>
          <p:nvPr>
            <p:ph type="subTitle" idx="1"/>
          </p:nvPr>
        </p:nvSpPr>
        <p:spPr>
          <a:xfrm>
            <a:off x="1524000" y="3602038"/>
            <a:ext cx="9144000" cy="850336"/>
          </a:xfrm>
        </p:spPr>
        <p:txBody>
          <a:bodyPr/>
          <a:lstStyle/>
          <a:p>
            <a:r>
              <a:rPr lang="en-US" dirty="0">
                <a:hlinkClick r:id="rId3"/>
              </a:rPr>
              <a:t>https://www.youtube.com/watch?v=isfw8JJ-eWM</a:t>
            </a:r>
            <a:endParaRPr lang="en-US" dirty="0"/>
          </a:p>
          <a:p>
            <a:endParaRPr lang="en-US" dirty="0"/>
          </a:p>
        </p:txBody>
      </p:sp>
      <p:pic>
        <p:nvPicPr>
          <p:cNvPr id="4" name="Content Placeholder 3"/>
          <p:cNvPicPr>
            <a:picLocks noGrp="1" noChangeAspect="1"/>
          </p:cNvPicPr>
          <p:nvPr>
            <p:ph idx="4294967295"/>
          </p:nvPr>
        </p:nvPicPr>
        <p:blipFill>
          <a:blip r:embed="rId4"/>
          <a:stretch>
            <a:fillRect/>
          </a:stretch>
        </p:blipFill>
        <p:spPr>
          <a:xfrm>
            <a:off x="10155238" y="4756150"/>
            <a:ext cx="2036762" cy="1676400"/>
          </a:xfrm>
          <a:prstGeom prst="rect">
            <a:avLst/>
          </a:prstGeom>
        </p:spPr>
      </p:pic>
      <p:sp>
        <p:nvSpPr>
          <p:cNvPr id="5" name="Rectangle 4"/>
          <p:cNvSpPr/>
          <p:nvPr/>
        </p:nvSpPr>
        <p:spPr>
          <a:xfrm>
            <a:off x="1278194" y="2064774"/>
            <a:ext cx="2556995" cy="646331"/>
          </a:xfrm>
          <a:prstGeom prst="rect">
            <a:avLst/>
          </a:prstGeom>
        </p:spPr>
        <p:txBody>
          <a:bodyPr wrap="square">
            <a:spAutoFit/>
          </a:bodyPr>
          <a:lstStyle/>
          <a:p>
            <a:endParaRPr lang="en-US" dirty="0"/>
          </a:p>
          <a:p>
            <a:endParaRPr lang="en-US" dirty="0"/>
          </a:p>
        </p:txBody>
      </p:sp>
    </p:spTree>
    <p:extLst>
      <p:ext uri="{BB962C8B-B14F-4D97-AF65-F5344CB8AC3E}">
        <p14:creationId xmlns:p14="http://schemas.microsoft.com/office/powerpoint/2010/main" val="2517522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524000" y="100012"/>
            <a:ext cx="9144000" cy="6657975"/>
          </a:xfrm>
          <a:prstGeom prst="rect">
            <a:avLst/>
          </a:prstGeom>
        </p:spPr>
      </p:pic>
    </p:spTree>
    <p:extLst>
      <p:ext uri="{BB962C8B-B14F-4D97-AF65-F5344CB8AC3E}">
        <p14:creationId xmlns:p14="http://schemas.microsoft.com/office/powerpoint/2010/main" val="29586088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5AF2C-AF11-E74C-A28F-BEAB04CA644A}"/>
              </a:ext>
            </a:extLst>
          </p:cNvPr>
          <p:cNvSpPr>
            <a:spLocks noGrp="1"/>
          </p:cNvSpPr>
          <p:nvPr>
            <p:ph type="title"/>
          </p:nvPr>
        </p:nvSpPr>
        <p:spPr>
          <a:xfrm>
            <a:off x="838200" y="365126"/>
            <a:ext cx="10515600" cy="1230312"/>
          </a:xfrm>
        </p:spPr>
        <p:txBody>
          <a:bodyPr>
            <a:normAutofit/>
          </a:bodyPr>
          <a:lstStyle/>
          <a:p>
            <a:pPr algn="ctr"/>
            <a:r>
              <a:rPr lang="en-US" sz="4800" b="1" dirty="0">
                <a:solidFill>
                  <a:srgbClr val="F5AC29"/>
                </a:solidFill>
              </a:rPr>
              <a:t>The Focus </a:t>
            </a:r>
          </a:p>
        </p:txBody>
      </p:sp>
      <p:sp>
        <p:nvSpPr>
          <p:cNvPr id="3" name="Content Placeholder 2">
            <a:extLst>
              <a:ext uri="{FF2B5EF4-FFF2-40B4-BE49-F238E27FC236}">
                <a16:creationId xmlns:a16="http://schemas.microsoft.com/office/drawing/2014/main" id="{AA2F8D1A-6D7A-D845-B57A-C173963383C4}"/>
              </a:ext>
            </a:extLst>
          </p:cNvPr>
          <p:cNvSpPr>
            <a:spLocks noGrp="1"/>
          </p:cNvSpPr>
          <p:nvPr>
            <p:ph idx="1"/>
          </p:nvPr>
        </p:nvSpPr>
        <p:spPr>
          <a:xfrm>
            <a:off x="838200" y="1493134"/>
            <a:ext cx="10515600" cy="4683829"/>
          </a:xfrm>
        </p:spPr>
        <p:txBody>
          <a:bodyPr>
            <a:normAutofit/>
          </a:bodyPr>
          <a:lstStyle/>
          <a:p>
            <a:pPr marL="0" indent="0" algn="ctr">
              <a:buNone/>
            </a:pPr>
            <a:r>
              <a:rPr lang="en-US" sz="3200" b="1" dirty="0"/>
              <a:t>By collaborating beyond the school walls with families, employers, community partners and postsecondary education providers…</a:t>
            </a:r>
            <a:endParaRPr lang="en-US" dirty="0"/>
          </a:p>
          <a:p>
            <a:pPr marL="0" indent="0" algn="ctr">
              <a:buNone/>
            </a:pPr>
            <a:r>
              <a:rPr lang="en-US" sz="4800" b="1" dirty="0">
                <a:solidFill>
                  <a:srgbClr val="F5AC29"/>
                </a:solidFill>
                <a:latin typeface="+mj-lt"/>
              </a:rPr>
              <a:t>The Result</a:t>
            </a:r>
            <a:r>
              <a:rPr lang="en-US" sz="4400" b="1" dirty="0">
                <a:latin typeface="+mj-lt"/>
              </a:rPr>
              <a:t>       </a:t>
            </a:r>
          </a:p>
          <a:p>
            <a:pPr marL="0" indent="0" algn="ctr">
              <a:buNone/>
            </a:pPr>
            <a:r>
              <a:rPr lang="en-US" sz="3200" b="1" dirty="0"/>
              <a:t>A community fabric is woven by multiple stakeholders to support a redesigned high school experience that will enable all students to graduate with a strong and supported pathway to postsecondary success. </a:t>
            </a:r>
          </a:p>
          <a:p>
            <a:pPr marL="0" indent="0">
              <a:buNone/>
            </a:pPr>
            <a:endParaRPr lang="en-US" dirty="0"/>
          </a:p>
        </p:txBody>
      </p:sp>
      <p:pic>
        <p:nvPicPr>
          <p:cNvPr id="7" name="Graphic 6" descr="Microscope">
            <a:extLst>
              <a:ext uri="{FF2B5EF4-FFF2-40B4-BE49-F238E27FC236}">
                <a16:creationId xmlns:a16="http://schemas.microsoft.com/office/drawing/2014/main" id="{864BED02-078B-E14F-954A-0FAD70A0F2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724776" y="386557"/>
            <a:ext cx="914400" cy="914400"/>
          </a:xfrm>
          <a:prstGeom prst="rect">
            <a:avLst/>
          </a:prstGeom>
        </p:spPr>
      </p:pic>
      <p:pic>
        <p:nvPicPr>
          <p:cNvPr id="5" name="Graphic 4" descr="Presentation with pie chart">
            <a:extLst>
              <a:ext uri="{FF2B5EF4-FFF2-40B4-BE49-F238E27FC236}">
                <a16:creationId xmlns:a16="http://schemas.microsoft.com/office/drawing/2014/main" id="{22C73768-00F0-E54C-94AD-55CACF8388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24776" y="2876377"/>
            <a:ext cx="914400" cy="914400"/>
          </a:xfrm>
          <a:prstGeom prst="rect">
            <a:avLst/>
          </a:prstGeom>
        </p:spPr>
      </p:pic>
      <p:pic>
        <p:nvPicPr>
          <p:cNvPr id="6" name="Picture 5">
            <a:extLst>
              <a:ext uri="{FF2B5EF4-FFF2-40B4-BE49-F238E27FC236}">
                <a16:creationId xmlns:a16="http://schemas.microsoft.com/office/drawing/2014/main" id="{CE765C32-DB46-2E47-8405-342550316E98}"/>
              </a:ext>
            </a:extLst>
          </p:cNvPr>
          <p:cNvPicPr>
            <a:picLocks noChangeAspect="1"/>
          </p:cNvPicPr>
          <p:nvPr/>
        </p:nvPicPr>
        <p:blipFill>
          <a:blip r:embed="rId7"/>
          <a:stretch>
            <a:fillRect/>
          </a:stretch>
        </p:blipFill>
        <p:spPr>
          <a:xfrm>
            <a:off x="10021636" y="5071717"/>
            <a:ext cx="2170364" cy="1786283"/>
          </a:xfrm>
          <a:prstGeom prst="rect">
            <a:avLst/>
          </a:prstGeom>
        </p:spPr>
      </p:pic>
    </p:spTree>
    <p:extLst>
      <p:ext uri="{BB962C8B-B14F-4D97-AF65-F5344CB8AC3E}">
        <p14:creationId xmlns:p14="http://schemas.microsoft.com/office/powerpoint/2010/main" val="255912949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573</TotalTime>
  <Words>1270</Words>
  <Application>Microsoft Macintosh PowerPoint</Application>
  <PresentationFormat>Widescreen</PresentationFormat>
  <Paragraphs>111</Paragraphs>
  <Slides>16</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PowerPoint Presentation</vt:lpstr>
      <vt:lpstr>PowerPoint Presentation</vt:lpstr>
      <vt:lpstr>PowerPoint Presentation</vt:lpstr>
      <vt:lpstr> </vt:lpstr>
      <vt:lpstr>Meant to last </vt:lpstr>
      <vt:lpstr>Ideal Future State </vt:lpstr>
      <vt:lpstr>The Power of Resilience  </vt:lpstr>
      <vt:lpstr>PowerPoint Presentation</vt:lpstr>
      <vt:lpstr>The Focus </vt:lpstr>
      <vt:lpstr>   Postsecondary Pathways https://www.hsredesign.org/postsecondary/ T </vt:lpstr>
      <vt:lpstr>    Postsecondary Pathways https://www.hsredesign.org/postsecondary/ </vt:lpstr>
      <vt:lpstr>Engaging Stakeholders as Partners in the Redesign Process</vt:lpstr>
      <vt:lpstr>Value Added Stakeholder Engagement – Statewide Common Values</vt:lpstr>
      <vt:lpstr>Hands-on Leadership   </vt:lpstr>
      <vt:lpstr>Next Steps </vt:lpstr>
      <vt:lpstr>New Mexico Public Education Department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Michelle Starnes</dc:creator>
  <cp:lastModifiedBy>Linda Muskauski</cp:lastModifiedBy>
  <cp:revision>37</cp:revision>
  <cp:lastPrinted>2020-01-09T17:03:11Z</cp:lastPrinted>
  <dcterms:created xsi:type="dcterms:W3CDTF">2019-11-03T18:40:33Z</dcterms:created>
  <dcterms:modified xsi:type="dcterms:W3CDTF">2020-01-17T15:19:17Z</dcterms:modified>
</cp:coreProperties>
</file>