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93"/>
  </p:notesMasterIdLst>
  <p:sldIdLst>
    <p:sldId id="377" r:id="rId5"/>
    <p:sldId id="716" r:id="rId6"/>
    <p:sldId id="367" r:id="rId7"/>
    <p:sldId id="689" r:id="rId8"/>
    <p:sldId id="1189" r:id="rId9"/>
    <p:sldId id="663" r:id="rId10"/>
    <p:sldId id="669" r:id="rId11"/>
    <p:sldId id="368" r:id="rId12"/>
    <p:sldId id="723" r:id="rId13"/>
    <p:sldId id="259" r:id="rId14"/>
    <p:sldId id="364" r:id="rId15"/>
    <p:sldId id="365" r:id="rId16"/>
    <p:sldId id="360" r:id="rId17"/>
    <p:sldId id="358" r:id="rId18"/>
    <p:sldId id="366" r:id="rId19"/>
    <p:sldId id="612" r:id="rId20"/>
    <p:sldId id="356" r:id="rId21"/>
    <p:sldId id="359" r:id="rId22"/>
    <p:sldId id="363" r:id="rId23"/>
    <p:sldId id="369" r:id="rId24"/>
    <p:sldId id="370" r:id="rId25"/>
    <p:sldId id="750" r:id="rId26"/>
    <p:sldId id="690" r:id="rId27"/>
    <p:sldId id="728" r:id="rId28"/>
    <p:sldId id="740" r:id="rId29"/>
    <p:sldId id="741" r:id="rId30"/>
    <p:sldId id="664" r:id="rId31"/>
    <p:sldId id="665" r:id="rId32"/>
    <p:sldId id="666" r:id="rId33"/>
    <p:sldId id="303" r:id="rId34"/>
    <p:sldId id="675" r:id="rId35"/>
    <p:sldId id="712" r:id="rId36"/>
    <p:sldId id="686" r:id="rId37"/>
    <p:sldId id="704" r:id="rId38"/>
    <p:sldId id="305" r:id="rId39"/>
    <p:sldId id="296" r:id="rId40"/>
    <p:sldId id="715" r:id="rId41"/>
    <p:sldId id="705" r:id="rId42"/>
    <p:sldId id="727" r:id="rId43"/>
    <p:sldId id="687" r:id="rId44"/>
    <p:sldId id="708" r:id="rId45"/>
    <p:sldId id="709" r:id="rId46"/>
    <p:sldId id="706" r:id="rId47"/>
    <p:sldId id="707" r:id="rId48"/>
    <p:sldId id="692" r:id="rId49"/>
    <p:sldId id="1191" r:id="rId50"/>
    <p:sldId id="693" r:id="rId51"/>
    <p:sldId id="694" r:id="rId52"/>
    <p:sldId id="695" r:id="rId53"/>
    <p:sldId id="696" r:id="rId54"/>
    <p:sldId id="697" r:id="rId55"/>
    <p:sldId id="698" r:id="rId56"/>
    <p:sldId id="699" r:id="rId57"/>
    <p:sldId id="700" r:id="rId58"/>
    <p:sldId id="701" r:id="rId59"/>
    <p:sldId id="702" r:id="rId60"/>
    <p:sldId id="688" r:id="rId61"/>
    <p:sldId id="719" r:id="rId62"/>
    <p:sldId id="288" r:id="rId63"/>
    <p:sldId id="294" r:id="rId64"/>
    <p:sldId id="256" r:id="rId65"/>
    <p:sldId id="281" r:id="rId66"/>
    <p:sldId id="729" r:id="rId67"/>
    <p:sldId id="293" r:id="rId68"/>
    <p:sldId id="284" r:id="rId69"/>
    <p:sldId id="726" r:id="rId70"/>
    <p:sldId id="285" r:id="rId71"/>
    <p:sldId id="282" r:id="rId72"/>
    <p:sldId id="731" r:id="rId73"/>
    <p:sldId id="735" r:id="rId74"/>
    <p:sldId id="733" r:id="rId75"/>
    <p:sldId id="745" r:id="rId76"/>
    <p:sldId id="732" r:id="rId77"/>
    <p:sldId id="743" r:id="rId78"/>
    <p:sldId id="1192" r:id="rId79"/>
    <p:sldId id="734" r:id="rId80"/>
    <p:sldId id="738" r:id="rId81"/>
    <p:sldId id="737" r:id="rId82"/>
    <p:sldId id="739" r:id="rId83"/>
    <p:sldId id="724" r:id="rId84"/>
    <p:sldId id="746" r:id="rId85"/>
    <p:sldId id="747" r:id="rId86"/>
    <p:sldId id="748" r:id="rId87"/>
    <p:sldId id="306" r:id="rId88"/>
    <p:sldId id="721" r:id="rId89"/>
    <p:sldId id="720" r:id="rId90"/>
    <p:sldId id="1190" r:id="rId91"/>
    <p:sldId id="722"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94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76" autoAdjust="0"/>
    <p:restoredTop sz="87263" autoAdjust="0"/>
  </p:normalViewPr>
  <p:slideViewPr>
    <p:cSldViewPr snapToGrid="0" snapToObjects="1">
      <p:cViewPr varScale="1">
        <p:scale>
          <a:sx n="73" d="100"/>
          <a:sy n="73" d="100"/>
        </p:scale>
        <p:origin x="370" y="62"/>
      </p:cViewPr>
      <p:guideLst/>
    </p:cSldViewPr>
  </p:slideViewPr>
  <p:notesTextViewPr>
    <p:cViewPr>
      <p:scale>
        <a:sx n="125" d="100"/>
        <a:sy n="125"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6.png"/><Relationship Id="rId4" Type="http://schemas.openxmlformats.org/officeDocument/2006/relationships/image" Target="../media/image3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6.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02ECF5-63A2-4EE5-9DC7-1EF46FDE76D4}"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C7D7FBD2-7EC6-43C8-B3B1-3347573DD135}">
      <dgm:prSet phldrT="[Text]" custT="1"/>
      <dgm:spPr/>
      <dgm:t>
        <a:bodyPr/>
        <a:lstStyle/>
        <a:p>
          <a:r>
            <a:rPr lang="en-US" sz="1600" dirty="0"/>
            <a:t>                                </a:t>
          </a:r>
          <a:r>
            <a:rPr lang="en-US" sz="1900" b="1" dirty="0">
              <a:effectLst/>
            </a:rPr>
            <a:t>Authoritative</a:t>
          </a:r>
        </a:p>
      </dgm:t>
    </dgm:pt>
    <dgm:pt modelId="{BE26F1AD-2CDF-42EE-8A59-D93E0BD568CD}" type="parTrans" cxnId="{9478D32B-B13E-4849-BAB8-31951BE2437B}">
      <dgm:prSet/>
      <dgm:spPr/>
      <dgm:t>
        <a:bodyPr/>
        <a:lstStyle/>
        <a:p>
          <a:endParaRPr lang="en-US"/>
        </a:p>
      </dgm:t>
    </dgm:pt>
    <dgm:pt modelId="{6C30B83E-1A29-4395-AD8F-8295A7FA0B1C}" type="sibTrans" cxnId="{9478D32B-B13E-4849-BAB8-31951BE2437B}">
      <dgm:prSet/>
      <dgm:spPr/>
      <dgm:t>
        <a:bodyPr/>
        <a:lstStyle/>
        <a:p>
          <a:endParaRPr lang="en-US"/>
        </a:p>
      </dgm:t>
    </dgm:pt>
    <dgm:pt modelId="{5DEE99A9-E0BD-4F20-8AFD-91C4D3D9D075}">
      <dgm:prSet phldrT="[Text]" custT="1"/>
      <dgm:spPr/>
      <dgm:t>
        <a:bodyPr/>
        <a:lstStyle/>
        <a:p>
          <a:r>
            <a:rPr lang="en-US" sz="1900" b="1" dirty="0">
              <a:effectLst/>
            </a:rPr>
            <a:t>Supportive</a:t>
          </a:r>
        </a:p>
      </dgm:t>
    </dgm:pt>
    <dgm:pt modelId="{60648B1F-400D-4899-9CFB-2643C1CEB6DF}" type="parTrans" cxnId="{469A5832-E967-4C56-A55A-B1879EEAD6F1}">
      <dgm:prSet/>
      <dgm:spPr/>
      <dgm:t>
        <a:bodyPr/>
        <a:lstStyle/>
        <a:p>
          <a:endParaRPr lang="en-US"/>
        </a:p>
      </dgm:t>
    </dgm:pt>
    <dgm:pt modelId="{99B8B9FC-1F65-4FDB-B560-F37CD2D52F28}" type="sibTrans" cxnId="{469A5832-E967-4C56-A55A-B1879EEAD6F1}">
      <dgm:prSet/>
      <dgm:spPr/>
      <dgm:t>
        <a:bodyPr/>
        <a:lstStyle/>
        <a:p>
          <a:endParaRPr lang="en-US"/>
        </a:p>
      </dgm:t>
    </dgm:pt>
    <dgm:pt modelId="{A883C51B-96C0-4BD5-9B28-0982B2FBA876}" type="pres">
      <dgm:prSet presAssocID="{B102ECF5-63A2-4EE5-9DC7-1EF46FDE76D4}" presName="compositeShape" presStyleCnt="0">
        <dgm:presLayoutVars>
          <dgm:chMax val="2"/>
          <dgm:dir/>
          <dgm:resizeHandles val="exact"/>
        </dgm:presLayoutVars>
      </dgm:prSet>
      <dgm:spPr/>
      <dgm:t>
        <a:bodyPr/>
        <a:lstStyle/>
        <a:p>
          <a:endParaRPr lang="en-US"/>
        </a:p>
      </dgm:t>
    </dgm:pt>
    <dgm:pt modelId="{0FB27466-1D8A-4D9F-A7F4-E0C65B6B2787}" type="pres">
      <dgm:prSet presAssocID="{B102ECF5-63A2-4EE5-9DC7-1EF46FDE76D4}" presName="divider" presStyleLbl="fgShp" presStyleIdx="0" presStyleCnt="1"/>
      <dgm:spPr/>
    </dgm:pt>
    <dgm:pt modelId="{37BCB49A-A87D-4D74-A425-C936274B4B00}" type="pres">
      <dgm:prSet presAssocID="{C7D7FBD2-7EC6-43C8-B3B1-3347573DD135}" presName="downArrow" presStyleLbl="node1" presStyleIdx="0" presStyleCnt="2"/>
      <dgm:spPr/>
    </dgm:pt>
    <dgm:pt modelId="{21322A33-AD72-434D-8133-5063F792BA8A}" type="pres">
      <dgm:prSet presAssocID="{C7D7FBD2-7EC6-43C8-B3B1-3347573DD135}" presName="downArrowText" presStyleLbl="revTx" presStyleIdx="0" presStyleCnt="2" custScaleX="117880">
        <dgm:presLayoutVars>
          <dgm:bulletEnabled val="1"/>
        </dgm:presLayoutVars>
      </dgm:prSet>
      <dgm:spPr/>
      <dgm:t>
        <a:bodyPr/>
        <a:lstStyle/>
        <a:p>
          <a:endParaRPr lang="en-US"/>
        </a:p>
      </dgm:t>
    </dgm:pt>
    <dgm:pt modelId="{F98B3719-8853-440A-A6E9-FC78DD0E5980}" type="pres">
      <dgm:prSet presAssocID="{5DEE99A9-E0BD-4F20-8AFD-91C4D3D9D075}" presName="upArrow" presStyleLbl="node1" presStyleIdx="1" presStyleCnt="2"/>
      <dgm:spPr/>
    </dgm:pt>
    <dgm:pt modelId="{8C982629-7BD4-44C0-A966-D708240DA595}" type="pres">
      <dgm:prSet presAssocID="{5DEE99A9-E0BD-4F20-8AFD-91C4D3D9D075}" presName="upArrowText" presStyleLbl="revTx" presStyleIdx="1" presStyleCnt="2">
        <dgm:presLayoutVars>
          <dgm:bulletEnabled val="1"/>
        </dgm:presLayoutVars>
      </dgm:prSet>
      <dgm:spPr/>
      <dgm:t>
        <a:bodyPr/>
        <a:lstStyle/>
        <a:p>
          <a:endParaRPr lang="en-US"/>
        </a:p>
      </dgm:t>
    </dgm:pt>
  </dgm:ptLst>
  <dgm:cxnLst>
    <dgm:cxn modelId="{9478D32B-B13E-4849-BAB8-31951BE2437B}" srcId="{B102ECF5-63A2-4EE5-9DC7-1EF46FDE76D4}" destId="{C7D7FBD2-7EC6-43C8-B3B1-3347573DD135}" srcOrd="0" destOrd="0" parTransId="{BE26F1AD-2CDF-42EE-8A59-D93E0BD568CD}" sibTransId="{6C30B83E-1A29-4395-AD8F-8295A7FA0B1C}"/>
    <dgm:cxn modelId="{469A5832-E967-4C56-A55A-B1879EEAD6F1}" srcId="{B102ECF5-63A2-4EE5-9DC7-1EF46FDE76D4}" destId="{5DEE99A9-E0BD-4F20-8AFD-91C4D3D9D075}" srcOrd="1" destOrd="0" parTransId="{60648B1F-400D-4899-9CFB-2643C1CEB6DF}" sibTransId="{99B8B9FC-1F65-4FDB-B560-F37CD2D52F28}"/>
    <dgm:cxn modelId="{3FE8AD41-3D68-40A1-BEB9-9BB6C231A08A}" type="presOf" srcId="{C7D7FBD2-7EC6-43C8-B3B1-3347573DD135}" destId="{21322A33-AD72-434D-8133-5063F792BA8A}" srcOrd="0" destOrd="0" presId="urn:microsoft.com/office/officeart/2005/8/layout/arrow3"/>
    <dgm:cxn modelId="{DF6E4B9D-3459-4019-943F-C6DD1C8FAC40}" type="presOf" srcId="{B102ECF5-63A2-4EE5-9DC7-1EF46FDE76D4}" destId="{A883C51B-96C0-4BD5-9B28-0982B2FBA876}" srcOrd="0" destOrd="0" presId="urn:microsoft.com/office/officeart/2005/8/layout/arrow3"/>
    <dgm:cxn modelId="{16D2011D-6181-48C7-A7DC-653B675C0513}" type="presOf" srcId="{5DEE99A9-E0BD-4F20-8AFD-91C4D3D9D075}" destId="{8C982629-7BD4-44C0-A966-D708240DA595}" srcOrd="0" destOrd="0" presId="urn:microsoft.com/office/officeart/2005/8/layout/arrow3"/>
    <dgm:cxn modelId="{7802BD17-0622-4C58-94DA-EDE9C38163D7}" type="presParOf" srcId="{A883C51B-96C0-4BD5-9B28-0982B2FBA876}" destId="{0FB27466-1D8A-4D9F-A7F4-E0C65B6B2787}" srcOrd="0" destOrd="0" presId="urn:microsoft.com/office/officeart/2005/8/layout/arrow3"/>
    <dgm:cxn modelId="{3C52F4EA-5A6A-4AE6-8E64-269B25CE8488}" type="presParOf" srcId="{A883C51B-96C0-4BD5-9B28-0982B2FBA876}" destId="{37BCB49A-A87D-4D74-A425-C936274B4B00}" srcOrd="1" destOrd="0" presId="urn:microsoft.com/office/officeart/2005/8/layout/arrow3"/>
    <dgm:cxn modelId="{71F5C6C0-3411-4D6F-A32A-EA89E965F45A}" type="presParOf" srcId="{A883C51B-96C0-4BD5-9B28-0982B2FBA876}" destId="{21322A33-AD72-434D-8133-5063F792BA8A}" srcOrd="2" destOrd="0" presId="urn:microsoft.com/office/officeart/2005/8/layout/arrow3"/>
    <dgm:cxn modelId="{3E0DB726-FC59-4CA7-84EC-686C00D6D6FD}" type="presParOf" srcId="{A883C51B-96C0-4BD5-9B28-0982B2FBA876}" destId="{F98B3719-8853-440A-A6E9-FC78DD0E5980}" srcOrd="3" destOrd="0" presId="urn:microsoft.com/office/officeart/2005/8/layout/arrow3"/>
    <dgm:cxn modelId="{521D2D55-61F1-4467-BCFC-8FEBC589452B}" type="presParOf" srcId="{A883C51B-96C0-4BD5-9B28-0982B2FBA876}" destId="{8C982629-7BD4-44C0-A966-D708240DA595}"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FAB052-C930-4AA3-BE0E-2B3E901AD61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ECA167CB-DCE5-4B79-BB99-573BEFF796C9}">
      <dgm:prSet phldrT="[Text]"/>
      <dgm:spPr/>
      <dgm:t>
        <a:bodyPr/>
        <a:lstStyle/>
        <a:p>
          <a:r>
            <a:rPr lang="en-US" b="1" dirty="0">
              <a:effectLst/>
            </a:rPr>
            <a:t>Choice and Voice</a:t>
          </a:r>
        </a:p>
        <a:p>
          <a:endParaRPr lang="en-US" dirty="0"/>
        </a:p>
      </dgm:t>
    </dgm:pt>
    <dgm:pt modelId="{7E50E151-E9F3-4E58-A07F-E160DCEA99E7}" type="parTrans" cxnId="{D5583F64-B59E-4C63-ACFA-FB1C5B35745A}">
      <dgm:prSet/>
      <dgm:spPr/>
      <dgm:t>
        <a:bodyPr/>
        <a:lstStyle/>
        <a:p>
          <a:endParaRPr lang="en-US"/>
        </a:p>
      </dgm:t>
    </dgm:pt>
    <dgm:pt modelId="{BB9EC6EA-A35F-4A32-8192-27819569FEE9}" type="sibTrans" cxnId="{D5583F64-B59E-4C63-ACFA-FB1C5B35745A}">
      <dgm:prSet/>
      <dgm:spPr/>
      <dgm:t>
        <a:bodyPr/>
        <a:lstStyle/>
        <a:p>
          <a:endParaRPr lang="en-US"/>
        </a:p>
      </dgm:t>
    </dgm:pt>
    <dgm:pt modelId="{18446AB5-1E94-4D61-A5CA-2A714ED8E4D2}">
      <dgm:prSet phldrT="[Text]"/>
      <dgm:spPr/>
      <dgm:t>
        <a:bodyPr/>
        <a:lstStyle/>
        <a:p>
          <a:r>
            <a:rPr lang="en-US" b="1" dirty="0">
              <a:effectLst/>
            </a:rPr>
            <a:t>Structured and Shaped </a:t>
          </a:r>
        </a:p>
      </dgm:t>
    </dgm:pt>
    <dgm:pt modelId="{A4A9E230-EF86-49EE-BF1F-DFC493B768DA}" type="parTrans" cxnId="{ED65C4BB-1072-40A9-9C7B-1CC7FD2CE590}">
      <dgm:prSet/>
      <dgm:spPr/>
      <dgm:t>
        <a:bodyPr/>
        <a:lstStyle/>
        <a:p>
          <a:endParaRPr lang="en-US"/>
        </a:p>
      </dgm:t>
    </dgm:pt>
    <dgm:pt modelId="{4D829B98-513B-4ECB-87C7-8D07C053CBFC}" type="sibTrans" cxnId="{ED65C4BB-1072-40A9-9C7B-1CC7FD2CE590}">
      <dgm:prSet/>
      <dgm:spPr/>
      <dgm:t>
        <a:bodyPr/>
        <a:lstStyle/>
        <a:p>
          <a:endParaRPr lang="en-US"/>
        </a:p>
      </dgm:t>
    </dgm:pt>
    <dgm:pt modelId="{A4103A54-C58C-4EAD-818D-98F6F6069769}" type="pres">
      <dgm:prSet presAssocID="{4DFAB052-C930-4AA3-BE0E-2B3E901AD61B}" presName="compositeShape" presStyleCnt="0">
        <dgm:presLayoutVars>
          <dgm:chMax val="2"/>
          <dgm:dir/>
          <dgm:resizeHandles val="exact"/>
        </dgm:presLayoutVars>
      </dgm:prSet>
      <dgm:spPr/>
      <dgm:t>
        <a:bodyPr/>
        <a:lstStyle/>
        <a:p>
          <a:endParaRPr lang="en-US"/>
        </a:p>
      </dgm:t>
    </dgm:pt>
    <dgm:pt modelId="{4FC014A3-E2F7-485A-A4DC-821555D3F0DC}" type="pres">
      <dgm:prSet presAssocID="{4DFAB052-C930-4AA3-BE0E-2B3E901AD61B}" presName="divider" presStyleLbl="fgShp" presStyleIdx="0" presStyleCnt="1"/>
      <dgm:spPr/>
    </dgm:pt>
    <dgm:pt modelId="{C54A8A37-E883-4187-9894-5A0BF54CE604}" type="pres">
      <dgm:prSet presAssocID="{ECA167CB-DCE5-4B79-BB99-573BEFF796C9}" presName="downArrow" presStyleLbl="node1" presStyleIdx="0" presStyleCnt="2"/>
      <dgm:spPr/>
    </dgm:pt>
    <dgm:pt modelId="{2326C623-A4E5-457C-B8CF-A02605E900C4}" type="pres">
      <dgm:prSet presAssocID="{ECA167CB-DCE5-4B79-BB99-573BEFF796C9}" presName="downArrowText" presStyleLbl="revTx" presStyleIdx="0" presStyleCnt="2">
        <dgm:presLayoutVars>
          <dgm:bulletEnabled val="1"/>
        </dgm:presLayoutVars>
      </dgm:prSet>
      <dgm:spPr/>
      <dgm:t>
        <a:bodyPr/>
        <a:lstStyle/>
        <a:p>
          <a:endParaRPr lang="en-US"/>
        </a:p>
      </dgm:t>
    </dgm:pt>
    <dgm:pt modelId="{C7FB127C-8D3E-4437-AD36-BBF4369B5C48}" type="pres">
      <dgm:prSet presAssocID="{18446AB5-1E94-4D61-A5CA-2A714ED8E4D2}" presName="upArrow" presStyleLbl="node1" presStyleIdx="1" presStyleCnt="2"/>
      <dgm:spPr/>
    </dgm:pt>
    <dgm:pt modelId="{FCAAE326-FBF2-450A-8B0F-ADFB9C57D565}" type="pres">
      <dgm:prSet presAssocID="{18446AB5-1E94-4D61-A5CA-2A714ED8E4D2}" presName="upArrowText" presStyleLbl="revTx" presStyleIdx="1" presStyleCnt="2">
        <dgm:presLayoutVars>
          <dgm:bulletEnabled val="1"/>
        </dgm:presLayoutVars>
      </dgm:prSet>
      <dgm:spPr/>
      <dgm:t>
        <a:bodyPr/>
        <a:lstStyle/>
        <a:p>
          <a:endParaRPr lang="en-US"/>
        </a:p>
      </dgm:t>
    </dgm:pt>
  </dgm:ptLst>
  <dgm:cxnLst>
    <dgm:cxn modelId="{423B667D-7720-4924-A313-8702D6822D87}" type="presOf" srcId="{ECA167CB-DCE5-4B79-BB99-573BEFF796C9}" destId="{2326C623-A4E5-457C-B8CF-A02605E900C4}" srcOrd="0" destOrd="0" presId="urn:microsoft.com/office/officeart/2005/8/layout/arrow3"/>
    <dgm:cxn modelId="{ED65C4BB-1072-40A9-9C7B-1CC7FD2CE590}" srcId="{4DFAB052-C930-4AA3-BE0E-2B3E901AD61B}" destId="{18446AB5-1E94-4D61-A5CA-2A714ED8E4D2}" srcOrd="1" destOrd="0" parTransId="{A4A9E230-EF86-49EE-BF1F-DFC493B768DA}" sibTransId="{4D829B98-513B-4ECB-87C7-8D07C053CBFC}"/>
    <dgm:cxn modelId="{D5583F64-B59E-4C63-ACFA-FB1C5B35745A}" srcId="{4DFAB052-C930-4AA3-BE0E-2B3E901AD61B}" destId="{ECA167CB-DCE5-4B79-BB99-573BEFF796C9}" srcOrd="0" destOrd="0" parTransId="{7E50E151-E9F3-4E58-A07F-E160DCEA99E7}" sibTransId="{BB9EC6EA-A35F-4A32-8192-27819569FEE9}"/>
    <dgm:cxn modelId="{D0B47C97-BBCC-4871-B37C-39F12B3BF26E}" type="presOf" srcId="{18446AB5-1E94-4D61-A5CA-2A714ED8E4D2}" destId="{FCAAE326-FBF2-450A-8B0F-ADFB9C57D565}" srcOrd="0" destOrd="0" presId="urn:microsoft.com/office/officeart/2005/8/layout/arrow3"/>
    <dgm:cxn modelId="{ABB3D26C-50EB-42FE-BCB2-917FCA3650A9}" type="presOf" srcId="{4DFAB052-C930-4AA3-BE0E-2B3E901AD61B}" destId="{A4103A54-C58C-4EAD-818D-98F6F6069769}" srcOrd="0" destOrd="0" presId="urn:microsoft.com/office/officeart/2005/8/layout/arrow3"/>
    <dgm:cxn modelId="{470B9688-2A11-4AE9-BD56-F7F910030098}" type="presParOf" srcId="{A4103A54-C58C-4EAD-818D-98F6F6069769}" destId="{4FC014A3-E2F7-485A-A4DC-821555D3F0DC}" srcOrd="0" destOrd="0" presId="urn:microsoft.com/office/officeart/2005/8/layout/arrow3"/>
    <dgm:cxn modelId="{3927017E-7831-4306-8605-E362FF78ABFE}" type="presParOf" srcId="{A4103A54-C58C-4EAD-818D-98F6F6069769}" destId="{C54A8A37-E883-4187-9894-5A0BF54CE604}" srcOrd="1" destOrd="0" presId="urn:microsoft.com/office/officeart/2005/8/layout/arrow3"/>
    <dgm:cxn modelId="{7EC24FA7-9E75-4ABA-A4D9-799198B9302D}" type="presParOf" srcId="{A4103A54-C58C-4EAD-818D-98F6F6069769}" destId="{2326C623-A4E5-457C-B8CF-A02605E900C4}" srcOrd="2" destOrd="0" presId="urn:microsoft.com/office/officeart/2005/8/layout/arrow3"/>
    <dgm:cxn modelId="{3383C2AF-F058-4EF8-895C-BAB0E2255A43}" type="presParOf" srcId="{A4103A54-C58C-4EAD-818D-98F6F6069769}" destId="{C7FB127C-8D3E-4437-AD36-BBF4369B5C48}" srcOrd="3" destOrd="0" presId="urn:microsoft.com/office/officeart/2005/8/layout/arrow3"/>
    <dgm:cxn modelId="{13BE4E62-A401-4E58-B50C-4844A173FB3B}" type="presParOf" srcId="{A4103A54-C58C-4EAD-818D-98F6F6069769}" destId="{FCAAE326-FBF2-450A-8B0F-ADFB9C57D565}" srcOrd="4" destOrd="0" presId="urn:microsoft.com/office/officeart/2005/8/layout/arrow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E8E17E-464D-1C46-8A08-A1CE1F6D5C4F}"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pt>
    <dgm:pt modelId="{AA8412AD-F3BB-2C4A-91D4-172531C74B7B}">
      <dgm:prSet phldrT="[Text]"/>
      <dgm:spPr/>
      <dgm:t>
        <a:bodyPr/>
        <a:lstStyle/>
        <a:p>
          <a:pPr>
            <a:lnSpc>
              <a:spcPct val="100000"/>
            </a:lnSpc>
            <a:defRPr cap="all"/>
          </a:pPr>
          <a:r>
            <a:rPr lang="en-US"/>
            <a:t>Establish trust &amp; safety</a:t>
          </a:r>
        </a:p>
      </dgm:t>
    </dgm:pt>
    <dgm:pt modelId="{EA00104F-E381-FC45-B649-14DF9408ED26}" type="parTrans" cxnId="{DCA5CE0D-3AF6-7749-B4D1-525B776C15A6}">
      <dgm:prSet/>
      <dgm:spPr/>
      <dgm:t>
        <a:bodyPr/>
        <a:lstStyle/>
        <a:p>
          <a:endParaRPr lang="en-US"/>
        </a:p>
      </dgm:t>
    </dgm:pt>
    <dgm:pt modelId="{41744241-E24D-324B-AF7D-6F037ED1AC0B}" type="sibTrans" cxnId="{DCA5CE0D-3AF6-7749-B4D1-525B776C15A6}">
      <dgm:prSet/>
      <dgm:spPr/>
      <dgm:t>
        <a:bodyPr/>
        <a:lstStyle/>
        <a:p>
          <a:endParaRPr lang="en-US"/>
        </a:p>
      </dgm:t>
    </dgm:pt>
    <dgm:pt modelId="{ACACD0CC-14B2-DD48-AF87-EA9689F5EF4E}">
      <dgm:prSet phldrT="[Text]"/>
      <dgm:spPr/>
      <dgm:t>
        <a:bodyPr/>
        <a:lstStyle/>
        <a:p>
          <a:pPr>
            <a:lnSpc>
              <a:spcPct val="100000"/>
            </a:lnSpc>
            <a:defRPr cap="all"/>
          </a:pPr>
          <a:r>
            <a:rPr lang="en-US"/>
            <a:t>Embrace discomfort &amp; vulnerability</a:t>
          </a:r>
        </a:p>
      </dgm:t>
    </dgm:pt>
    <dgm:pt modelId="{40328F22-275F-4945-B11B-7CFC315C365D}" type="parTrans" cxnId="{0D2A05ED-E108-2D4E-B63B-B3A5C406A48B}">
      <dgm:prSet/>
      <dgm:spPr/>
      <dgm:t>
        <a:bodyPr/>
        <a:lstStyle/>
        <a:p>
          <a:endParaRPr lang="en-US"/>
        </a:p>
      </dgm:t>
    </dgm:pt>
    <dgm:pt modelId="{BDF695CB-7F23-A74D-8305-B3671B28A019}" type="sibTrans" cxnId="{0D2A05ED-E108-2D4E-B63B-B3A5C406A48B}">
      <dgm:prSet/>
      <dgm:spPr/>
      <dgm:t>
        <a:bodyPr/>
        <a:lstStyle/>
        <a:p>
          <a:endParaRPr lang="en-US"/>
        </a:p>
      </dgm:t>
    </dgm:pt>
    <dgm:pt modelId="{B4EE7465-CCC0-8042-9036-CFBC96B8FD6F}">
      <dgm:prSet phldrT="[Text]"/>
      <dgm:spPr/>
      <dgm:t>
        <a:bodyPr/>
        <a:lstStyle/>
        <a:p>
          <a:pPr>
            <a:lnSpc>
              <a:spcPct val="100000"/>
            </a:lnSpc>
            <a:defRPr cap="all"/>
          </a:pPr>
          <a:r>
            <a:rPr lang="en-US" dirty="0"/>
            <a:t>DISTRIBUTE Leadership &amp; Empower others</a:t>
          </a:r>
        </a:p>
      </dgm:t>
    </dgm:pt>
    <dgm:pt modelId="{185A270A-F4D4-1549-A021-0B4041E3998E}" type="parTrans" cxnId="{9BE286B4-3C8F-8245-B756-F5948BFD791B}">
      <dgm:prSet/>
      <dgm:spPr/>
      <dgm:t>
        <a:bodyPr/>
        <a:lstStyle/>
        <a:p>
          <a:endParaRPr lang="en-US"/>
        </a:p>
      </dgm:t>
    </dgm:pt>
    <dgm:pt modelId="{11D61A8A-B244-D941-BED6-DB524506D72F}" type="sibTrans" cxnId="{9BE286B4-3C8F-8245-B756-F5948BFD791B}">
      <dgm:prSet/>
      <dgm:spPr/>
      <dgm:t>
        <a:bodyPr/>
        <a:lstStyle/>
        <a:p>
          <a:endParaRPr lang="en-US"/>
        </a:p>
      </dgm:t>
    </dgm:pt>
    <dgm:pt modelId="{4FC788A1-D21E-4656-B771-A17B805D9BE9}" type="pres">
      <dgm:prSet presAssocID="{54E8E17E-464D-1C46-8A08-A1CE1F6D5C4F}" presName="root" presStyleCnt="0">
        <dgm:presLayoutVars>
          <dgm:dir/>
          <dgm:resizeHandles val="exact"/>
        </dgm:presLayoutVars>
      </dgm:prSet>
      <dgm:spPr/>
    </dgm:pt>
    <dgm:pt modelId="{62607D6E-ED5C-4B8F-BFE9-98B9B098C811}" type="pres">
      <dgm:prSet presAssocID="{AA8412AD-F3BB-2C4A-91D4-172531C74B7B}" presName="compNode" presStyleCnt="0"/>
      <dgm:spPr/>
    </dgm:pt>
    <dgm:pt modelId="{854F23E1-15E7-491F-90E9-B1E3638ABA6C}" type="pres">
      <dgm:prSet presAssocID="{AA8412AD-F3BB-2C4A-91D4-172531C74B7B}" presName="iconBgRect" presStyleLbl="bgShp" presStyleIdx="0" presStyleCnt="3"/>
      <dgm:spPr>
        <a:prstGeom prst="round2DiagRect">
          <a:avLst>
            <a:gd name="adj1" fmla="val 29727"/>
            <a:gd name="adj2" fmla="val 0"/>
          </a:avLst>
        </a:prstGeom>
      </dgm:spPr>
    </dgm:pt>
    <dgm:pt modelId="{EEAF9EA3-6514-46DB-B251-16CE72978F39}" type="pres">
      <dgm:prSet presAssocID="{AA8412AD-F3BB-2C4A-91D4-172531C74B7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Handshake"/>
        </a:ext>
      </dgm:extLst>
    </dgm:pt>
    <dgm:pt modelId="{166E6436-59F1-486A-AB04-537478E6296B}" type="pres">
      <dgm:prSet presAssocID="{AA8412AD-F3BB-2C4A-91D4-172531C74B7B}" presName="spaceRect" presStyleCnt="0"/>
      <dgm:spPr/>
    </dgm:pt>
    <dgm:pt modelId="{93B48BAD-1B7C-468F-9228-DFEB943227E0}" type="pres">
      <dgm:prSet presAssocID="{AA8412AD-F3BB-2C4A-91D4-172531C74B7B}" presName="textRect" presStyleLbl="revTx" presStyleIdx="0" presStyleCnt="3">
        <dgm:presLayoutVars>
          <dgm:chMax val="1"/>
          <dgm:chPref val="1"/>
        </dgm:presLayoutVars>
      </dgm:prSet>
      <dgm:spPr/>
      <dgm:t>
        <a:bodyPr/>
        <a:lstStyle/>
        <a:p>
          <a:endParaRPr lang="en-US"/>
        </a:p>
      </dgm:t>
    </dgm:pt>
    <dgm:pt modelId="{D3E053F1-681D-4958-AFBB-64605CDA8FBA}" type="pres">
      <dgm:prSet presAssocID="{41744241-E24D-324B-AF7D-6F037ED1AC0B}" presName="sibTrans" presStyleCnt="0"/>
      <dgm:spPr/>
    </dgm:pt>
    <dgm:pt modelId="{BADB0892-781F-4AD3-92B8-6FC7A2EDD986}" type="pres">
      <dgm:prSet presAssocID="{ACACD0CC-14B2-DD48-AF87-EA9689F5EF4E}" presName="compNode" presStyleCnt="0"/>
      <dgm:spPr/>
    </dgm:pt>
    <dgm:pt modelId="{960BDCC6-02AB-48A0-B10E-6A4CC2CFBBBC}" type="pres">
      <dgm:prSet presAssocID="{ACACD0CC-14B2-DD48-AF87-EA9689F5EF4E}" presName="iconBgRect" presStyleLbl="bgShp" presStyleIdx="1" presStyleCnt="3"/>
      <dgm:spPr>
        <a:prstGeom prst="round2DiagRect">
          <a:avLst>
            <a:gd name="adj1" fmla="val 29727"/>
            <a:gd name="adj2" fmla="val 0"/>
          </a:avLst>
        </a:prstGeom>
      </dgm:spPr>
    </dgm:pt>
    <dgm:pt modelId="{17EE207B-E96A-404A-948F-7CA1063A2FD4}" type="pres">
      <dgm:prSet presAssocID="{ACACD0CC-14B2-DD48-AF87-EA9689F5EF4E}"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a:noFill/>
        </a:ln>
      </dgm:spPr>
      <dgm:extLst>
        <a:ext uri="{E40237B7-FDA0-4F09-8148-C483321AD2D9}">
          <dgm14:cNvPr xmlns:dgm14="http://schemas.microsoft.com/office/drawing/2010/diagram" id="0" name="" descr="Customer review"/>
        </a:ext>
      </dgm:extLst>
    </dgm:pt>
    <dgm:pt modelId="{2CCFF08B-90CE-42A1-AA43-461AB8C4896B}" type="pres">
      <dgm:prSet presAssocID="{ACACD0CC-14B2-DD48-AF87-EA9689F5EF4E}" presName="spaceRect" presStyleCnt="0"/>
      <dgm:spPr/>
    </dgm:pt>
    <dgm:pt modelId="{D649BF67-8581-49CC-BBBD-D1EA5EC5A31A}" type="pres">
      <dgm:prSet presAssocID="{ACACD0CC-14B2-DD48-AF87-EA9689F5EF4E}" presName="textRect" presStyleLbl="revTx" presStyleIdx="1" presStyleCnt="3">
        <dgm:presLayoutVars>
          <dgm:chMax val="1"/>
          <dgm:chPref val="1"/>
        </dgm:presLayoutVars>
      </dgm:prSet>
      <dgm:spPr/>
      <dgm:t>
        <a:bodyPr/>
        <a:lstStyle/>
        <a:p>
          <a:endParaRPr lang="en-US"/>
        </a:p>
      </dgm:t>
    </dgm:pt>
    <dgm:pt modelId="{6210C6DA-4E31-4616-B219-5BE81D66C8DE}" type="pres">
      <dgm:prSet presAssocID="{BDF695CB-7F23-A74D-8305-B3671B28A019}" presName="sibTrans" presStyleCnt="0"/>
      <dgm:spPr/>
    </dgm:pt>
    <dgm:pt modelId="{EFE1965D-82C4-4DC0-9ACD-C4F46162F097}" type="pres">
      <dgm:prSet presAssocID="{B4EE7465-CCC0-8042-9036-CFBC96B8FD6F}" presName="compNode" presStyleCnt="0"/>
      <dgm:spPr/>
    </dgm:pt>
    <dgm:pt modelId="{7E92F6C7-20D1-41E6-B137-F2F2F0EC52D9}" type="pres">
      <dgm:prSet presAssocID="{B4EE7465-CCC0-8042-9036-CFBC96B8FD6F}" presName="iconBgRect" presStyleLbl="bgShp" presStyleIdx="2" presStyleCnt="3"/>
      <dgm:spPr>
        <a:prstGeom prst="round2DiagRect">
          <a:avLst>
            <a:gd name="adj1" fmla="val 29727"/>
            <a:gd name="adj2" fmla="val 0"/>
          </a:avLst>
        </a:prstGeom>
      </dgm:spPr>
    </dgm:pt>
    <dgm:pt modelId="{CF0AC7F2-734C-4124-9C09-8237840996A4}" type="pres">
      <dgm:prSet presAssocID="{B4EE7465-CCC0-8042-9036-CFBC96B8FD6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Lightbulb"/>
        </a:ext>
      </dgm:extLst>
    </dgm:pt>
    <dgm:pt modelId="{E4FE5260-7955-44F4-8322-97835F0795DC}" type="pres">
      <dgm:prSet presAssocID="{B4EE7465-CCC0-8042-9036-CFBC96B8FD6F}" presName="spaceRect" presStyleCnt="0"/>
      <dgm:spPr/>
    </dgm:pt>
    <dgm:pt modelId="{5258A874-AD7A-4D34-9784-0DE2790DB5ED}" type="pres">
      <dgm:prSet presAssocID="{B4EE7465-CCC0-8042-9036-CFBC96B8FD6F}" presName="textRect" presStyleLbl="revTx" presStyleIdx="2" presStyleCnt="3">
        <dgm:presLayoutVars>
          <dgm:chMax val="1"/>
          <dgm:chPref val="1"/>
        </dgm:presLayoutVars>
      </dgm:prSet>
      <dgm:spPr/>
      <dgm:t>
        <a:bodyPr/>
        <a:lstStyle/>
        <a:p>
          <a:endParaRPr lang="en-US"/>
        </a:p>
      </dgm:t>
    </dgm:pt>
  </dgm:ptLst>
  <dgm:cxnLst>
    <dgm:cxn modelId="{923827A2-0939-9544-B926-E4A95ABC15F4}" type="presOf" srcId="{ACACD0CC-14B2-DD48-AF87-EA9689F5EF4E}" destId="{D649BF67-8581-49CC-BBBD-D1EA5EC5A31A}" srcOrd="0" destOrd="0" presId="urn:microsoft.com/office/officeart/2018/5/layout/IconLeafLabelList"/>
    <dgm:cxn modelId="{9BE286B4-3C8F-8245-B756-F5948BFD791B}" srcId="{54E8E17E-464D-1C46-8A08-A1CE1F6D5C4F}" destId="{B4EE7465-CCC0-8042-9036-CFBC96B8FD6F}" srcOrd="2" destOrd="0" parTransId="{185A270A-F4D4-1549-A021-0B4041E3998E}" sibTransId="{11D61A8A-B244-D941-BED6-DB524506D72F}"/>
    <dgm:cxn modelId="{DCA5CE0D-3AF6-7749-B4D1-525B776C15A6}" srcId="{54E8E17E-464D-1C46-8A08-A1CE1F6D5C4F}" destId="{AA8412AD-F3BB-2C4A-91D4-172531C74B7B}" srcOrd="0" destOrd="0" parTransId="{EA00104F-E381-FC45-B649-14DF9408ED26}" sibTransId="{41744241-E24D-324B-AF7D-6F037ED1AC0B}"/>
    <dgm:cxn modelId="{6D5E613D-16BA-AE43-8598-B457C14B4FEB}" type="presOf" srcId="{B4EE7465-CCC0-8042-9036-CFBC96B8FD6F}" destId="{5258A874-AD7A-4D34-9784-0DE2790DB5ED}" srcOrd="0" destOrd="0" presId="urn:microsoft.com/office/officeart/2018/5/layout/IconLeafLabelList"/>
    <dgm:cxn modelId="{399D6F99-CEC5-7041-ADF2-54D030BA7D31}" type="presOf" srcId="{AA8412AD-F3BB-2C4A-91D4-172531C74B7B}" destId="{93B48BAD-1B7C-468F-9228-DFEB943227E0}" srcOrd="0" destOrd="0" presId="urn:microsoft.com/office/officeart/2018/5/layout/IconLeafLabelList"/>
    <dgm:cxn modelId="{D1040515-650F-9040-9941-09B2DB731F54}" type="presOf" srcId="{54E8E17E-464D-1C46-8A08-A1CE1F6D5C4F}" destId="{4FC788A1-D21E-4656-B771-A17B805D9BE9}" srcOrd="0" destOrd="0" presId="urn:microsoft.com/office/officeart/2018/5/layout/IconLeafLabelList"/>
    <dgm:cxn modelId="{0D2A05ED-E108-2D4E-B63B-B3A5C406A48B}" srcId="{54E8E17E-464D-1C46-8A08-A1CE1F6D5C4F}" destId="{ACACD0CC-14B2-DD48-AF87-EA9689F5EF4E}" srcOrd="1" destOrd="0" parTransId="{40328F22-275F-4945-B11B-7CFC315C365D}" sibTransId="{BDF695CB-7F23-A74D-8305-B3671B28A019}"/>
    <dgm:cxn modelId="{332C295C-9093-3747-A1C4-81BBC09B4F35}" type="presParOf" srcId="{4FC788A1-D21E-4656-B771-A17B805D9BE9}" destId="{62607D6E-ED5C-4B8F-BFE9-98B9B098C811}" srcOrd="0" destOrd="0" presId="urn:microsoft.com/office/officeart/2018/5/layout/IconLeafLabelList"/>
    <dgm:cxn modelId="{4DA18A4C-AA86-7445-9410-0A1D359B40B3}" type="presParOf" srcId="{62607D6E-ED5C-4B8F-BFE9-98B9B098C811}" destId="{854F23E1-15E7-491F-90E9-B1E3638ABA6C}" srcOrd="0" destOrd="0" presId="urn:microsoft.com/office/officeart/2018/5/layout/IconLeafLabelList"/>
    <dgm:cxn modelId="{2B9B8434-2026-EA49-B55F-A7A08ACDD90E}" type="presParOf" srcId="{62607D6E-ED5C-4B8F-BFE9-98B9B098C811}" destId="{EEAF9EA3-6514-46DB-B251-16CE72978F39}" srcOrd="1" destOrd="0" presId="urn:microsoft.com/office/officeart/2018/5/layout/IconLeafLabelList"/>
    <dgm:cxn modelId="{7872C416-05A8-6C4A-95E9-6B04F0139BD7}" type="presParOf" srcId="{62607D6E-ED5C-4B8F-BFE9-98B9B098C811}" destId="{166E6436-59F1-486A-AB04-537478E6296B}" srcOrd="2" destOrd="0" presId="urn:microsoft.com/office/officeart/2018/5/layout/IconLeafLabelList"/>
    <dgm:cxn modelId="{147DFBF8-4C49-D347-896F-56ADC9127D72}" type="presParOf" srcId="{62607D6E-ED5C-4B8F-BFE9-98B9B098C811}" destId="{93B48BAD-1B7C-468F-9228-DFEB943227E0}" srcOrd="3" destOrd="0" presId="urn:microsoft.com/office/officeart/2018/5/layout/IconLeafLabelList"/>
    <dgm:cxn modelId="{C336D163-8E1E-E24B-BCB8-CE9293034C63}" type="presParOf" srcId="{4FC788A1-D21E-4656-B771-A17B805D9BE9}" destId="{D3E053F1-681D-4958-AFBB-64605CDA8FBA}" srcOrd="1" destOrd="0" presId="urn:microsoft.com/office/officeart/2018/5/layout/IconLeafLabelList"/>
    <dgm:cxn modelId="{3FB13159-8C00-0F4F-BD3E-76ADD4241918}" type="presParOf" srcId="{4FC788A1-D21E-4656-B771-A17B805D9BE9}" destId="{BADB0892-781F-4AD3-92B8-6FC7A2EDD986}" srcOrd="2" destOrd="0" presId="urn:microsoft.com/office/officeart/2018/5/layout/IconLeafLabelList"/>
    <dgm:cxn modelId="{EFC613F0-0C0D-F146-B074-5F2C7FFD3234}" type="presParOf" srcId="{BADB0892-781F-4AD3-92B8-6FC7A2EDD986}" destId="{960BDCC6-02AB-48A0-B10E-6A4CC2CFBBBC}" srcOrd="0" destOrd="0" presId="urn:microsoft.com/office/officeart/2018/5/layout/IconLeafLabelList"/>
    <dgm:cxn modelId="{1DCD23CD-6B36-724C-96F7-4D2817F169F2}" type="presParOf" srcId="{BADB0892-781F-4AD3-92B8-6FC7A2EDD986}" destId="{17EE207B-E96A-404A-948F-7CA1063A2FD4}" srcOrd="1" destOrd="0" presId="urn:microsoft.com/office/officeart/2018/5/layout/IconLeafLabelList"/>
    <dgm:cxn modelId="{2C6FA4E9-D9B4-8F4E-AEE0-C81FC277D3DA}" type="presParOf" srcId="{BADB0892-781F-4AD3-92B8-6FC7A2EDD986}" destId="{2CCFF08B-90CE-42A1-AA43-461AB8C4896B}" srcOrd="2" destOrd="0" presId="urn:microsoft.com/office/officeart/2018/5/layout/IconLeafLabelList"/>
    <dgm:cxn modelId="{9268B047-E425-104B-8E7C-457E97A984D0}" type="presParOf" srcId="{BADB0892-781F-4AD3-92B8-6FC7A2EDD986}" destId="{D649BF67-8581-49CC-BBBD-D1EA5EC5A31A}" srcOrd="3" destOrd="0" presId="urn:microsoft.com/office/officeart/2018/5/layout/IconLeafLabelList"/>
    <dgm:cxn modelId="{4AB9BC8A-67EE-E043-A6F2-8CDCBD69D010}" type="presParOf" srcId="{4FC788A1-D21E-4656-B771-A17B805D9BE9}" destId="{6210C6DA-4E31-4616-B219-5BE81D66C8DE}" srcOrd="3" destOrd="0" presId="urn:microsoft.com/office/officeart/2018/5/layout/IconLeafLabelList"/>
    <dgm:cxn modelId="{47ABFB04-E4D2-5143-8222-9654AC8D8F83}" type="presParOf" srcId="{4FC788A1-D21E-4656-B771-A17B805D9BE9}" destId="{EFE1965D-82C4-4DC0-9ACD-C4F46162F097}" srcOrd="4" destOrd="0" presId="urn:microsoft.com/office/officeart/2018/5/layout/IconLeafLabelList"/>
    <dgm:cxn modelId="{231F1C19-1119-F440-AFF9-53ED8E3178E3}" type="presParOf" srcId="{EFE1965D-82C4-4DC0-9ACD-C4F46162F097}" destId="{7E92F6C7-20D1-41E6-B137-F2F2F0EC52D9}" srcOrd="0" destOrd="0" presId="urn:microsoft.com/office/officeart/2018/5/layout/IconLeafLabelList"/>
    <dgm:cxn modelId="{255D79B6-2669-9A4E-90C1-AF054CF54379}" type="presParOf" srcId="{EFE1965D-82C4-4DC0-9ACD-C4F46162F097}" destId="{CF0AC7F2-734C-4124-9C09-8237840996A4}" srcOrd="1" destOrd="0" presId="urn:microsoft.com/office/officeart/2018/5/layout/IconLeafLabelList"/>
    <dgm:cxn modelId="{0CEBCEAF-5167-4D46-B23E-C32697C78BB7}" type="presParOf" srcId="{EFE1965D-82C4-4DC0-9ACD-C4F46162F097}" destId="{E4FE5260-7955-44F4-8322-97835F0795DC}" srcOrd="2" destOrd="0" presId="urn:microsoft.com/office/officeart/2018/5/layout/IconLeafLabelList"/>
    <dgm:cxn modelId="{05BB9C1E-4569-6D47-92ED-DA6D73DF91F2}" type="presParOf" srcId="{EFE1965D-82C4-4DC0-9ACD-C4F46162F097}" destId="{5258A874-AD7A-4D34-9784-0DE2790DB5ED}"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27466-1D8A-4D9F-A7F4-E0C65B6B2787}">
      <dsp:nvSpPr>
        <dsp:cNvPr id="0" name=""/>
        <dsp:cNvSpPr/>
      </dsp:nvSpPr>
      <dsp:spPr>
        <a:xfrm rot="21300000">
          <a:off x="14687" y="1846148"/>
          <a:ext cx="4756936" cy="544740"/>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BCB49A-A87D-4D74-A425-C936274B4B00}">
      <dsp:nvSpPr>
        <dsp:cNvPr id="0" name=""/>
        <dsp:cNvSpPr/>
      </dsp:nvSpPr>
      <dsp:spPr>
        <a:xfrm>
          <a:off x="574357" y="211851"/>
          <a:ext cx="1435893" cy="1694815"/>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322A33-AD72-434D-8133-5063F792BA8A}">
      <dsp:nvSpPr>
        <dsp:cNvPr id="0" name=""/>
        <dsp:cNvSpPr/>
      </dsp:nvSpPr>
      <dsp:spPr>
        <a:xfrm>
          <a:off x="2399818" y="0"/>
          <a:ext cx="1805473" cy="1779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t>                                </a:t>
          </a:r>
          <a:r>
            <a:rPr lang="en-US" sz="1900" b="1" kern="1200" dirty="0">
              <a:effectLst/>
            </a:rPr>
            <a:t>Authoritative</a:t>
          </a:r>
        </a:p>
      </dsp:txBody>
      <dsp:txXfrm>
        <a:off x="2399818" y="0"/>
        <a:ext cx="1805473" cy="1779555"/>
      </dsp:txXfrm>
    </dsp:sp>
    <dsp:sp modelId="{F98B3719-8853-440A-A6E9-FC78DD0E5980}">
      <dsp:nvSpPr>
        <dsp:cNvPr id="0" name=""/>
        <dsp:cNvSpPr/>
      </dsp:nvSpPr>
      <dsp:spPr>
        <a:xfrm>
          <a:off x="2776060" y="2330370"/>
          <a:ext cx="1435893" cy="1694815"/>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982629-7BD4-44C0-A966-D708240DA595}">
      <dsp:nvSpPr>
        <dsp:cNvPr id="0" name=""/>
        <dsp:cNvSpPr/>
      </dsp:nvSpPr>
      <dsp:spPr>
        <a:xfrm>
          <a:off x="717946" y="2457482"/>
          <a:ext cx="1531619" cy="1779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a:effectLst/>
            </a:rPr>
            <a:t>Supportive</a:t>
          </a:r>
        </a:p>
      </dsp:txBody>
      <dsp:txXfrm>
        <a:off x="717946" y="2457482"/>
        <a:ext cx="1531619" cy="17795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014A3-E2F7-485A-A4DC-821555D3F0DC}">
      <dsp:nvSpPr>
        <dsp:cNvPr id="0" name=""/>
        <dsp:cNvSpPr/>
      </dsp:nvSpPr>
      <dsp:spPr>
        <a:xfrm rot="21300000">
          <a:off x="14673" y="1846419"/>
          <a:ext cx="4752203" cy="544199"/>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4A8A37-E883-4187-9894-5A0BF54CE604}">
      <dsp:nvSpPr>
        <dsp:cNvPr id="0" name=""/>
        <dsp:cNvSpPr/>
      </dsp:nvSpPr>
      <dsp:spPr>
        <a:xfrm>
          <a:off x="573786" y="211851"/>
          <a:ext cx="1434465" cy="1694815"/>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26C623-A4E5-457C-B8CF-A02605E900C4}">
      <dsp:nvSpPr>
        <dsp:cNvPr id="0" name=""/>
        <dsp:cNvSpPr/>
      </dsp:nvSpPr>
      <dsp:spPr>
        <a:xfrm>
          <a:off x="2534221" y="0"/>
          <a:ext cx="1530096" cy="1779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a:effectLst/>
            </a:rPr>
            <a:t>Choice and Voice</a:t>
          </a:r>
        </a:p>
        <a:p>
          <a:pPr lvl="0" algn="ctr" defTabSz="844550">
            <a:lnSpc>
              <a:spcPct val="90000"/>
            </a:lnSpc>
            <a:spcBef>
              <a:spcPct val="0"/>
            </a:spcBef>
            <a:spcAft>
              <a:spcPct val="35000"/>
            </a:spcAft>
          </a:pPr>
          <a:endParaRPr lang="en-US" sz="1900" kern="1200" dirty="0"/>
        </a:p>
      </dsp:txBody>
      <dsp:txXfrm>
        <a:off x="2534221" y="0"/>
        <a:ext cx="1530096" cy="1779555"/>
      </dsp:txXfrm>
    </dsp:sp>
    <dsp:sp modelId="{C7FB127C-8D3E-4437-AD36-BBF4369B5C48}">
      <dsp:nvSpPr>
        <dsp:cNvPr id="0" name=""/>
        <dsp:cNvSpPr/>
      </dsp:nvSpPr>
      <dsp:spPr>
        <a:xfrm>
          <a:off x="2773298" y="2330370"/>
          <a:ext cx="1434465" cy="1694815"/>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AAE326-FBF2-450A-8B0F-ADFB9C57D565}">
      <dsp:nvSpPr>
        <dsp:cNvPr id="0" name=""/>
        <dsp:cNvSpPr/>
      </dsp:nvSpPr>
      <dsp:spPr>
        <a:xfrm>
          <a:off x="717232" y="2457482"/>
          <a:ext cx="1530096" cy="1779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a:effectLst/>
            </a:rPr>
            <a:t>Structured and Shaped </a:t>
          </a:r>
        </a:p>
      </dsp:txBody>
      <dsp:txXfrm>
        <a:off x="717232" y="2457482"/>
        <a:ext cx="1530096" cy="17795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F23E1-15E7-491F-90E9-B1E3638ABA6C}">
      <dsp:nvSpPr>
        <dsp:cNvPr id="0" name=""/>
        <dsp:cNvSpPr/>
      </dsp:nvSpPr>
      <dsp:spPr>
        <a:xfrm>
          <a:off x="679050" y="578168"/>
          <a:ext cx="1887187" cy="18871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AF9EA3-6514-46DB-B251-16CE72978F39}">
      <dsp:nvSpPr>
        <dsp:cNvPr id="0" name=""/>
        <dsp:cNvSpPr/>
      </dsp:nvSpPr>
      <dsp:spPr>
        <a:xfrm>
          <a:off x="1081237" y="980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B48BAD-1B7C-468F-9228-DFEB943227E0}">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44550">
            <a:lnSpc>
              <a:spcPct val="100000"/>
            </a:lnSpc>
            <a:spcBef>
              <a:spcPct val="0"/>
            </a:spcBef>
            <a:spcAft>
              <a:spcPct val="35000"/>
            </a:spcAft>
            <a:defRPr cap="all"/>
          </a:pPr>
          <a:r>
            <a:rPr lang="en-US" sz="1900" kern="1200"/>
            <a:t>Establish trust &amp; safety</a:t>
          </a:r>
        </a:p>
      </dsp:txBody>
      <dsp:txXfrm>
        <a:off x="75768" y="3053169"/>
        <a:ext cx="3093750" cy="720000"/>
      </dsp:txXfrm>
    </dsp:sp>
    <dsp:sp modelId="{960BDCC6-02AB-48A0-B10E-6A4CC2CFBBBC}">
      <dsp:nvSpPr>
        <dsp:cNvPr id="0" name=""/>
        <dsp:cNvSpPr/>
      </dsp:nvSpPr>
      <dsp:spPr>
        <a:xfrm>
          <a:off x="4314206" y="578168"/>
          <a:ext cx="1887187" cy="18871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EE207B-E96A-404A-948F-7CA1063A2FD4}">
      <dsp:nvSpPr>
        <dsp:cNvPr id="0" name=""/>
        <dsp:cNvSpPr/>
      </dsp:nvSpPr>
      <dsp:spPr>
        <a:xfrm>
          <a:off x="4716393" y="980356"/>
          <a:ext cx="1082812" cy="1082812"/>
        </a:xfrm>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49BF67-8581-49CC-BBBD-D1EA5EC5A31A}">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44550">
            <a:lnSpc>
              <a:spcPct val="100000"/>
            </a:lnSpc>
            <a:spcBef>
              <a:spcPct val="0"/>
            </a:spcBef>
            <a:spcAft>
              <a:spcPct val="35000"/>
            </a:spcAft>
            <a:defRPr cap="all"/>
          </a:pPr>
          <a:r>
            <a:rPr lang="en-US" sz="1900" kern="1200"/>
            <a:t>Embrace discomfort &amp; vulnerability</a:t>
          </a:r>
        </a:p>
      </dsp:txBody>
      <dsp:txXfrm>
        <a:off x="3710925" y="3053169"/>
        <a:ext cx="3093750" cy="720000"/>
      </dsp:txXfrm>
    </dsp:sp>
    <dsp:sp modelId="{7E92F6C7-20D1-41E6-B137-F2F2F0EC52D9}">
      <dsp:nvSpPr>
        <dsp:cNvPr id="0" name=""/>
        <dsp:cNvSpPr/>
      </dsp:nvSpPr>
      <dsp:spPr>
        <a:xfrm>
          <a:off x="7949362" y="578168"/>
          <a:ext cx="1887187" cy="188718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0AC7F2-734C-4124-9C09-8237840996A4}">
      <dsp:nvSpPr>
        <dsp:cNvPr id="0" name=""/>
        <dsp:cNvSpPr/>
      </dsp:nvSpPr>
      <dsp:spPr>
        <a:xfrm>
          <a:off x="8351550" y="980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58A874-AD7A-4D34-9784-0DE2790DB5ED}">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44550">
            <a:lnSpc>
              <a:spcPct val="100000"/>
            </a:lnSpc>
            <a:spcBef>
              <a:spcPct val="0"/>
            </a:spcBef>
            <a:spcAft>
              <a:spcPct val="35000"/>
            </a:spcAft>
            <a:defRPr cap="all"/>
          </a:pPr>
          <a:r>
            <a:rPr lang="en-US" sz="1900" kern="1200" dirty="0"/>
            <a:t>DISTRIBUTE Leadership &amp; Empower others</a:t>
          </a:r>
        </a:p>
      </dsp:txBody>
      <dsp:txXfrm>
        <a:off x="7346081" y="3053169"/>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xmlns="">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4856A-7953-8849-9A56-96D215DA5362}" type="datetimeFigureOut">
              <a:rPr lang="en-US" smtClean="0"/>
              <a:t>1/13/2020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696C21-05DE-2443-BEF6-5177650FE632}" type="slidenum">
              <a:rPr lang="en-US" smtClean="0"/>
              <a:t>‹#›</a:t>
            </a:fld>
            <a:endParaRPr lang="en-US"/>
          </a:p>
        </p:txBody>
      </p:sp>
    </p:spTree>
    <p:extLst>
      <p:ext uri="{BB962C8B-B14F-4D97-AF65-F5344CB8AC3E}">
        <p14:creationId xmlns:p14="http://schemas.microsoft.com/office/powerpoint/2010/main" val="1209371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ThYfd_uGcS0&amp;feature=youtu.b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0o-tcOZAx_k"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youtu.be/yfzLNfpUSw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cgQMrqEOJcU"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K9C0KNtqiHU&amp;app=desktop"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148DF5A8-EF2A-124F-BE2F-D9E7077746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7743E6E8-7606-274F-A461-7185BDAF83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a:p>
            <a:endParaRPr lang="en-US" altLang="en-US"/>
          </a:p>
          <a:p>
            <a:endParaRPr lang="en-US" altLang="en-US"/>
          </a:p>
          <a:p>
            <a:endParaRPr lang="en-US" altLang="en-US"/>
          </a:p>
        </p:txBody>
      </p:sp>
      <p:sp>
        <p:nvSpPr>
          <p:cNvPr id="46083" name="Slide Number Placeholder 3">
            <a:extLst>
              <a:ext uri="{FF2B5EF4-FFF2-40B4-BE49-F238E27FC236}">
                <a16:creationId xmlns:a16="http://schemas.microsoft.com/office/drawing/2014/main" id="{EC156E41-C30D-7A49-8A00-61AF1702F8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5650" indent="-290513">
              <a:defRPr>
                <a:solidFill>
                  <a:schemeClr val="tx1"/>
                </a:solidFill>
                <a:latin typeface="Arial" panose="020B0604020202020204" pitchFamily="34" charset="0"/>
                <a:cs typeface="Arial" panose="020B0604020202020204" pitchFamily="34" charset="0"/>
              </a:defRPr>
            </a:lvl2pPr>
            <a:lvl3pPr marL="1163638" indent="-231775">
              <a:defRPr>
                <a:solidFill>
                  <a:schemeClr val="tx1"/>
                </a:solidFill>
                <a:latin typeface="Arial" panose="020B0604020202020204" pitchFamily="34" charset="0"/>
                <a:cs typeface="Arial" panose="020B0604020202020204" pitchFamily="34" charset="0"/>
              </a:defRPr>
            </a:lvl3pPr>
            <a:lvl4pPr marL="1630363" indent="-231775">
              <a:defRPr>
                <a:solidFill>
                  <a:schemeClr val="tx1"/>
                </a:solidFill>
                <a:latin typeface="Arial" panose="020B0604020202020204" pitchFamily="34" charset="0"/>
                <a:cs typeface="Arial" panose="020B0604020202020204" pitchFamily="34" charset="0"/>
              </a:defRPr>
            </a:lvl4pPr>
            <a:lvl5pPr marL="2095500" indent="-231775">
              <a:defRPr>
                <a:solidFill>
                  <a:schemeClr val="tx1"/>
                </a:solidFill>
                <a:latin typeface="Arial" panose="020B060402020202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D8D76CD-7A53-464C-9D67-A5C40FF07CCD}"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Tree>
    <p:extLst>
      <p:ext uri="{BB962C8B-B14F-4D97-AF65-F5344CB8AC3E}">
        <p14:creationId xmlns:p14="http://schemas.microsoft.com/office/powerpoint/2010/main" val="1895623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https://www.youtube.com/watch?v=ThYfd_uGcS0&amp;feature=youtu.be</a:t>
            </a:r>
            <a:endParaRPr lang="en-US" dirty="0"/>
          </a:p>
        </p:txBody>
      </p:sp>
      <p:sp>
        <p:nvSpPr>
          <p:cNvPr id="4" name="Slide Number Placeholder 3"/>
          <p:cNvSpPr>
            <a:spLocks noGrp="1"/>
          </p:cNvSpPr>
          <p:nvPr>
            <p:ph type="sldNum" sz="quarter" idx="5"/>
          </p:nvPr>
        </p:nvSpPr>
        <p:spPr/>
        <p:txBody>
          <a:bodyPr/>
          <a:lstStyle/>
          <a:p>
            <a:fld id="{27696C21-05DE-2443-BEF6-5177650FE632}" type="slidenum">
              <a:rPr lang="en-US" smtClean="0"/>
              <a:t>25</a:t>
            </a:fld>
            <a:endParaRPr lang="en-US"/>
          </a:p>
        </p:txBody>
      </p:sp>
    </p:spTree>
    <p:extLst>
      <p:ext uri="{BB962C8B-B14F-4D97-AF65-F5344CB8AC3E}">
        <p14:creationId xmlns:p14="http://schemas.microsoft.com/office/powerpoint/2010/main" val="1874567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930CB3A-2D9E-5B42-B1A0-637B26F2AD72}"/>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39F22-802A-0446-A6CF-6E0D2F314883}"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098" name="Rectangle 2">
            <a:extLst>
              <a:ext uri="{FF2B5EF4-FFF2-40B4-BE49-F238E27FC236}">
                <a16:creationId xmlns:a16="http://schemas.microsoft.com/office/drawing/2014/main" id="{AD389879-82D0-3343-8540-50F21F711938}"/>
              </a:ext>
            </a:extLst>
          </p:cNvPr>
          <p:cNvSpPr>
            <a:spLocks noGrp="1" noRot="1" noChangeAspect="1" noChangeArrowheads="1" noTextEdit="1"/>
          </p:cNvSpPr>
          <p:nvPr>
            <p:ph type="sldImg"/>
          </p:nvPr>
        </p:nvSpPr>
        <p:spPr>
          <a:ln/>
        </p:spPr>
      </p:sp>
      <p:sp>
        <p:nvSpPr>
          <p:cNvPr id="4099" name="Rectangle 3">
            <a:extLst>
              <a:ext uri="{FF2B5EF4-FFF2-40B4-BE49-F238E27FC236}">
                <a16:creationId xmlns:a16="http://schemas.microsoft.com/office/drawing/2014/main" id="{F02C0FBD-2F85-7A4E-8FF1-C23E7453D14C}"/>
              </a:ext>
            </a:extLst>
          </p:cNvPr>
          <p:cNvSpPr>
            <a:spLocks noGrp="1" noChangeArrowheads="1"/>
          </p:cNvSpPr>
          <p:nvPr>
            <p:ph type="body" idx="1"/>
          </p:nvPr>
        </p:nvSpPr>
        <p:spPr/>
        <p:txBody>
          <a:bodyPr/>
          <a:lstStyle/>
          <a:p>
            <a:r>
              <a:rPr lang="en-US" altLang="en-US" dirty="0"/>
              <a:t>Here we will go to work book for this page and look at design questions</a:t>
            </a:r>
          </a:p>
        </p:txBody>
      </p:sp>
    </p:spTree>
    <p:extLst>
      <p:ext uri="{BB962C8B-B14F-4D97-AF65-F5344CB8AC3E}">
        <p14:creationId xmlns:p14="http://schemas.microsoft.com/office/powerpoint/2010/main" val="430886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txBox="1">
            <a:spLocks noGrp="1"/>
          </p:cNvSpPr>
          <p:nvPr>
            <p:ph type="sldNum" idx="12"/>
          </p:nvPr>
        </p:nvSpPr>
        <p:spPr>
          <a:xfrm>
            <a:off x="4059180" y="8977133"/>
            <a:ext cx="3105348" cy="474207"/>
          </a:xfrm>
          <a:prstGeom prst="rect">
            <a:avLst/>
          </a:prstGeom>
          <a:noFill/>
          <a:ln>
            <a:noFill/>
          </a:ln>
        </p:spPr>
        <p:txBody>
          <a:bodyPr spcFirstLastPara="1" wrap="square" lIns="94944" tIns="47460" rIns="94944" bIns="47460" anchor="b" anchorCtr="0">
            <a:noAutofit/>
          </a:bodyPr>
          <a:lstStyle/>
          <a:p>
            <a:pPr marL="0" marR="0" lvl="0" indent="0" algn="r" defTabSz="93176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31760" rtl="0" eaLnBrk="1" fontAlgn="auto" latinLnBrk="0" hangingPunct="1">
                <a:lnSpc>
                  <a:spcPct val="100000"/>
                </a:lnSpc>
                <a:spcBef>
                  <a:spcPts val="0"/>
                </a:spcBef>
                <a:spcAft>
                  <a:spcPts val="0"/>
                </a:spcAft>
                <a:buClr>
                  <a:srgbClr val="000000"/>
                </a:buClr>
                <a:buSzTx/>
                <a:buFontTx/>
                <a:buNone/>
                <a:tabLst/>
                <a:defRPr/>
              </a:pPr>
              <a:t>32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0" name="Shape 460"/>
          <p:cNvSpPr>
            <a:spLocks noGrp="1" noRot="1" noChangeAspect="1"/>
          </p:cNvSpPr>
          <p:nvPr>
            <p:ph type="sldImg" idx="2"/>
          </p:nvPr>
        </p:nvSpPr>
        <p:spPr>
          <a:xfrm>
            <a:off x="747713" y="1181100"/>
            <a:ext cx="5670550" cy="31892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1" name="Shape 461"/>
          <p:cNvSpPr txBox="1">
            <a:spLocks noGrp="1"/>
          </p:cNvSpPr>
          <p:nvPr>
            <p:ph type="body" idx="1"/>
          </p:nvPr>
        </p:nvSpPr>
        <p:spPr>
          <a:xfrm>
            <a:off x="716619" y="4548457"/>
            <a:ext cx="5732949" cy="3721466"/>
          </a:xfrm>
          <a:prstGeom prst="rect">
            <a:avLst/>
          </a:prstGeom>
          <a:noFill/>
          <a:ln>
            <a:noFill/>
          </a:ln>
        </p:spPr>
        <p:txBody>
          <a:bodyPr spcFirstLastPara="1" wrap="square" lIns="94944" tIns="47460" rIns="94944" bIns="47460" anchor="t" anchorCtr="0">
            <a:noAutofit/>
          </a:bodyPr>
          <a:lstStyle/>
          <a:p>
            <a:pPr marL="232940" indent="-232940">
              <a:lnSpc>
                <a:spcPct val="80000"/>
              </a:lnSpc>
              <a:buClr>
                <a:srgbClr val="2F5496"/>
              </a:buClr>
              <a:buSzPts val="2790"/>
              <a:buFont typeface="Arial"/>
              <a:buChar char="•"/>
            </a:pPr>
            <a:r>
              <a:rPr lang="en-US" b="1" dirty="0">
                <a:solidFill>
                  <a:srgbClr val="5E94CA"/>
                </a:solidFill>
                <a:latin typeface="Calibri"/>
                <a:ea typeface="Calibri"/>
                <a:cs typeface="Calibri"/>
                <a:sym typeface="Calibri"/>
              </a:rPr>
              <a:t>Sample Strategies Based on Evidence Base</a:t>
            </a:r>
          </a:p>
          <a:p>
            <a:pPr marL="232940" indent="-232940">
              <a:lnSpc>
                <a:spcPct val="80000"/>
              </a:lnSpc>
              <a:buClr>
                <a:srgbClr val="2F5496"/>
              </a:buClr>
              <a:buSzPts val="2790"/>
              <a:buFont typeface="Arial"/>
              <a:buChar char="•"/>
            </a:pPr>
            <a:r>
              <a:rPr lang="en-US" dirty="0">
                <a:solidFill>
                  <a:srgbClr val="2F5496"/>
                </a:solidFill>
                <a:latin typeface="Calibri"/>
                <a:ea typeface="Calibri"/>
                <a:cs typeface="Calibri"/>
                <a:sym typeface="Calibri"/>
              </a:rPr>
              <a:t>Beginning in the freshman year, offer a comprehensive college and career planning program to students and families.  (</a:t>
            </a:r>
            <a:r>
              <a:rPr lang="en-US" dirty="0">
                <a:solidFill>
                  <a:srgbClr val="C55A11"/>
                </a:solidFill>
                <a:latin typeface="Calibri"/>
                <a:ea typeface="Calibri"/>
                <a:cs typeface="Calibri"/>
                <a:sym typeface="Calibri"/>
              </a:rPr>
              <a:t>More robust with frequent touch points than current IGP</a:t>
            </a:r>
            <a:r>
              <a:rPr lang="en-US" dirty="0">
                <a:solidFill>
                  <a:srgbClr val="2F5496"/>
                </a:solidFill>
                <a:latin typeface="Calibri"/>
                <a:ea typeface="Calibri"/>
                <a:cs typeface="Calibri"/>
                <a:sym typeface="Calibri"/>
              </a:rPr>
              <a:t>)</a:t>
            </a:r>
            <a:endParaRPr lang="en-US" dirty="0"/>
          </a:p>
          <a:p>
            <a:pPr marL="232940" indent="-52412">
              <a:lnSpc>
                <a:spcPct val="80000"/>
              </a:lnSpc>
              <a:buClr>
                <a:schemeClr val="dk1"/>
              </a:buClr>
              <a:buSzPts val="2790"/>
            </a:pPr>
            <a:endParaRPr lang="en-US" dirty="0">
              <a:solidFill>
                <a:srgbClr val="2F5496"/>
              </a:solidFill>
              <a:latin typeface="Calibri"/>
              <a:ea typeface="Calibri"/>
              <a:cs typeface="Calibri"/>
              <a:sym typeface="Calibri"/>
            </a:endParaRPr>
          </a:p>
          <a:p>
            <a:pPr marL="232940" indent="-232940">
              <a:lnSpc>
                <a:spcPct val="80000"/>
              </a:lnSpc>
              <a:buClr>
                <a:srgbClr val="2F5496"/>
              </a:buClr>
              <a:buSzPts val="2790"/>
              <a:buFont typeface="Arial"/>
              <a:buChar char="•"/>
            </a:pPr>
            <a:r>
              <a:rPr lang="en-US" dirty="0">
                <a:solidFill>
                  <a:srgbClr val="2F5496"/>
                </a:solidFill>
                <a:latin typeface="Calibri"/>
                <a:ea typeface="Calibri"/>
                <a:cs typeface="Calibri"/>
                <a:sym typeface="Calibri"/>
              </a:rPr>
              <a:t>Provide all students support to complete a comprehensive plan for success after high school.</a:t>
            </a:r>
            <a:endParaRPr lang="en-US" dirty="0"/>
          </a:p>
          <a:p>
            <a:pPr marL="232940" indent="-52412">
              <a:lnSpc>
                <a:spcPct val="80000"/>
              </a:lnSpc>
              <a:buClr>
                <a:schemeClr val="dk1"/>
              </a:buClr>
              <a:buSzPts val="2790"/>
            </a:pPr>
            <a:endParaRPr lang="en-US" dirty="0">
              <a:solidFill>
                <a:srgbClr val="2F5496"/>
              </a:solidFill>
              <a:latin typeface="Calibri"/>
              <a:ea typeface="Calibri"/>
              <a:cs typeface="Calibri"/>
              <a:sym typeface="Calibri"/>
            </a:endParaRPr>
          </a:p>
          <a:p>
            <a:pPr marL="232940" indent="-232940">
              <a:lnSpc>
                <a:spcPct val="80000"/>
              </a:lnSpc>
              <a:buClr>
                <a:srgbClr val="2F5496"/>
              </a:buClr>
              <a:buSzPts val="2790"/>
              <a:buFont typeface="Arial"/>
              <a:buChar char="•"/>
            </a:pPr>
            <a:r>
              <a:rPr lang="en-US" dirty="0">
                <a:solidFill>
                  <a:srgbClr val="2F5496"/>
                </a:solidFill>
                <a:latin typeface="Calibri"/>
                <a:ea typeface="Calibri"/>
                <a:cs typeface="Calibri"/>
                <a:sym typeface="Calibri"/>
              </a:rPr>
              <a:t>Offer a dual enrollment program that allows student to take college courses for high school AND college credit.</a:t>
            </a:r>
            <a:endParaRPr lang="en-US" dirty="0"/>
          </a:p>
          <a:p>
            <a:pPr marL="232940" indent="-52412">
              <a:lnSpc>
                <a:spcPct val="80000"/>
              </a:lnSpc>
              <a:buClr>
                <a:schemeClr val="dk1"/>
              </a:buClr>
              <a:buSzPts val="2790"/>
            </a:pPr>
            <a:endParaRPr lang="en-US" dirty="0">
              <a:solidFill>
                <a:srgbClr val="2F5496"/>
              </a:solidFill>
              <a:latin typeface="Calibri"/>
              <a:ea typeface="Calibri"/>
              <a:cs typeface="Calibri"/>
              <a:sym typeface="Calibri"/>
            </a:endParaRPr>
          </a:p>
          <a:p>
            <a:pPr marL="232940" indent="-232940">
              <a:lnSpc>
                <a:spcPct val="80000"/>
              </a:lnSpc>
              <a:buClr>
                <a:srgbClr val="2F5496"/>
              </a:buClr>
              <a:buSzPts val="2790"/>
              <a:buFont typeface="Arial"/>
              <a:buChar char="•"/>
            </a:pPr>
            <a:r>
              <a:rPr lang="en-US" dirty="0">
                <a:solidFill>
                  <a:srgbClr val="2F5496"/>
                </a:solidFill>
                <a:latin typeface="Calibri"/>
                <a:ea typeface="Calibri"/>
                <a:cs typeface="Calibri"/>
                <a:sym typeface="Calibri"/>
              </a:rPr>
              <a:t>Integration of academic and technical content.</a:t>
            </a:r>
            <a:endParaRPr lang="en-US" dirty="0"/>
          </a:p>
          <a:p>
            <a:pPr marL="232940" indent="-52412">
              <a:lnSpc>
                <a:spcPct val="80000"/>
              </a:lnSpc>
              <a:buClr>
                <a:schemeClr val="dk1"/>
              </a:buClr>
              <a:buSzPts val="2790"/>
            </a:pPr>
            <a:endParaRPr lang="en-US" dirty="0">
              <a:solidFill>
                <a:srgbClr val="2F5496"/>
              </a:solidFill>
              <a:latin typeface="Calibri"/>
              <a:ea typeface="Calibri"/>
              <a:cs typeface="Calibri"/>
              <a:sym typeface="Calibri"/>
            </a:endParaRPr>
          </a:p>
          <a:p>
            <a:pPr marL="232940" indent="-232940">
              <a:lnSpc>
                <a:spcPct val="80000"/>
              </a:lnSpc>
              <a:buClr>
                <a:srgbClr val="2F5496"/>
              </a:buClr>
              <a:buSzPts val="2790"/>
              <a:buFont typeface="Arial"/>
              <a:buChar char="•"/>
            </a:pPr>
            <a:r>
              <a:rPr lang="en-US" dirty="0">
                <a:solidFill>
                  <a:srgbClr val="2F5496"/>
                </a:solidFill>
                <a:latin typeface="Calibri"/>
                <a:ea typeface="Calibri"/>
                <a:cs typeface="Calibri"/>
                <a:sym typeface="Calibri"/>
              </a:rPr>
              <a:t>Career awareness, job shadowing, intern and apprenticeships.</a:t>
            </a:r>
            <a:endParaRPr lang="en-US" dirty="0"/>
          </a:p>
          <a:p>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7284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https://www.youtube.com/watch?v=0o-tcOZAx_k</a:t>
            </a:r>
            <a:endParaRPr lang="en-US" dirty="0"/>
          </a:p>
        </p:txBody>
      </p:sp>
      <p:sp>
        <p:nvSpPr>
          <p:cNvPr id="4" name="Slide Number Placeholder 3"/>
          <p:cNvSpPr>
            <a:spLocks noGrp="1"/>
          </p:cNvSpPr>
          <p:nvPr>
            <p:ph type="sldNum" sz="quarter" idx="10"/>
          </p:nvPr>
        </p:nvSpPr>
        <p:spPr/>
        <p:txBody>
          <a:bodyPr/>
          <a:lstStyle/>
          <a:p>
            <a:fld id="{12234410-C0E7-9A43-812B-732138C6AAD1}" type="slidenum">
              <a:rPr lang="en-US" smtClean="0"/>
              <a:t>34</a:t>
            </a:fld>
            <a:endParaRPr lang="en-US"/>
          </a:p>
        </p:txBody>
      </p:sp>
    </p:spTree>
    <p:extLst>
      <p:ext uri="{BB962C8B-B14F-4D97-AF65-F5344CB8AC3E}">
        <p14:creationId xmlns:p14="http://schemas.microsoft.com/office/powerpoint/2010/main" val="2197866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60" name="Shape 46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1" name="Shape 461"/>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228600" marR="0" lvl="0" indent="-228600" algn="l" rtl="0">
              <a:lnSpc>
                <a:spcPct val="80000"/>
              </a:lnSpc>
              <a:spcBef>
                <a:spcPts val="0"/>
              </a:spcBef>
              <a:spcAft>
                <a:spcPts val="0"/>
              </a:spcAft>
              <a:buClr>
                <a:srgbClr val="2F5496"/>
              </a:buClr>
              <a:buSzPts val="2790"/>
              <a:buFont typeface="Arial"/>
              <a:buChar char="•"/>
            </a:pPr>
            <a:r>
              <a:rPr lang="en-US" sz="1200" b="1" i="0" u="none" strike="noStrike" cap="none" dirty="0">
                <a:solidFill>
                  <a:srgbClr val="5E94CA"/>
                </a:solidFill>
                <a:latin typeface="Calibri"/>
                <a:ea typeface="Calibri"/>
                <a:cs typeface="Calibri"/>
                <a:sym typeface="Calibri"/>
              </a:rPr>
              <a:t>Sample Strategies Based on Evidence Base</a:t>
            </a: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Beginning in the freshman year, offer a comprehensive college and career planning program to students and families.  (</a:t>
            </a:r>
            <a:r>
              <a:rPr lang="en-US" sz="1200" b="0" i="0" u="none" strike="noStrike" cap="none" dirty="0">
                <a:solidFill>
                  <a:srgbClr val="C55A11"/>
                </a:solidFill>
                <a:latin typeface="Calibri"/>
                <a:ea typeface="Calibri"/>
                <a:cs typeface="Calibri"/>
                <a:sym typeface="Calibri"/>
              </a:rPr>
              <a:t>More robust with frequent touch points than current IGP</a:t>
            </a:r>
            <a:r>
              <a:rPr lang="en-US" sz="1200" b="0" i="0" u="none" strike="noStrike" cap="none" dirty="0">
                <a:solidFill>
                  <a:srgbClr val="2F5496"/>
                </a:solidFill>
                <a:latin typeface="Calibri"/>
                <a:ea typeface="Calibri"/>
                <a:cs typeface="Calibri"/>
                <a:sym typeface="Calibri"/>
              </a:rPr>
              <a:t>)</a:t>
            </a:r>
            <a:endParaRPr lang="en-US" dirty="0"/>
          </a:p>
          <a:p>
            <a:pPr marL="228600" marR="0" lvl="0" indent="-51435" algn="l" rtl="0">
              <a:lnSpc>
                <a:spcPct val="80000"/>
              </a:lnSpc>
              <a:spcBef>
                <a:spcPts val="0"/>
              </a:spcBef>
              <a:spcAft>
                <a:spcPts val="0"/>
              </a:spcAft>
              <a:buClr>
                <a:schemeClr val="dk1"/>
              </a:buClr>
              <a:buSzPts val="2790"/>
              <a:buFont typeface="Arial"/>
              <a:buNone/>
            </a:pPr>
            <a:endParaRPr lang="en-US" sz="1200" b="0" i="0" u="none" strike="noStrike" cap="none" dirty="0">
              <a:solidFill>
                <a:srgbClr val="2F5496"/>
              </a:solidFill>
              <a:latin typeface="Calibri"/>
              <a:ea typeface="Calibri"/>
              <a:cs typeface="Calibri"/>
              <a:sym typeface="Calibri"/>
            </a:endParaRP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Provide all students support to complete a comprehensive plan for success after high school.</a:t>
            </a:r>
            <a:endParaRPr lang="en-US" dirty="0"/>
          </a:p>
          <a:p>
            <a:pPr marL="228600" marR="0" lvl="0" indent="-51435" algn="l" rtl="0">
              <a:lnSpc>
                <a:spcPct val="80000"/>
              </a:lnSpc>
              <a:spcBef>
                <a:spcPts val="0"/>
              </a:spcBef>
              <a:spcAft>
                <a:spcPts val="0"/>
              </a:spcAft>
              <a:buClr>
                <a:schemeClr val="dk1"/>
              </a:buClr>
              <a:buSzPts val="2790"/>
              <a:buFont typeface="Arial"/>
              <a:buNone/>
            </a:pPr>
            <a:endParaRPr lang="en-US" sz="1200" b="0" i="0" u="none" strike="noStrike" cap="none" dirty="0">
              <a:solidFill>
                <a:srgbClr val="2F5496"/>
              </a:solidFill>
              <a:latin typeface="Calibri"/>
              <a:ea typeface="Calibri"/>
              <a:cs typeface="Calibri"/>
              <a:sym typeface="Calibri"/>
            </a:endParaRP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Offer a dual enrollment program that allows student to take college courses for high school AND college credit.</a:t>
            </a:r>
            <a:endParaRPr lang="en-US" dirty="0"/>
          </a:p>
          <a:p>
            <a:pPr marL="228600" marR="0" lvl="0" indent="-51435" algn="l" rtl="0">
              <a:lnSpc>
                <a:spcPct val="80000"/>
              </a:lnSpc>
              <a:spcBef>
                <a:spcPts val="0"/>
              </a:spcBef>
              <a:spcAft>
                <a:spcPts val="0"/>
              </a:spcAft>
              <a:buClr>
                <a:schemeClr val="dk1"/>
              </a:buClr>
              <a:buSzPts val="2790"/>
              <a:buFont typeface="Arial"/>
              <a:buNone/>
            </a:pPr>
            <a:endParaRPr lang="en-US" sz="1200" b="0" i="0" u="none" strike="noStrike" cap="none" dirty="0">
              <a:solidFill>
                <a:srgbClr val="2F5496"/>
              </a:solidFill>
              <a:latin typeface="Calibri"/>
              <a:ea typeface="Calibri"/>
              <a:cs typeface="Calibri"/>
              <a:sym typeface="Calibri"/>
            </a:endParaRP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Integration of academic and technical content.</a:t>
            </a:r>
            <a:endParaRPr lang="en-US" dirty="0"/>
          </a:p>
          <a:p>
            <a:pPr marL="228600" marR="0" lvl="0" indent="-51435" algn="l" rtl="0">
              <a:lnSpc>
                <a:spcPct val="80000"/>
              </a:lnSpc>
              <a:spcBef>
                <a:spcPts val="0"/>
              </a:spcBef>
              <a:spcAft>
                <a:spcPts val="0"/>
              </a:spcAft>
              <a:buClr>
                <a:schemeClr val="dk1"/>
              </a:buClr>
              <a:buSzPts val="2790"/>
              <a:buFont typeface="Arial"/>
              <a:buNone/>
            </a:pPr>
            <a:endParaRPr lang="en-US" sz="1200" b="0" i="0" u="none" strike="noStrike" cap="none" dirty="0">
              <a:solidFill>
                <a:srgbClr val="2F5496"/>
              </a:solidFill>
              <a:latin typeface="Calibri"/>
              <a:ea typeface="Calibri"/>
              <a:cs typeface="Calibri"/>
              <a:sym typeface="Calibri"/>
            </a:endParaRP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Career awareness, job shadowing, intern and apprenticeships.</a:t>
            </a:r>
            <a:endParaRPr lang="en-US"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0845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60" name="Shape 46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1" name="Shape 461"/>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dirty="0">
                <a:solidFill>
                  <a:srgbClr val="000064"/>
                </a:solidFill>
                <a:latin typeface="-webkit-standard"/>
                <a:hlinkClick r:id="rId3"/>
              </a:rPr>
              <a:t>https://youtu.be/yfzLNfpUSw0</a:t>
            </a:r>
            <a:r>
              <a:rPr lang="en-US" dirty="0">
                <a:solidFill>
                  <a:srgbClr val="000064"/>
                </a:solidFill>
                <a:latin typeface="-webkit-standard"/>
              </a:rPr>
              <a:t> </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2887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https://vimeo.com/155339834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34410-C0E7-9A43-812B-732138C6A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740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0" name="Shape 46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1" name="Shape 461"/>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228600" marR="0" lvl="0" indent="-228600" algn="l" rtl="0">
              <a:lnSpc>
                <a:spcPct val="80000"/>
              </a:lnSpc>
              <a:spcBef>
                <a:spcPts val="0"/>
              </a:spcBef>
              <a:spcAft>
                <a:spcPts val="0"/>
              </a:spcAft>
              <a:buClr>
                <a:srgbClr val="2F5496"/>
              </a:buClr>
              <a:buSzPts val="2790"/>
              <a:buFont typeface="Arial"/>
              <a:buChar char="•"/>
            </a:pPr>
            <a:r>
              <a:rPr lang="en-US" sz="1200" b="1" i="0" u="none" strike="noStrike" cap="none" dirty="0">
                <a:solidFill>
                  <a:srgbClr val="5E94CA"/>
                </a:solidFill>
                <a:latin typeface="Calibri"/>
                <a:ea typeface="Calibri"/>
                <a:cs typeface="Calibri"/>
                <a:sym typeface="Calibri"/>
              </a:rPr>
              <a:t>Sample Strategies Based on Evidence Base</a:t>
            </a: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Beginning in the freshman year, offer a comprehensive college and career planning program to students and families.  (</a:t>
            </a:r>
            <a:r>
              <a:rPr lang="en-US" sz="1200" b="0" i="0" u="none" strike="noStrike" cap="none" dirty="0">
                <a:solidFill>
                  <a:srgbClr val="C55A11"/>
                </a:solidFill>
                <a:latin typeface="Calibri"/>
                <a:ea typeface="Calibri"/>
                <a:cs typeface="Calibri"/>
                <a:sym typeface="Calibri"/>
              </a:rPr>
              <a:t>More robust with frequent touch points than current IGP</a:t>
            </a:r>
            <a:r>
              <a:rPr lang="en-US" sz="1200" b="0" i="0" u="none" strike="noStrike" cap="none" dirty="0">
                <a:solidFill>
                  <a:srgbClr val="2F5496"/>
                </a:solidFill>
                <a:latin typeface="Calibri"/>
                <a:ea typeface="Calibri"/>
                <a:cs typeface="Calibri"/>
                <a:sym typeface="Calibri"/>
              </a:rPr>
              <a:t>)</a:t>
            </a:r>
            <a:endParaRPr lang="en-US" dirty="0"/>
          </a:p>
          <a:p>
            <a:pPr marL="228600" marR="0" lvl="0" indent="-51435" algn="l" rtl="0">
              <a:lnSpc>
                <a:spcPct val="80000"/>
              </a:lnSpc>
              <a:spcBef>
                <a:spcPts val="0"/>
              </a:spcBef>
              <a:spcAft>
                <a:spcPts val="0"/>
              </a:spcAft>
              <a:buClr>
                <a:schemeClr val="dk1"/>
              </a:buClr>
              <a:buSzPts val="2790"/>
              <a:buFont typeface="Arial"/>
              <a:buNone/>
            </a:pPr>
            <a:endParaRPr lang="en-US" sz="1200" b="0" i="0" u="none" strike="noStrike" cap="none" dirty="0">
              <a:solidFill>
                <a:srgbClr val="2F5496"/>
              </a:solidFill>
              <a:latin typeface="Calibri"/>
              <a:ea typeface="Calibri"/>
              <a:cs typeface="Calibri"/>
              <a:sym typeface="Calibri"/>
            </a:endParaRP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Provide all students support to complete a comprehensive plan for success after high school.</a:t>
            </a:r>
            <a:endParaRPr lang="en-US" dirty="0"/>
          </a:p>
          <a:p>
            <a:pPr marL="228600" marR="0" lvl="0" indent="-51435" algn="l" rtl="0">
              <a:lnSpc>
                <a:spcPct val="80000"/>
              </a:lnSpc>
              <a:spcBef>
                <a:spcPts val="0"/>
              </a:spcBef>
              <a:spcAft>
                <a:spcPts val="0"/>
              </a:spcAft>
              <a:buClr>
                <a:schemeClr val="dk1"/>
              </a:buClr>
              <a:buSzPts val="2790"/>
              <a:buFont typeface="Arial"/>
              <a:buNone/>
            </a:pPr>
            <a:endParaRPr lang="en-US" sz="1200" b="0" i="0" u="none" strike="noStrike" cap="none" dirty="0">
              <a:solidFill>
                <a:srgbClr val="2F5496"/>
              </a:solidFill>
              <a:latin typeface="Calibri"/>
              <a:ea typeface="Calibri"/>
              <a:cs typeface="Calibri"/>
              <a:sym typeface="Calibri"/>
            </a:endParaRP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Offer a dual enrollment program that allows student to take college courses for high school AND college credit.</a:t>
            </a:r>
            <a:endParaRPr lang="en-US" dirty="0"/>
          </a:p>
          <a:p>
            <a:pPr marL="228600" marR="0" lvl="0" indent="-51435" algn="l" rtl="0">
              <a:lnSpc>
                <a:spcPct val="80000"/>
              </a:lnSpc>
              <a:spcBef>
                <a:spcPts val="0"/>
              </a:spcBef>
              <a:spcAft>
                <a:spcPts val="0"/>
              </a:spcAft>
              <a:buClr>
                <a:schemeClr val="dk1"/>
              </a:buClr>
              <a:buSzPts val="2790"/>
              <a:buFont typeface="Arial"/>
              <a:buNone/>
            </a:pPr>
            <a:endParaRPr lang="en-US" sz="1200" b="0" i="0" u="none" strike="noStrike" cap="none" dirty="0">
              <a:solidFill>
                <a:srgbClr val="2F5496"/>
              </a:solidFill>
              <a:latin typeface="Calibri"/>
              <a:ea typeface="Calibri"/>
              <a:cs typeface="Calibri"/>
              <a:sym typeface="Calibri"/>
            </a:endParaRP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Integration of academic and technical content.</a:t>
            </a:r>
            <a:endParaRPr lang="en-US" dirty="0"/>
          </a:p>
          <a:p>
            <a:pPr marL="228600" marR="0" lvl="0" indent="-51435" algn="l" rtl="0">
              <a:lnSpc>
                <a:spcPct val="80000"/>
              </a:lnSpc>
              <a:spcBef>
                <a:spcPts val="0"/>
              </a:spcBef>
              <a:spcAft>
                <a:spcPts val="0"/>
              </a:spcAft>
              <a:buClr>
                <a:schemeClr val="dk1"/>
              </a:buClr>
              <a:buSzPts val="2790"/>
              <a:buFont typeface="Arial"/>
              <a:buNone/>
            </a:pPr>
            <a:endParaRPr lang="en-US" sz="1200" b="0" i="0" u="none" strike="noStrike" cap="none" dirty="0">
              <a:solidFill>
                <a:srgbClr val="2F5496"/>
              </a:solidFill>
              <a:latin typeface="Calibri"/>
              <a:ea typeface="Calibri"/>
              <a:cs typeface="Calibri"/>
              <a:sym typeface="Calibri"/>
            </a:endParaRP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Career awareness, job shadowing, intern and apprenticeships.</a:t>
            </a:r>
            <a:endParaRPr lang="en-US"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6938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bring the block party quotes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1C44E64-53A3-8443-A5F3-AC9E416ED81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32271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can give examples of the Student Profiles from Louisiana….and or the student totems – can suggest grades 9 and 12 as well</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64751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96C21-05DE-2443-BEF6-5177650FE632}" type="slidenum">
              <a:rPr lang="en-US" smtClean="0"/>
              <a:t>8</a:t>
            </a:fld>
            <a:endParaRPr lang="en-US"/>
          </a:p>
        </p:txBody>
      </p:sp>
    </p:spTree>
    <p:extLst>
      <p:ext uri="{BB962C8B-B14F-4D97-AF65-F5344CB8AC3E}">
        <p14:creationId xmlns:p14="http://schemas.microsoft.com/office/powerpoint/2010/main" val="2303053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35121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also give our example of how it might look as a lesson – Student Voice 78 – page 82 might also show video page 82 Student Voice </a:t>
            </a:r>
          </a:p>
          <a:p>
            <a:r>
              <a:rPr lang="en-US" dirty="0"/>
              <a:t>https://www.youtube.com/watch?v=zwwqxa_dR8E&amp;feature=player_embedded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9321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the how to conversation café handout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a:hlinkClick r:id="rId3"/>
              </a:rPr>
              <a:t>https://www.youtube.com/watch?v=cgQMrqEOJcU</a:t>
            </a:r>
            <a:endParaRPr kumimoji="0" lang="en-US" sz="1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2A96044-A5AF-4885-857E-BB360E67A76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54718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4DF9BA5-385D-469C-A171-91BE9006B658}"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78300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Say/do, think/feel</a:t>
            </a:r>
          </a:p>
          <a:p>
            <a:endParaRPr lang="en-US" dirty="0"/>
          </a:p>
          <a:p>
            <a:r>
              <a:rPr lang="en-US" dirty="0"/>
              <a:t>Observable behaviors, versus the invisible forces that drive them</a:t>
            </a:r>
          </a:p>
        </p:txBody>
      </p:sp>
      <p:sp>
        <p:nvSpPr>
          <p:cNvPr id="4" name="Slide Number Placeholder 3"/>
          <p:cNvSpPr>
            <a:spLocks noGrp="1"/>
          </p:cNvSpPr>
          <p:nvPr>
            <p:ph type="sldNum" sz="quarter" idx="5"/>
          </p:nvPr>
        </p:nvSpPr>
        <p:spPr/>
        <p:txBody>
          <a:bodyPr/>
          <a:lstStyle/>
          <a:p>
            <a:fld id="{27696C21-05DE-2443-BEF6-5177650FE632}" type="slidenum">
              <a:rPr lang="en-US" smtClean="0"/>
              <a:t>63</a:t>
            </a:fld>
            <a:endParaRPr lang="en-US"/>
          </a:p>
        </p:txBody>
      </p:sp>
    </p:spTree>
    <p:extLst>
      <p:ext uri="{BB962C8B-B14F-4D97-AF65-F5344CB8AC3E}">
        <p14:creationId xmlns:p14="http://schemas.microsoft.com/office/powerpoint/2010/main" val="3874075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contrasting present moment to future ideal</a:t>
            </a:r>
          </a:p>
          <a:p>
            <a:r>
              <a:rPr lang="en-US" dirty="0"/>
              <a:t>An awareness of what is vs. a vision of what could be</a:t>
            </a:r>
          </a:p>
          <a:p>
            <a:r>
              <a:rPr lang="en-US" dirty="0"/>
              <a:t>Here is where we are vs. here is where we are going</a:t>
            </a:r>
          </a:p>
        </p:txBody>
      </p:sp>
      <p:sp>
        <p:nvSpPr>
          <p:cNvPr id="4" name="Slide Number Placeholder 3"/>
          <p:cNvSpPr>
            <a:spLocks noGrp="1"/>
          </p:cNvSpPr>
          <p:nvPr>
            <p:ph type="sldNum" sz="quarter" idx="5"/>
          </p:nvPr>
        </p:nvSpPr>
        <p:spPr/>
        <p:txBody>
          <a:bodyPr/>
          <a:lstStyle/>
          <a:p>
            <a:fld id="{7DA321CD-6CBB-B344-B707-FB65FA4C8298}" type="slidenum">
              <a:rPr lang="en-US" smtClean="0"/>
              <a:t>65</a:t>
            </a:fld>
            <a:endParaRPr lang="en-US"/>
          </a:p>
        </p:txBody>
      </p:sp>
    </p:spTree>
    <p:extLst>
      <p:ext uri="{BB962C8B-B14F-4D97-AF65-F5344CB8AC3E}">
        <p14:creationId xmlns:p14="http://schemas.microsoft.com/office/powerpoint/2010/main" val="383402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Handout with explanations of each stage</a:t>
            </a:r>
          </a:p>
        </p:txBody>
      </p:sp>
      <p:sp>
        <p:nvSpPr>
          <p:cNvPr id="4" name="Slide Number Placeholder 3"/>
          <p:cNvSpPr>
            <a:spLocks noGrp="1"/>
          </p:cNvSpPr>
          <p:nvPr>
            <p:ph type="sldNum" sz="quarter" idx="5"/>
          </p:nvPr>
        </p:nvSpPr>
        <p:spPr/>
        <p:txBody>
          <a:bodyPr/>
          <a:lstStyle/>
          <a:p>
            <a:fld id="{7DA321CD-6CBB-B344-B707-FB65FA4C8298}" type="slidenum">
              <a:rPr lang="en-US" smtClean="0"/>
              <a:t>67</a:t>
            </a:fld>
            <a:endParaRPr lang="en-US"/>
          </a:p>
        </p:txBody>
      </p:sp>
    </p:spTree>
    <p:extLst>
      <p:ext uri="{BB962C8B-B14F-4D97-AF65-F5344CB8AC3E}">
        <p14:creationId xmlns:p14="http://schemas.microsoft.com/office/powerpoint/2010/main" val="3352234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purpose in a creative group is not about generating a brilliant moment of breakthrough, but rather about building systems that can churn through lots of ideas in order to help unearth the right choices.” p 219</a:t>
            </a:r>
          </a:p>
        </p:txBody>
      </p:sp>
      <p:sp>
        <p:nvSpPr>
          <p:cNvPr id="4" name="Slide Number Placeholder 3"/>
          <p:cNvSpPr>
            <a:spLocks noGrp="1"/>
          </p:cNvSpPr>
          <p:nvPr>
            <p:ph type="sldNum" sz="quarter" idx="5"/>
          </p:nvPr>
        </p:nvSpPr>
        <p:spPr/>
        <p:txBody>
          <a:bodyPr/>
          <a:lstStyle/>
          <a:p>
            <a:fld id="{27696C21-05DE-2443-BEF6-5177650FE632}" type="slidenum">
              <a:rPr lang="en-US" smtClean="0"/>
              <a:t>71</a:t>
            </a:fld>
            <a:endParaRPr lang="en-US"/>
          </a:p>
        </p:txBody>
      </p:sp>
    </p:spTree>
    <p:extLst>
      <p:ext uri="{BB962C8B-B14F-4D97-AF65-F5344CB8AC3E}">
        <p14:creationId xmlns:p14="http://schemas.microsoft.com/office/powerpoint/2010/main" val="797767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Minority viewpoints stimulate divergent attention and thought</a:t>
            </a:r>
          </a:p>
          <a:p>
            <a:r>
              <a:rPr lang="en-US" dirty="0"/>
              <a:t>Different ways to approach problems, think, communicate, and innovate</a:t>
            </a:r>
          </a:p>
        </p:txBody>
      </p:sp>
      <p:sp>
        <p:nvSpPr>
          <p:cNvPr id="4" name="Slide Number Placeholder 3"/>
          <p:cNvSpPr>
            <a:spLocks noGrp="1"/>
          </p:cNvSpPr>
          <p:nvPr>
            <p:ph type="sldNum" sz="quarter" idx="5"/>
          </p:nvPr>
        </p:nvSpPr>
        <p:spPr/>
        <p:txBody>
          <a:bodyPr/>
          <a:lstStyle/>
          <a:p>
            <a:fld id="{27696C21-05DE-2443-BEF6-5177650FE632}" type="slidenum">
              <a:rPr lang="en-US" smtClean="0"/>
              <a:t>73</a:t>
            </a:fld>
            <a:endParaRPr lang="en-US"/>
          </a:p>
        </p:txBody>
      </p:sp>
    </p:spTree>
    <p:extLst>
      <p:ext uri="{BB962C8B-B14F-4D97-AF65-F5344CB8AC3E}">
        <p14:creationId xmlns:p14="http://schemas.microsoft.com/office/powerpoint/2010/main" val="3198785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96C21-05DE-2443-BEF6-5177650FE632}" type="slidenum">
              <a:rPr lang="en-US" smtClean="0"/>
              <a:t>75</a:t>
            </a:fld>
            <a:endParaRPr lang="en-US"/>
          </a:p>
        </p:txBody>
      </p:sp>
    </p:spTree>
    <p:extLst>
      <p:ext uri="{BB962C8B-B14F-4D97-AF65-F5344CB8AC3E}">
        <p14:creationId xmlns:p14="http://schemas.microsoft.com/office/powerpoint/2010/main" val="329254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solidFill>
                  <a:schemeClr val="tx1"/>
                </a:solidFill>
                <a:hlinkClick r:id="rId3">
                  <a:extLst>
                    <a:ext uri="{A12FA001-AC4F-418D-AE19-62706E023703}">
                      <ahyp:hlinkClr xmlns:ahyp="http://schemas.microsoft.com/office/drawing/2018/hyperlinkcolor" xmlns="" val="tx"/>
                    </a:ext>
                  </a:extLst>
                </a:hlinkClick>
              </a:rPr>
              <a:t>https://www.youtube.com/watch?v=K9C0KNtqiHU&amp;app=desktop</a:t>
            </a:r>
            <a:endParaRPr lang="en-US" dirty="0">
              <a:solidFill>
                <a:schemeClr val="tx1"/>
              </a:solidFill>
            </a:endParaRPr>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79216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10x as clear about your priorities as you think you need to be. </a:t>
            </a:r>
          </a:p>
        </p:txBody>
      </p:sp>
      <p:sp>
        <p:nvSpPr>
          <p:cNvPr id="4" name="Slide Number Placeholder 3"/>
          <p:cNvSpPr>
            <a:spLocks noGrp="1"/>
          </p:cNvSpPr>
          <p:nvPr>
            <p:ph type="sldNum" sz="quarter" idx="5"/>
          </p:nvPr>
        </p:nvSpPr>
        <p:spPr/>
        <p:txBody>
          <a:bodyPr/>
          <a:lstStyle/>
          <a:p>
            <a:fld id="{27696C21-05DE-2443-BEF6-5177650FE632}" type="slidenum">
              <a:rPr lang="en-US" smtClean="0"/>
              <a:t>76</a:t>
            </a:fld>
            <a:endParaRPr lang="en-US"/>
          </a:p>
        </p:txBody>
      </p:sp>
    </p:spTree>
    <p:extLst>
      <p:ext uri="{BB962C8B-B14F-4D97-AF65-F5344CB8AC3E}">
        <p14:creationId xmlns:p14="http://schemas.microsoft.com/office/powerpoint/2010/main" val="3938371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96C21-05DE-2443-BEF6-5177650FE632}" type="slidenum">
              <a:rPr lang="en-US" smtClean="0"/>
              <a:t>78</a:t>
            </a:fld>
            <a:endParaRPr lang="en-US"/>
          </a:p>
        </p:txBody>
      </p:sp>
    </p:spTree>
    <p:extLst>
      <p:ext uri="{BB962C8B-B14F-4D97-AF65-F5344CB8AC3E}">
        <p14:creationId xmlns:p14="http://schemas.microsoft.com/office/powerpoint/2010/main" val="40035649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96C21-05DE-2443-BEF6-5177650FE632}" type="slidenum">
              <a:rPr lang="en-US" smtClean="0"/>
              <a:t>81</a:t>
            </a:fld>
            <a:endParaRPr lang="en-US"/>
          </a:p>
        </p:txBody>
      </p:sp>
    </p:spTree>
    <p:extLst>
      <p:ext uri="{BB962C8B-B14F-4D97-AF65-F5344CB8AC3E}">
        <p14:creationId xmlns:p14="http://schemas.microsoft.com/office/powerpoint/2010/main" val="1786170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96C21-05DE-2443-BEF6-5177650FE632}" type="slidenum">
              <a:rPr lang="en-US" smtClean="0"/>
              <a:t>83</a:t>
            </a:fld>
            <a:endParaRPr lang="en-US"/>
          </a:p>
        </p:txBody>
      </p:sp>
    </p:spTree>
    <p:extLst>
      <p:ext uri="{BB962C8B-B14F-4D97-AF65-F5344CB8AC3E}">
        <p14:creationId xmlns:p14="http://schemas.microsoft.com/office/powerpoint/2010/main" val="1256784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our dream school? Not tinkering at the edges</a:t>
            </a:r>
          </a:p>
          <a:p>
            <a:endParaRPr lang="en-US" dirty="0"/>
          </a:p>
          <a:p>
            <a:r>
              <a:rPr lang="en-US" dirty="0"/>
              <a:t>What will students, teachers, community members, industry leaders, etc. say in 10 years about this school?</a:t>
            </a:r>
          </a:p>
          <a:p>
            <a:endParaRPr lang="en-US" dirty="0"/>
          </a:p>
        </p:txBody>
      </p:sp>
      <p:sp>
        <p:nvSpPr>
          <p:cNvPr id="4" name="Slide Number Placeholder 3"/>
          <p:cNvSpPr>
            <a:spLocks noGrp="1"/>
          </p:cNvSpPr>
          <p:nvPr>
            <p:ph type="sldNum" sz="quarter" idx="5"/>
          </p:nvPr>
        </p:nvSpPr>
        <p:spPr/>
        <p:txBody>
          <a:bodyPr/>
          <a:lstStyle/>
          <a:p>
            <a:fld id="{27696C21-05DE-2443-BEF6-5177650FE632}" type="slidenum">
              <a:rPr lang="en-US" smtClean="0"/>
              <a:t>84</a:t>
            </a:fld>
            <a:endParaRPr lang="en-US"/>
          </a:p>
        </p:txBody>
      </p:sp>
    </p:spTree>
    <p:extLst>
      <p:ext uri="{BB962C8B-B14F-4D97-AF65-F5344CB8AC3E}">
        <p14:creationId xmlns:p14="http://schemas.microsoft.com/office/powerpoint/2010/main" val="32607208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96C21-05DE-2443-BEF6-5177650FE632}" type="slidenum">
              <a:rPr lang="en-US" smtClean="0"/>
              <a:t>85</a:t>
            </a:fld>
            <a:endParaRPr lang="en-US"/>
          </a:p>
        </p:txBody>
      </p:sp>
    </p:spTree>
    <p:extLst>
      <p:ext uri="{BB962C8B-B14F-4D97-AF65-F5344CB8AC3E}">
        <p14:creationId xmlns:p14="http://schemas.microsoft.com/office/powerpoint/2010/main" val="3609969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Email – time slot for needs assessment support calls</a:t>
            </a:r>
          </a:p>
          <a:p>
            <a:endParaRPr lang="en-US" dirty="0"/>
          </a:p>
          <a:p>
            <a:r>
              <a:rPr lang="en-US" dirty="0"/>
              <a:t>February 13</a:t>
            </a:r>
            <a:r>
              <a:rPr lang="en-US" baseline="30000" dirty="0"/>
              <a:t>th</a:t>
            </a:r>
            <a:r>
              <a:rPr lang="en-US" dirty="0"/>
              <a:t> and 14</a:t>
            </a:r>
            <a:r>
              <a:rPr lang="en-US" baseline="30000" dirty="0"/>
              <a:t>th</a:t>
            </a:r>
            <a:r>
              <a:rPr lang="en-US" dirty="0"/>
              <a:t> </a:t>
            </a:r>
          </a:p>
        </p:txBody>
      </p:sp>
      <p:sp>
        <p:nvSpPr>
          <p:cNvPr id="4" name="Slide Number Placeholder 3"/>
          <p:cNvSpPr>
            <a:spLocks noGrp="1"/>
          </p:cNvSpPr>
          <p:nvPr>
            <p:ph type="sldNum" sz="quarter" idx="5"/>
          </p:nvPr>
        </p:nvSpPr>
        <p:spPr/>
        <p:txBody>
          <a:bodyPr/>
          <a:lstStyle/>
          <a:p>
            <a:fld id="{27696C21-05DE-2443-BEF6-5177650FE632}" type="slidenum">
              <a:rPr lang="en-US" smtClean="0"/>
              <a:t>86</a:t>
            </a:fld>
            <a:endParaRPr lang="en-US"/>
          </a:p>
        </p:txBody>
      </p:sp>
    </p:spTree>
    <p:extLst>
      <p:ext uri="{BB962C8B-B14F-4D97-AF65-F5344CB8AC3E}">
        <p14:creationId xmlns:p14="http://schemas.microsoft.com/office/powerpoint/2010/main" val="3135660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96C21-05DE-2443-BEF6-5177650FE632}" type="slidenum">
              <a:rPr lang="en-US" smtClean="0"/>
              <a:t>88</a:t>
            </a:fld>
            <a:endParaRPr lang="en-US"/>
          </a:p>
        </p:txBody>
      </p:sp>
    </p:spTree>
    <p:extLst>
      <p:ext uri="{BB962C8B-B14F-4D97-AF65-F5344CB8AC3E}">
        <p14:creationId xmlns:p14="http://schemas.microsoft.com/office/powerpoint/2010/main" val="2207750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96C21-05DE-2443-BEF6-5177650FE632}" type="slidenum">
              <a:rPr lang="en-US" smtClean="0"/>
              <a:t>12</a:t>
            </a:fld>
            <a:endParaRPr lang="en-US"/>
          </a:p>
        </p:txBody>
      </p:sp>
    </p:spTree>
    <p:extLst>
      <p:ext uri="{BB962C8B-B14F-4D97-AF65-F5344CB8AC3E}">
        <p14:creationId xmlns:p14="http://schemas.microsoft.com/office/powerpoint/2010/main" val="2006472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96C21-05DE-2443-BEF6-5177650FE632}" type="slidenum">
              <a:rPr lang="en-US" smtClean="0"/>
              <a:t>16</a:t>
            </a:fld>
            <a:endParaRPr lang="en-US"/>
          </a:p>
        </p:txBody>
      </p:sp>
    </p:spTree>
    <p:extLst>
      <p:ext uri="{BB962C8B-B14F-4D97-AF65-F5344CB8AC3E}">
        <p14:creationId xmlns:p14="http://schemas.microsoft.com/office/powerpoint/2010/main" val="4294087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96C21-05DE-2443-BEF6-5177650FE632}" type="slidenum">
              <a:rPr lang="en-US" smtClean="0"/>
              <a:t>17</a:t>
            </a:fld>
            <a:endParaRPr lang="en-US"/>
          </a:p>
        </p:txBody>
      </p:sp>
    </p:spTree>
    <p:extLst>
      <p:ext uri="{BB962C8B-B14F-4D97-AF65-F5344CB8AC3E}">
        <p14:creationId xmlns:p14="http://schemas.microsoft.com/office/powerpoint/2010/main" val="253438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96C21-05DE-2443-BEF6-5177650FE632}" type="slidenum">
              <a:rPr lang="en-US" smtClean="0"/>
              <a:t>18</a:t>
            </a:fld>
            <a:endParaRPr lang="en-US"/>
          </a:p>
        </p:txBody>
      </p:sp>
    </p:spTree>
    <p:extLst>
      <p:ext uri="{BB962C8B-B14F-4D97-AF65-F5344CB8AC3E}">
        <p14:creationId xmlns:p14="http://schemas.microsoft.com/office/powerpoint/2010/main" val="211716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96C21-05DE-2443-BEF6-5177650FE632}" type="slidenum">
              <a:rPr lang="en-US" smtClean="0"/>
              <a:t>19</a:t>
            </a:fld>
            <a:endParaRPr lang="en-US"/>
          </a:p>
        </p:txBody>
      </p:sp>
    </p:spTree>
    <p:extLst>
      <p:ext uri="{BB962C8B-B14F-4D97-AF65-F5344CB8AC3E}">
        <p14:creationId xmlns:p14="http://schemas.microsoft.com/office/powerpoint/2010/main" val="2930285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96C21-05DE-2443-BEF6-5177650FE632}" type="slidenum">
              <a:rPr lang="en-US" smtClean="0"/>
              <a:t>21</a:t>
            </a:fld>
            <a:endParaRPr lang="en-US"/>
          </a:p>
        </p:txBody>
      </p:sp>
    </p:spTree>
    <p:extLst>
      <p:ext uri="{BB962C8B-B14F-4D97-AF65-F5344CB8AC3E}">
        <p14:creationId xmlns:p14="http://schemas.microsoft.com/office/powerpoint/2010/main" val="2021406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015231" y="365125"/>
            <a:ext cx="990747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2015231" y="1825625"/>
            <a:ext cx="9907479" cy="407802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79256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BF829E7C-3801-4DD7-B559-4AF6EF822384}" type="datetimeFigureOut">
              <a:rPr lang="en-US" smtClean="0"/>
              <a:pPr/>
              <a:t>1/13/2020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FFF1E84-3627-44F6-984D-2F64EC6067DA}" type="slidenum">
              <a:rPr lang="en-US" smtClean="0"/>
              <a:pPr/>
              <a:t>‹#›</a:t>
            </a:fld>
            <a:endParaRPr lang="en-US"/>
          </a:p>
        </p:txBody>
      </p:sp>
    </p:spTree>
    <p:extLst>
      <p:ext uri="{BB962C8B-B14F-4D97-AF65-F5344CB8AC3E}">
        <p14:creationId xmlns:p14="http://schemas.microsoft.com/office/powerpoint/2010/main" val="73037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840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E404F-1163-47D5-984D-A6AE4D4242E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5781DD-59C1-4023-93EB-B7C2690DF3E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2C6FB6F-8F28-49E1-8DDF-9759012FDB5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29138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0"/>
        <p:cNvGrpSpPr/>
        <p:nvPr/>
      </p:nvGrpSpPr>
      <p:grpSpPr>
        <a:xfrm>
          <a:off x="0" y="0"/>
          <a:ext cx="0" cy="0"/>
          <a:chOff x="0" y="0"/>
          <a:chExt cx="0" cy="0"/>
        </a:xfrm>
      </p:grpSpPr>
      <p:sp>
        <p:nvSpPr>
          <p:cNvPr id="31" name="Shape 31"/>
          <p:cNvSpPr txBox="1">
            <a:spLocks noGrp="1"/>
          </p:cNvSpPr>
          <p:nvPr>
            <p:ph type="ctrTitle"/>
          </p:nvPr>
        </p:nvSpPr>
        <p:spPr>
          <a:xfrm>
            <a:off x="1988597" y="1122363"/>
            <a:ext cx="9934113"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rgbClr val="5E94CA"/>
              </a:buClr>
              <a:buSzPts val="6000"/>
              <a:buFont typeface="Calibri"/>
              <a:buNone/>
              <a:defRPr sz="60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Shape 32"/>
          <p:cNvSpPr txBox="1">
            <a:spLocks noGrp="1"/>
          </p:cNvSpPr>
          <p:nvPr>
            <p:ph type="subTitle" idx="1"/>
          </p:nvPr>
        </p:nvSpPr>
        <p:spPr>
          <a:xfrm>
            <a:off x="1988597" y="3602038"/>
            <a:ext cx="9934113"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65214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1988597" y="1709738"/>
            <a:ext cx="9934113"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rgbClr val="5E94CA"/>
              </a:buClr>
              <a:buSzPts val="6000"/>
              <a:buFont typeface="Calibri"/>
              <a:buNone/>
              <a:defRPr sz="60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1988597" y="4589463"/>
            <a:ext cx="9934113"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8562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2015231" y="365125"/>
            <a:ext cx="990747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Shape 53"/>
          <p:cNvSpPr txBox="1">
            <a:spLocks noGrp="1"/>
          </p:cNvSpPr>
          <p:nvPr>
            <p:ph type="body" idx="1"/>
          </p:nvPr>
        </p:nvSpPr>
        <p:spPr>
          <a:xfrm>
            <a:off x="2015230" y="1825625"/>
            <a:ext cx="4785065" cy="423782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2"/>
          </p:nvPr>
        </p:nvSpPr>
        <p:spPr>
          <a:xfrm>
            <a:off x="7140398" y="1825625"/>
            <a:ext cx="4782312" cy="423782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42825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1997476" y="365125"/>
            <a:ext cx="9925235"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Shape 57"/>
          <p:cNvSpPr txBox="1">
            <a:spLocks noGrp="1"/>
          </p:cNvSpPr>
          <p:nvPr>
            <p:ph type="body" idx="1"/>
          </p:nvPr>
        </p:nvSpPr>
        <p:spPr>
          <a:xfrm>
            <a:off x="1997476" y="1681163"/>
            <a:ext cx="4782311"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2"/>
          </p:nvPr>
        </p:nvSpPr>
        <p:spPr>
          <a:xfrm>
            <a:off x="1997475" y="2505075"/>
            <a:ext cx="4782312" cy="3576129"/>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body" idx="3"/>
          </p:nvPr>
        </p:nvSpPr>
        <p:spPr>
          <a:xfrm>
            <a:off x="7140399" y="1681163"/>
            <a:ext cx="4782311"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body" idx="4"/>
          </p:nvPr>
        </p:nvSpPr>
        <p:spPr>
          <a:xfrm>
            <a:off x="7140399" y="2505075"/>
            <a:ext cx="4782312" cy="3576129"/>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8006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202051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rgbClr val="5E94CA"/>
              </a:buClr>
              <a:buSzPts val="3200"/>
              <a:buFont typeface="Calibri"/>
              <a:buNone/>
              <a:defRPr sz="32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Shape 63"/>
          <p:cNvSpPr>
            <a:spLocks noGrp="1"/>
          </p:cNvSpPr>
          <p:nvPr>
            <p:ph type="pic" idx="2"/>
          </p:nvPr>
        </p:nvSpPr>
        <p:spPr>
          <a:xfrm>
            <a:off x="6363918" y="987425"/>
            <a:ext cx="553216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202051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96948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2015231" y="365125"/>
            <a:ext cx="990747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txBox="1">
            <a:spLocks noGrp="1"/>
          </p:cNvSpPr>
          <p:nvPr>
            <p:ph type="body" idx="1"/>
          </p:nvPr>
        </p:nvSpPr>
        <p:spPr>
          <a:xfrm rot="5400000">
            <a:off x="4929958" y="-1089102"/>
            <a:ext cx="4078025" cy="9907479"/>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11301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rot="5400000">
            <a:off x="7710479"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Shape 70"/>
          <p:cNvSpPr txBox="1">
            <a:spLocks noGrp="1"/>
          </p:cNvSpPr>
          <p:nvPr>
            <p:ph type="body" idx="1"/>
          </p:nvPr>
        </p:nvSpPr>
        <p:spPr>
          <a:xfrm rot="5400000">
            <a:off x="2649836" y="-322747"/>
            <a:ext cx="5811838" cy="7187583"/>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5005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F2EE-0646-411C-8839-93034F79EC1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74D25D-AC13-418B-BC2E-93BF2133716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E5DB3F-D706-4F5F-A80A-182BC23C3BD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29130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6F9FC"/>
            </a:gs>
            <a:gs pos="80000">
              <a:srgbClr val="B3D1EC">
                <a:alpha val="49803"/>
              </a:srgbClr>
            </a:gs>
            <a:gs pos="90000">
              <a:srgbClr val="FBB040">
                <a:alpha val="54901"/>
              </a:srgbClr>
            </a:gs>
            <a:gs pos="100000">
              <a:srgbClr val="FBB040"/>
            </a:gs>
          </a:gsLst>
          <a:path path="circle">
            <a:fillToRect l="100000" t="100000"/>
          </a:path>
          <a:tileRect r="-100000" b="-100000"/>
        </a:gradFill>
        <a:effectLst/>
      </p:bgPr>
    </p:bg>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2015231" y="365125"/>
            <a:ext cx="990747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22" name="Shape 22"/>
          <p:cNvSpPr txBox="1">
            <a:spLocks noGrp="1"/>
          </p:cNvSpPr>
          <p:nvPr>
            <p:ph type="body" idx="1"/>
          </p:nvPr>
        </p:nvSpPr>
        <p:spPr>
          <a:xfrm>
            <a:off x="2015231" y="1825625"/>
            <a:ext cx="9907479" cy="407802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pic>
        <p:nvPicPr>
          <p:cNvPr id="23" name="Shape 23"/>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15287" y="118585"/>
            <a:ext cx="1303574" cy="1292965"/>
          </a:xfrm>
          <a:prstGeom prst="rect">
            <a:avLst/>
          </a:prstGeom>
          <a:noFill/>
          <a:ln>
            <a:noFill/>
          </a:ln>
        </p:spPr>
      </p:pic>
      <p:pic>
        <p:nvPicPr>
          <p:cNvPr id="26" name="Shape 26"/>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15287" y="118585"/>
            <a:ext cx="1303574" cy="1292965"/>
          </a:xfrm>
          <a:prstGeom prst="rect">
            <a:avLst/>
          </a:prstGeom>
          <a:noFill/>
          <a:ln>
            <a:noFill/>
          </a:ln>
        </p:spPr>
      </p:pic>
      <p:pic>
        <p:nvPicPr>
          <p:cNvPr id="8" name="Picture 7"/>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25433" y="6566027"/>
            <a:ext cx="1756975" cy="197284"/>
          </a:xfrm>
          <a:prstGeom prst="rect">
            <a:avLst/>
          </a:prstGeom>
        </p:spPr>
      </p:pic>
      <p:sp>
        <p:nvSpPr>
          <p:cNvPr id="9" name="TextBox 8"/>
          <p:cNvSpPr txBox="1"/>
          <p:nvPr userDrawn="1"/>
        </p:nvSpPr>
        <p:spPr>
          <a:xfrm>
            <a:off x="1" y="6493155"/>
            <a:ext cx="12192000" cy="276999"/>
          </a:xfrm>
          <a:prstGeom prst="rect">
            <a:avLst/>
          </a:prstGeom>
          <a:noFill/>
        </p:spPr>
        <p:txBody>
          <a:bodyPr wrap="square" rtlCol="0">
            <a:spAutoFit/>
          </a:bodyPr>
          <a:lstStyle/>
          <a:p>
            <a:pPr algn="ctr"/>
            <a:r>
              <a:rPr lang="en-US" sz="1200" b="0" i="1" dirty="0">
                <a:latin typeface="Calibri Light" panose="020F0302020204030204" pitchFamily="34" charset="0"/>
                <a:cs typeface="Calibri Light" panose="020F0302020204030204" pitchFamily="34" charset="0"/>
              </a:rPr>
              <a:t>Using ESSA to Redesign</a:t>
            </a:r>
            <a:r>
              <a:rPr lang="en-US" sz="1200" b="0" i="1" baseline="0" dirty="0">
                <a:latin typeface="Calibri Light" panose="020F0302020204030204" pitchFamily="34" charset="0"/>
                <a:cs typeface="Calibri Light" panose="020F0302020204030204" pitchFamily="34" charset="0"/>
              </a:rPr>
              <a:t> High Schools to Support Their Communities in the 21</a:t>
            </a:r>
            <a:r>
              <a:rPr lang="en-US" sz="1200" b="0" i="1" baseline="30000" dirty="0">
                <a:latin typeface="Calibri Light" panose="020F0302020204030204" pitchFamily="34" charset="0"/>
                <a:cs typeface="Calibri Light" panose="020F0302020204030204" pitchFamily="34" charset="0"/>
              </a:rPr>
              <a:t>st</a:t>
            </a:r>
            <a:r>
              <a:rPr lang="en-US" sz="1200" b="0" i="1" baseline="0" dirty="0">
                <a:latin typeface="Calibri Light" panose="020F0302020204030204" pitchFamily="34" charset="0"/>
                <a:cs typeface="Calibri Light" panose="020F0302020204030204" pitchFamily="34" charset="0"/>
              </a:rPr>
              <a:t> Century</a:t>
            </a:r>
            <a:r>
              <a:rPr lang="en-US" sz="1200" b="0" i="1" dirty="0">
                <a:latin typeface="Calibri Light" panose="020F0302020204030204" pitchFamily="34" charset="0"/>
                <a:cs typeface="Calibri Light" panose="020F0302020204030204" pitchFamily="34" charset="0"/>
              </a:rPr>
              <a:t> </a:t>
            </a:r>
          </a:p>
        </p:txBody>
      </p:sp>
      <p:pic>
        <p:nvPicPr>
          <p:cNvPr id="10" name="Picture 8">
            <a:extLst>
              <a:ext uri="{FF2B5EF4-FFF2-40B4-BE49-F238E27FC236}">
                <a16:creationId xmlns:a16="http://schemas.microsoft.com/office/drawing/2014/main" id="{56A37718-8F5F-B74D-A00C-6D3F9B3F9088}"/>
              </a:ext>
            </a:extLst>
          </p:cNvPr>
          <p:cNvPicPr>
            <a:picLocks noChangeAspect="1"/>
          </p:cNvPicPr>
          <p:nvPr userDrawn="1"/>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22460" y="6281737"/>
            <a:ext cx="673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2A054F1C-D164-B148-B2FC-74E35884CAFA}"/>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t="29201" b="26353"/>
          <a:stretch>
            <a:fillRect/>
          </a:stretch>
        </p:blipFill>
        <p:spPr bwMode="auto">
          <a:xfrm>
            <a:off x="10652710" y="6281737"/>
            <a:ext cx="12700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88839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K9C0KNtqiHU&amp;app=desktop"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0o-tcOZAx_k"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youtu.be/yfzLNfpUSw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hyperlink" Target="http://www.hsredesign.org/"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vimeo.com/15533983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zwwqxa_dR8E&amp;feature=player_embedded"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cgQMrqEOJcU"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hyperlink" Target="http://www.hsredesign.org/getting-started/community-input/#CAFE" TargetMode="External"/><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4.tif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0838" y="1389888"/>
            <a:ext cx="10243623" cy="3234812"/>
          </a:xfrm>
        </p:spPr>
        <p:txBody>
          <a:bodyPr/>
          <a:lstStyle/>
          <a:p>
            <a:r>
              <a:rPr lang="en-US" sz="4400" dirty="0">
                <a:latin typeface="Calibri Light" panose="020F0302020204030204" pitchFamily="34" charset="0"/>
                <a:cs typeface="Calibri Light" panose="020F0302020204030204" pitchFamily="34" charset="0"/>
              </a:rPr>
              <a:t>New York State High School Redesign</a:t>
            </a:r>
            <a:br>
              <a:rPr lang="en-US" sz="4400" dirty="0">
                <a:latin typeface="Calibri Light" panose="020F0302020204030204" pitchFamily="34" charset="0"/>
                <a:cs typeface="Calibri Light" panose="020F0302020204030204" pitchFamily="34" charset="0"/>
              </a:rPr>
            </a:br>
            <a:r>
              <a:rPr lang="en-US" sz="4400" dirty="0">
                <a:latin typeface="Calibri Light" panose="020F0302020204030204" pitchFamily="34" charset="0"/>
                <a:cs typeface="Calibri Light" panose="020F0302020204030204" pitchFamily="34" charset="0"/>
              </a:rPr>
              <a:t> Cross State High School Collaborative</a:t>
            </a:r>
          </a:p>
        </p:txBody>
      </p:sp>
      <p:sp>
        <p:nvSpPr>
          <p:cNvPr id="3" name="Subtitle 2"/>
          <p:cNvSpPr>
            <a:spLocks noGrp="1"/>
          </p:cNvSpPr>
          <p:nvPr>
            <p:ph type="subTitle" idx="1"/>
          </p:nvPr>
        </p:nvSpPr>
        <p:spPr>
          <a:xfrm>
            <a:off x="1102460" y="5018527"/>
            <a:ext cx="9934113" cy="1363985"/>
          </a:xfrm>
        </p:spPr>
        <p:txBody>
          <a:bodyPr/>
          <a:lstStyle/>
          <a:p>
            <a:pPr>
              <a:spcBef>
                <a:spcPts val="600"/>
              </a:spcBef>
            </a:pPr>
            <a:r>
              <a:rPr lang="en-US" dirty="0"/>
              <a:t>Friday, January 10, 2020</a:t>
            </a:r>
          </a:p>
          <a:p>
            <a:pPr>
              <a:spcBef>
                <a:spcPts val="600"/>
              </a:spcBef>
            </a:pPr>
            <a:r>
              <a:rPr lang="en-US" dirty="0"/>
              <a:t>Everyone Graduates Center</a:t>
            </a:r>
          </a:p>
          <a:p>
            <a:pPr>
              <a:spcBef>
                <a:spcPts val="600"/>
              </a:spcBef>
            </a:pPr>
            <a:r>
              <a:rPr lang="en-US" dirty="0"/>
              <a:t>Johns Hopkins University</a:t>
            </a:r>
          </a:p>
        </p:txBody>
      </p:sp>
      <p:grpSp>
        <p:nvGrpSpPr>
          <p:cNvPr id="8" name="Group 6">
            <a:extLst>
              <a:ext uri="{FF2B5EF4-FFF2-40B4-BE49-F238E27FC236}">
                <a16:creationId xmlns:a16="http://schemas.microsoft.com/office/drawing/2014/main" id="{6DC7F1DA-5E06-A44F-9EFD-62C6221E9BA0}"/>
              </a:ext>
            </a:extLst>
          </p:cNvPr>
          <p:cNvGrpSpPr>
            <a:grpSpLocks/>
          </p:cNvGrpSpPr>
          <p:nvPr/>
        </p:nvGrpSpPr>
        <p:grpSpPr bwMode="auto">
          <a:xfrm>
            <a:off x="2580249" y="591375"/>
            <a:ext cx="7924800" cy="1597025"/>
            <a:chOff x="2476501" y="5629474"/>
            <a:chExt cx="3945041" cy="1059086"/>
          </a:xfrm>
        </p:grpSpPr>
        <p:pic>
          <p:nvPicPr>
            <p:cNvPr id="9" name="Picture 2" descr="Nysed Logo">
              <a:extLst>
                <a:ext uri="{FF2B5EF4-FFF2-40B4-BE49-F238E27FC236}">
                  <a16:creationId xmlns:a16="http://schemas.microsoft.com/office/drawing/2014/main" id="{63A34F7C-E2E3-C84A-BA48-A03B813AA5E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66667"/>
            <a:stretch>
              <a:fillRect/>
            </a:stretch>
          </p:blipFill>
          <p:spPr bwMode="auto">
            <a:xfrm>
              <a:off x="2476501" y="5637102"/>
              <a:ext cx="1371600" cy="1043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321518F0-E252-8F43-824F-45F4777DBF8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29201" b="26353"/>
            <a:stretch>
              <a:fillRect/>
            </a:stretch>
          </p:blipFill>
          <p:spPr bwMode="auto">
            <a:xfrm>
              <a:off x="4038600" y="5629474"/>
              <a:ext cx="2382942" cy="105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2964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2273B-E111-4E70-B14E-3990C1042B30}"/>
              </a:ext>
            </a:extLst>
          </p:cNvPr>
          <p:cNvSpPr>
            <a:spLocks noGrp="1"/>
          </p:cNvSpPr>
          <p:nvPr>
            <p:ph type="title"/>
          </p:nvPr>
        </p:nvSpPr>
        <p:spPr>
          <a:xfrm>
            <a:off x="2015230" y="163957"/>
            <a:ext cx="9907479" cy="1325563"/>
          </a:xfrm>
        </p:spPr>
        <p:txBody>
          <a:bodyPr/>
          <a:lstStyle/>
          <a:p>
            <a:r>
              <a:rPr lang="en-US" dirty="0">
                <a:latin typeface="Calibri Light" panose="020F0302020204030204" pitchFamily="34" charset="0"/>
                <a:cs typeface="Calibri Light" panose="020F0302020204030204" pitchFamily="34" charset="0"/>
              </a:rPr>
              <a:t>Working Norms</a:t>
            </a:r>
          </a:p>
        </p:txBody>
      </p:sp>
      <p:sp>
        <p:nvSpPr>
          <p:cNvPr id="5" name="Content Placeholder 4">
            <a:extLst>
              <a:ext uri="{FF2B5EF4-FFF2-40B4-BE49-F238E27FC236}">
                <a16:creationId xmlns:a16="http://schemas.microsoft.com/office/drawing/2014/main" id="{38732C8D-BFDD-4885-B3F3-F1E9B9789AB7}"/>
              </a:ext>
            </a:extLst>
          </p:cNvPr>
          <p:cNvSpPr txBox="1">
            <a:spLocks/>
          </p:cNvSpPr>
          <p:nvPr/>
        </p:nvSpPr>
        <p:spPr>
          <a:xfrm>
            <a:off x="1974633" y="1389888"/>
            <a:ext cx="9907479" cy="49581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360363" algn="l" defTabSz="914400" rtl="0" eaLnBrk="1" fontAlgn="auto" latinLnBrk="0" hangingPunct="1">
              <a:lnSpc>
                <a:spcPct val="120000"/>
              </a:lnSpc>
              <a:spcBef>
                <a:spcPts val="0"/>
              </a:spcBef>
              <a:spcAft>
                <a:spcPts val="1200"/>
              </a:spcAft>
              <a:buClr>
                <a:srgbClr val="000000"/>
              </a:buClr>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t>Fully participate</a:t>
            </a:r>
          </a:p>
          <a:p>
            <a:pPr marL="457200" marR="0" lvl="0" indent="-360363" algn="l" defTabSz="914400" rtl="0" eaLnBrk="1" fontAlgn="auto" latinLnBrk="0" hangingPunct="1">
              <a:lnSpc>
                <a:spcPct val="120000"/>
              </a:lnSpc>
              <a:spcBef>
                <a:spcPts val="0"/>
              </a:spcBef>
              <a:spcAft>
                <a:spcPts val="1200"/>
              </a:spcAft>
              <a:buClr>
                <a:srgbClr val="000000"/>
              </a:buClr>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t>Ensure all are heard with one voice at a time</a:t>
            </a:r>
          </a:p>
          <a:p>
            <a:pPr marL="457200" marR="0" lvl="0" indent="-360363" algn="l" defTabSz="914400" rtl="0" eaLnBrk="1" fontAlgn="auto" latinLnBrk="0" hangingPunct="1">
              <a:lnSpc>
                <a:spcPct val="120000"/>
              </a:lnSpc>
              <a:spcBef>
                <a:spcPts val="0"/>
              </a:spcBef>
              <a:spcAft>
                <a:spcPts val="1200"/>
              </a:spcAft>
              <a:buClr>
                <a:srgbClr val="000000"/>
              </a:buClr>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t>Minimize distractions by placing cell phone on mute and stepping out for essential communication </a:t>
            </a:r>
          </a:p>
          <a:p>
            <a:pPr marL="457200" marR="0" lvl="0" indent="-360363" algn="l" defTabSz="914400" rtl="0" eaLnBrk="1" fontAlgn="auto" latinLnBrk="0" hangingPunct="1">
              <a:lnSpc>
                <a:spcPct val="120000"/>
              </a:lnSpc>
              <a:spcBef>
                <a:spcPts val="0"/>
              </a:spcBef>
              <a:spcAft>
                <a:spcPts val="1200"/>
              </a:spcAft>
              <a:buClr>
                <a:srgbClr val="000000"/>
              </a:buClr>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t>Recognize / share the wealth of experience, expertise and understanding among the group</a:t>
            </a:r>
          </a:p>
          <a:p>
            <a:pPr marL="457200" marR="0" lvl="0" indent="-360363" algn="l" defTabSz="914400" rtl="0" eaLnBrk="1" fontAlgn="auto" latinLnBrk="0" hangingPunct="1">
              <a:lnSpc>
                <a:spcPct val="120000"/>
              </a:lnSpc>
              <a:spcBef>
                <a:spcPts val="0"/>
              </a:spcBef>
              <a:spcAft>
                <a:spcPts val="1200"/>
              </a:spcAft>
              <a:buClr>
                <a:srgbClr val="000000"/>
              </a:buClr>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t>Honor time </a:t>
            </a:r>
          </a:p>
          <a:p>
            <a:pPr marL="457200" marR="0" lvl="0" indent="-360363" algn="l" defTabSz="914400" rtl="0" eaLnBrk="1" fontAlgn="auto" latinLnBrk="0" hangingPunct="1">
              <a:lnSpc>
                <a:spcPct val="120000"/>
              </a:lnSpc>
              <a:spcBef>
                <a:spcPts val="0"/>
              </a:spcBef>
              <a:spcAft>
                <a:spcPts val="1200"/>
              </a:spcAft>
              <a:buClr>
                <a:srgbClr val="000000"/>
              </a:buClr>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t>Have fun</a:t>
            </a:r>
          </a:p>
        </p:txBody>
      </p:sp>
    </p:spTree>
    <p:extLst>
      <p:ext uri="{BB962C8B-B14F-4D97-AF65-F5344CB8AC3E}">
        <p14:creationId xmlns:p14="http://schemas.microsoft.com/office/powerpoint/2010/main" val="37676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5230" y="-89375"/>
            <a:ext cx="9907479" cy="1690688"/>
          </a:xfrm>
        </p:spPr>
        <p:txBody>
          <a:bodyPr/>
          <a:lstStyle/>
          <a:p>
            <a:r>
              <a:rPr lang="en-US" dirty="0">
                <a:latin typeface="Calibri Light" panose="020F0302020204030204" pitchFamily="34" charset="0"/>
                <a:cs typeface="Calibri Light" panose="020F0302020204030204" pitchFamily="34" charset="0"/>
              </a:rPr>
              <a:t>Why Redesign High Schools? </a:t>
            </a:r>
          </a:p>
        </p:txBody>
      </p:sp>
      <p:sp>
        <p:nvSpPr>
          <p:cNvPr id="5" name="Text Placeholder 4"/>
          <p:cNvSpPr>
            <a:spLocks noGrp="1"/>
          </p:cNvSpPr>
          <p:nvPr>
            <p:ph type="body" idx="1"/>
          </p:nvPr>
        </p:nvSpPr>
        <p:spPr>
          <a:xfrm>
            <a:off x="2015231" y="1391921"/>
            <a:ext cx="9907479" cy="1554480"/>
          </a:xfrm>
        </p:spPr>
        <p:txBody>
          <a:bodyPr/>
          <a:lstStyle/>
          <a:p>
            <a:pPr>
              <a:lnSpc>
                <a:spcPct val="100000"/>
              </a:lnSpc>
              <a:spcBef>
                <a:spcPts val="0"/>
              </a:spcBef>
              <a:spcAft>
                <a:spcPts val="1200"/>
              </a:spcAft>
              <a:buSzPts val="3959"/>
              <a:buFont typeface="Arial" panose="020B0604020202020204" pitchFamily="34" charset="0"/>
              <a:buChar char="•"/>
            </a:pPr>
            <a:r>
              <a:rPr lang="en-US" dirty="0">
                <a:solidFill>
                  <a:schemeClr val="tx1"/>
                </a:solidFill>
              </a:rPr>
              <a:t>Take a few minutes to read the article at your table.</a:t>
            </a:r>
          </a:p>
          <a:p>
            <a:pPr>
              <a:lnSpc>
                <a:spcPct val="100000"/>
              </a:lnSpc>
              <a:spcBef>
                <a:spcPts val="0"/>
              </a:spcBef>
              <a:buSzPts val="3959"/>
              <a:buFont typeface="Arial" panose="020B0604020202020204" pitchFamily="34" charset="0"/>
              <a:buChar char="•"/>
            </a:pPr>
            <a:r>
              <a:rPr lang="en-US" dirty="0">
                <a:solidFill>
                  <a:schemeClr val="tx1"/>
                </a:solidFill>
              </a:rPr>
              <a:t>Then we will watch a brief video.</a:t>
            </a:r>
          </a:p>
        </p:txBody>
      </p:sp>
      <p:pic>
        <p:nvPicPr>
          <p:cNvPr id="2" name="Picture 1">
            <a:hlinkClick r:id="rId3"/>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95418" y="3082609"/>
            <a:ext cx="4027291" cy="2190432"/>
          </a:xfrm>
          <a:prstGeom prst="rect">
            <a:avLst/>
          </a:prstGeom>
        </p:spPr>
      </p:pic>
      <p:sp>
        <p:nvSpPr>
          <p:cNvPr id="3" name="Rectangle 2"/>
          <p:cNvSpPr/>
          <p:nvPr/>
        </p:nvSpPr>
        <p:spPr>
          <a:xfrm>
            <a:off x="738554" y="2719537"/>
            <a:ext cx="6822831" cy="3508653"/>
          </a:xfrm>
          <a:prstGeom prst="rect">
            <a:avLst/>
          </a:prstGeom>
        </p:spPr>
        <p:txBody>
          <a:bodyPr wrap="square">
            <a:spAutoFit/>
          </a:bodyPr>
          <a:lstStyle/>
          <a:p>
            <a:pPr marL="50800" indent="0">
              <a:buSzPts val="3959"/>
              <a:buNone/>
            </a:pPr>
            <a:r>
              <a:rPr lang="en-US" sz="2800" dirty="0">
                <a:latin typeface="Calibri" panose="020F0502020204030204" pitchFamily="34" charset="0"/>
                <a:cs typeface="Calibri" panose="020F0502020204030204" pitchFamily="34" charset="0"/>
              </a:rPr>
              <a:t>As we read and watch, reflect upon:</a:t>
            </a:r>
          </a:p>
          <a:p>
            <a:pPr marL="50800" indent="0">
              <a:buSzPts val="3959"/>
              <a:buNone/>
            </a:pPr>
            <a:endParaRPr lang="en-US" sz="600" dirty="0">
              <a:latin typeface="Calibri" panose="020F0502020204030204" pitchFamily="34" charset="0"/>
              <a:cs typeface="Calibri" panose="020F0502020204030204" pitchFamily="34" charset="0"/>
            </a:endParaRPr>
          </a:p>
          <a:p>
            <a:pPr marL="457200" indent="-457200">
              <a:lnSpc>
                <a:spcPct val="100000"/>
              </a:lnSpc>
              <a:spcBef>
                <a:spcPts val="0"/>
              </a:spcBef>
              <a:spcAft>
                <a:spcPts val="1200"/>
              </a:spcAft>
              <a:buSzPts val="3959"/>
              <a:buFont typeface="Arial" panose="020B0604020202020204" pitchFamily="34" charset="0"/>
              <a:buChar char="•"/>
            </a:pPr>
            <a:r>
              <a:rPr lang="en-US" sz="2800" b="1" i="1" dirty="0">
                <a:latin typeface="Calibri" panose="020F0502020204030204" pitchFamily="34" charset="0"/>
                <a:ea typeface="Arial"/>
                <a:cs typeface="Calibri" panose="020F0502020204030204" pitchFamily="34" charset="0"/>
                <a:sym typeface="Arial"/>
              </a:rPr>
              <a:t>What were our public schools designed to produce? </a:t>
            </a:r>
          </a:p>
          <a:p>
            <a:pPr marL="457200" indent="-457200">
              <a:lnSpc>
                <a:spcPct val="100000"/>
              </a:lnSpc>
              <a:spcBef>
                <a:spcPts val="0"/>
              </a:spcBef>
              <a:spcAft>
                <a:spcPts val="1200"/>
              </a:spcAft>
              <a:buSzPts val="3959"/>
              <a:buFont typeface="Arial" panose="020B0604020202020204" pitchFamily="34" charset="0"/>
              <a:buChar char="•"/>
            </a:pPr>
            <a:r>
              <a:rPr lang="en-US" sz="2800" b="1" i="1" dirty="0">
                <a:latin typeface="Calibri" panose="020F0502020204030204" pitchFamily="34" charset="0"/>
                <a:ea typeface="Arial"/>
                <a:cs typeface="Calibri" panose="020F0502020204030204" pitchFamily="34" charset="0"/>
                <a:sym typeface="Arial"/>
              </a:rPr>
              <a:t>How are they designed? </a:t>
            </a:r>
          </a:p>
          <a:p>
            <a:pPr marL="457200" indent="-457200">
              <a:lnSpc>
                <a:spcPct val="100000"/>
              </a:lnSpc>
              <a:spcBef>
                <a:spcPts val="0"/>
              </a:spcBef>
              <a:buSzPts val="3959"/>
              <a:buFont typeface="Arial" panose="020B0604020202020204" pitchFamily="34" charset="0"/>
              <a:buChar char="•"/>
            </a:pPr>
            <a:r>
              <a:rPr lang="en-US" sz="2800" b="1" i="1" dirty="0">
                <a:latin typeface="Calibri" panose="020F0502020204030204" pitchFamily="34" charset="0"/>
                <a:cs typeface="Calibri" panose="020F0502020204030204" pitchFamily="34" charset="0"/>
              </a:rPr>
              <a:t>In what ways do the video clip and article resonate with you and your school community?</a:t>
            </a:r>
            <a:endParaRPr lang="en-US" sz="2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177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5230" y="247769"/>
            <a:ext cx="9907479" cy="1325563"/>
          </a:xfrm>
        </p:spPr>
        <p:txBody>
          <a:bodyPr/>
          <a:lstStyle/>
          <a:p>
            <a:r>
              <a:rPr lang="en-US" dirty="0">
                <a:latin typeface="Calibri Light" panose="020F0302020204030204" pitchFamily="34" charset="0"/>
                <a:cs typeface="Calibri Light" panose="020F0302020204030204" pitchFamily="34" charset="0"/>
              </a:rPr>
              <a:t>The Great American High School of the </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20</a:t>
            </a:r>
            <a:r>
              <a:rPr lang="en-US" baseline="30000" dirty="0">
                <a:latin typeface="Calibri Light" panose="020F0302020204030204" pitchFamily="34" charset="0"/>
                <a:cs typeface="Calibri Light" panose="020F0302020204030204" pitchFamily="34" charset="0"/>
              </a:rPr>
              <a:t>th</a:t>
            </a:r>
            <a:r>
              <a:rPr lang="en-US" dirty="0">
                <a:latin typeface="Calibri Light" panose="020F0302020204030204" pitchFamily="34" charset="0"/>
                <a:cs typeface="Calibri Light" panose="020F0302020204030204" pitchFamily="34" charset="0"/>
              </a:rPr>
              <a:t> Century </a:t>
            </a:r>
          </a:p>
        </p:txBody>
      </p:sp>
      <p:sp>
        <p:nvSpPr>
          <p:cNvPr id="5" name="Text Placeholder 4"/>
          <p:cNvSpPr>
            <a:spLocks noGrp="1"/>
          </p:cNvSpPr>
          <p:nvPr>
            <p:ph type="body" idx="1"/>
          </p:nvPr>
        </p:nvSpPr>
        <p:spPr>
          <a:xfrm>
            <a:off x="2015231" y="1723292"/>
            <a:ext cx="9907479" cy="4687668"/>
          </a:xfrm>
        </p:spPr>
        <p:txBody>
          <a:bodyPr/>
          <a:lstStyle/>
          <a:p>
            <a:pPr>
              <a:lnSpc>
                <a:spcPct val="100000"/>
              </a:lnSpc>
              <a:spcBef>
                <a:spcPts val="0"/>
              </a:spcBef>
              <a:spcAft>
                <a:spcPts val="1800"/>
              </a:spcAft>
              <a:buFont typeface="Arial" panose="020B0604020202020204" pitchFamily="34" charset="0"/>
              <a:buChar char="•"/>
            </a:pPr>
            <a:r>
              <a:rPr lang="en-US" dirty="0"/>
              <a:t>Helped our nation progress and was based on the desire to rapidly scale high schooling to all</a:t>
            </a:r>
          </a:p>
          <a:p>
            <a:pPr>
              <a:lnSpc>
                <a:spcPct val="100000"/>
              </a:lnSpc>
              <a:spcBef>
                <a:spcPts val="0"/>
              </a:spcBef>
              <a:spcAft>
                <a:spcPts val="1800"/>
              </a:spcAft>
              <a:buFont typeface="Arial" panose="020B0604020202020204" pitchFamily="34" charset="0"/>
              <a:buChar char="•"/>
            </a:pPr>
            <a:r>
              <a:rPr lang="en-US" dirty="0"/>
              <a:t>Staffing, schedules, how adults were organized, and what students study were all designed to enable the standardization needed for rapid growth and based on the premise that for most students, high school would be the end of their formal education</a:t>
            </a:r>
          </a:p>
          <a:p>
            <a:pPr>
              <a:lnSpc>
                <a:spcPct val="100000"/>
              </a:lnSpc>
              <a:spcBef>
                <a:spcPts val="0"/>
              </a:spcBef>
              <a:spcAft>
                <a:spcPts val="1200"/>
              </a:spcAft>
              <a:buFont typeface="Arial" panose="020B0604020202020204" pitchFamily="34" charset="0"/>
              <a:buChar char="•"/>
            </a:pPr>
            <a:r>
              <a:rPr lang="en-US" b="1" dirty="0"/>
              <a:t>Examples:</a:t>
            </a:r>
            <a:r>
              <a:rPr lang="en-US" dirty="0"/>
              <a:t> student to counselor ratios, teachers working independently</a:t>
            </a:r>
          </a:p>
        </p:txBody>
      </p:sp>
    </p:spTree>
    <p:extLst>
      <p:ext uri="{BB962C8B-B14F-4D97-AF65-F5344CB8AC3E}">
        <p14:creationId xmlns:p14="http://schemas.microsoft.com/office/powerpoint/2010/main" val="387542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15231" y="121285"/>
            <a:ext cx="9907479" cy="1325563"/>
          </a:xfrm>
        </p:spPr>
        <p:txBody>
          <a:bodyPr/>
          <a:lstStyle/>
          <a:p>
            <a:r>
              <a:rPr lang="en-US" dirty="0">
                <a:latin typeface="Calibri Light" panose="020F0302020204030204" pitchFamily="34" charset="0"/>
                <a:cs typeface="Calibri Light" panose="020F0302020204030204" pitchFamily="34" charset="0"/>
              </a:rPr>
              <a:t>New Mission for Our High Schools in the New Century</a:t>
            </a:r>
          </a:p>
        </p:txBody>
      </p:sp>
      <p:sp>
        <p:nvSpPr>
          <p:cNvPr id="6" name="Text Placeholder 5"/>
          <p:cNvSpPr>
            <a:spLocks noGrp="1"/>
          </p:cNvSpPr>
          <p:nvPr>
            <p:ph type="body" idx="1"/>
          </p:nvPr>
        </p:nvSpPr>
        <p:spPr>
          <a:xfrm>
            <a:off x="2015231" y="1524001"/>
            <a:ext cx="9907479" cy="4379650"/>
          </a:xfrm>
        </p:spPr>
        <p:txBody>
          <a:bodyPr/>
          <a:lstStyle/>
          <a:p>
            <a:r>
              <a:rPr lang="en-US" sz="3200" dirty="0"/>
              <a:t>Today all students’ need to graduate from high school prepared for post-secondary schooling and/or training. </a:t>
            </a:r>
          </a:p>
          <a:p>
            <a:r>
              <a:rPr lang="en-US" sz="3200" dirty="0"/>
              <a:t>This means that regardless of students’ prior schooling, motivation, or current level of need, high schools need to provide them with the supports, experiences, and instruction required for post-secondary educational success. </a:t>
            </a:r>
          </a:p>
          <a:p>
            <a:r>
              <a:rPr lang="en-US" sz="3200" dirty="0"/>
              <a:t>We will not achieve this mission if we don’t redesign our high schools.   </a:t>
            </a:r>
          </a:p>
        </p:txBody>
      </p:sp>
    </p:spTree>
    <p:extLst>
      <p:ext uri="{BB962C8B-B14F-4D97-AF65-F5344CB8AC3E}">
        <p14:creationId xmlns:p14="http://schemas.microsoft.com/office/powerpoint/2010/main" val="14181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5656" y="327026"/>
            <a:ext cx="10586344" cy="1308930"/>
          </a:xfrm>
        </p:spPr>
        <p:txBody>
          <a:bodyPr/>
          <a:lstStyle/>
          <a:p>
            <a:r>
              <a:rPr lang="en-US" dirty="0">
                <a:latin typeface="Calibri Light" panose="020F0302020204030204" pitchFamily="34" charset="0"/>
                <a:cs typeface="Calibri Light" panose="020F0302020204030204" pitchFamily="34" charset="0"/>
              </a:rPr>
              <a:t>To Redesign High School You Need</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32647" y="1893904"/>
            <a:ext cx="3354753" cy="3354753"/>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810" y="1907972"/>
            <a:ext cx="3354753" cy="3354753"/>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8484" y="1887688"/>
            <a:ext cx="3354753" cy="3354753"/>
          </a:xfrm>
          <a:prstGeom prst="rect">
            <a:avLst/>
          </a:prstGeom>
        </p:spPr>
      </p:pic>
      <p:sp>
        <p:nvSpPr>
          <p:cNvPr id="9" name="Rectangle 8"/>
          <p:cNvSpPr/>
          <p:nvPr/>
        </p:nvSpPr>
        <p:spPr>
          <a:xfrm>
            <a:off x="1563727" y="5172198"/>
            <a:ext cx="114005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3AE"/>
                </a:solidFill>
                <a:effectLst/>
                <a:uLnTx/>
                <a:uFillTx/>
                <a:latin typeface="Calibri" panose="020F0502020204030204" pitchFamily="34" charset="0"/>
                <a:cs typeface="Calibri" panose="020F0502020204030204" pitchFamily="34" charset="0"/>
                <a:sym typeface="Arial"/>
              </a:rPr>
              <a:t>HOPE</a:t>
            </a:r>
          </a:p>
        </p:txBody>
      </p:sp>
      <p:sp>
        <p:nvSpPr>
          <p:cNvPr id="10" name="Rectangle 9"/>
          <p:cNvSpPr/>
          <p:nvPr/>
        </p:nvSpPr>
        <p:spPr>
          <a:xfrm>
            <a:off x="5198198" y="5158130"/>
            <a:ext cx="179087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0073AE"/>
                </a:solidFill>
                <a:latin typeface="Calibri" panose="020F0502020204030204" pitchFamily="34" charset="0"/>
                <a:cs typeface="Calibri" panose="020F0502020204030204" pitchFamily="34" charset="0"/>
                <a:sym typeface="Arial"/>
              </a:rPr>
              <a:t>PURPOSE</a:t>
            </a:r>
          </a:p>
        </p:txBody>
      </p:sp>
      <p:sp>
        <p:nvSpPr>
          <p:cNvPr id="11" name="Rectangle 10"/>
          <p:cNvSpPr/>
          <p:nvPr/>
        </p:nvSpPr>
        <p:spPr>
          <a:xfrm>
            <a:off x="8837161" y="5144062"/>
            <a:ext cx="239745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0073AE"/>
                </a:solidFill>
                <a:latin typeface="Calibri" panose="020F0502020204030204" pitchFamily="34" charset="0"/>
                <a:cs typeface="Calibri" panose="020F0502020204030204" pitchFamily="34" charset="0"/>
                <a:sym typeface="Arial"/>
              </a:rPr>
              <a:t>KNOW</a:t>
            </a:r>
            <a:r>
              <a:rPr kumimoji="0" lang="en-US" sz="3200" b="1" i="0" u="none" strike="noStrike" kern="0" cap="none" spc="0" normalizeH="0" baseline="0" noProof="0" dirty="0">
                <a:ln>
                  <a:noFill/>
                </a:ln>
                <a:solidFill>
                  <a:srgbClr val="0073AE"/>
                </a:solidFill>
                <a:effectLst/>
                <a:uLnTx/>
                <a:uFillTx/>
                <a:latin typeface="Myriad Pro"/>
                <a:cs typeface="Arial"/>
                <a:sym typeface="Arial"/>
              </a:rPr>
              <a:t> </a:t>
            </a:r>
            <a:r>
              <a:rPr lang="en-US" sz="3200" b="1" kern="0" dirty="0">
                <a:solidFill>
                  <a:srgbClr val="0073AE"/>
                </a:solidFill>
                <a:latin typeface="Calibri" panose="020F0502020204030204" pitchFamily="34" charset="0"/>
                <a:cs typeface="Calibri" panose="020F0502020204030204" pitchFamily="34" charset="0"/>
                <a:sym typeface="Arial"/>
              </a:rPr>
              <a:t>HOW</a:t>
            </a:r>
          </a:p>
        </p:txBody>
      </p:sp>
    </p:spTree>
    <p:extLst>
      <p:ext uri="{BB962C8B-B14F-4D97-AF65-F5344CB8AC3E}">
        <p14:creationId xmlns:p14="http://schemas.microsoft.com/office/powerpoint/2010/main" val="273355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5231" y="121285"/>
            <a:ext cx="9907479" cy="1325563"/>
          </a:xfrm>
        </p:spPr>
        <p:txBody>
          <a:bodyPr/>
          <a:lstStyle/>
          <a:p>
            <a:r>
              <a:rPr lang="en-US" dirty="0">
                <a:latin typeface="Calibri Light" panose="020F0302020204030204" pitchFamily="34" charset="0"/>
                <a:cs typeface="Calibri Light" panose="020F0302020204030204" pitchFamily="34" charset="0"/>
              </a:rPr>
              <a:t>To Redesign Our High Schools We Need to Examine Our Current Beliefs</a:t>
            </a:r>
          </a:p>
        </p:txBody>
      </p:sp>
      <p:sp>
        <p:nvSpPr>
          <p:cNvPr id="5" name="Text Placeholder 4"/>
          <p:cNvSpPr>
            <a:spLocks noGrp="1"/>
          </p:cNvSpPr>
          <p:nvPr>
            <p:ph type="body" idx="1"/>
          </p:nvPr>
        </p:nvSpPr>
        <p:spPr/>
        <p:txBody>
          <a:bodyPr/>
          <a:lstStyle/>
          <a:p>
            <a:pPr marL="50800" indent="0">
              <a:lnSpc>
                <a:spcPct val="100000"/>
              </a:lnSpc>
              <a:spcBef>
                <a:spcPts val="0"/>
              </a:spcBef>
              <a:spcAft>
                <a:spcPts val="1800"/>
              </a:spcAft>
              <a:buNone/>
            </a:pPr>
            <a:r>
              <a:rPr lang="en-US" dirty="0"/>
              <a:t>We need to understand the way our experiences with our existing high schools, in both obvious and subtle ways, shape and limit our thinking of what is possible. They provide our mental models of what teaching and learning look like, and how students, teachers, and administrators should act.</a:t>
            </a:r>
          </a:p>
          <a:p>
            <a:pPr>
              <a:lnSpc>
                <a:spcPct val="100000"/>
              </a:lnSpc>
              <a:spcBef>
                <a:spcPts val="0"/>
              </a:spcBef>
              <a:spcAft>
                <a:spcPts val="1200"/>
              </a:spcAft>
            </a:pPr>
            <a:r>
              <a:rPr lang="en-US" dirty="0"/>
              <a:t>For example, they lead us to believe that human interactions should be determined by roles, rather than relationships.</a:t>
            </a:r>
          </a:p>
        </p:txBody>
      </p:sp>
    </p:spTree>
    <p:extLst>
      <p:ext uri="{BB962C8B-B14F-4D97-AF65-F5344CB8AC3E}">
        <p14:creationId xmlns:p14="http://schemas.microsoft.com/office/powerpoint/2010/main" val="157733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0973" y="290146"/>
            <a:ext cx="10113106" cy="5688623"/>
          </a:xfrm>
          <a:prstGeom prst="rect">
            <a:avLst/>
          </a:prstGeom>
        </p:spPr>
      </p:pic>
    </p:spTree>
    <p:extLst>
      <p:ext uri="{BB962C8B-B14F-4D97-AF65-F5344CB8AC3E}">
        <p14:creationId xmlns:p14="http://schemas.microsoft.com/office/powerpoint/2010/main" val="381098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70588" y="2708657"/>
            <a:ext cx="4952122" cy="2611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015231" y="435464"/>
            <a:ext cx="9907479" cy="1325563"/>
          </a:xfrm>
        </p:spPr>
        <p:txBody>
          <a:bodyPr>
            <a:noAutofit/>
          </a:bodyPr>
          <a:lstStyle/>
          <a:p>
            <a:r>
              <a:rPr lang="en-US" dirty="0">
                <a:latin typeface="Calibri Light" panose="020F0302020204030204" pitchFamily="34" charset="0"/>
                <a:cs typeface="Calibri Light" panose="020F0302020204030204" pitchFamily="34" charset="0"/>
              </a:rPr>
              <a:t>Poverty complicates the work  – it’s relentless like a hungry bear trying to eat our lunch.</a:t>
            </a:r>
          </a:p>
        </p:txBody>
      </p:sp>
      <p:sp>
        <p:nvSpPr>
          <p:cNvPr id="3" name="Content Placeholder 2">
            <a:extLst>
              <a:ext uri="{FF2B5EF4-FFF2-40B4-BE49-F238E27FC236}">
                <a16:creationId xmlns:a16="http://schemas.microsoft.com/office/drawing/2014/main" id="{AF6BD134-B6C9-E249-8EEE-44DBCDEF6DF0}"/>
              </a:ext>
            </a:extLst>
          </p:cNvPr>
          <p:cNvSpPr>
            <a:spLocks noGrp="1"/>
          </p:cNvSpPr>
          <p:nvPr>
            <p:ph sz="half" idx="1"/>
          </p:nvPr>
        </p:nvSpPr>
        <p:spPr>
          <a:xfrm>
            <a:off x="1271017" y="2184400"/>
            <a:ext cx="5433568" cy="4419600"/>
          </a:xfrm>
        </p:spPr>
        <p:txBody>
          <a:bodyPr>
            <a:normAutofit/>
          </a:bodyPr>
          <a:lstStyle/>
          <a:p>
            <a:pPr marL="0" indent="0">
              <a:lnSpc>
                <a:spcPct val="100000"/>
              </a:lnSpc>
              <a:spcBef>
                <a:spcPts val="0"/>
              </a:spcBef>
              <a:spcAft>
                <a:spcPts val="2400"/>
              </a:spcAft>
              <a:buNone/>
            </a:pPr>
            <a:r>
              <a:rPr lang="en-US" sz="3200" dirty="0">
                <a:solidFill>
                  <a:srgbClr val="000000"/>
                </a:solidFill>
              </a:rPr>
              <a:t>Poverty taxes school success by making it hard for students to attend everyday, focus in class, and complete their assignments. </a:t>
            </a:r>
          </a:p>
          <a:p>
            <a:pPr marL="0" indent="0" algn="ctr">
              <a:buNone/>
            </a:pPr>
            <a:r>
              <a:rPr lang="en-US" sz="3200" b="1" dirty="0">
                <a:solidFill>
                  <a:srgbClr val="000000"/>
                </a:solidFill>
              </a:rPr>
              <a:t>High School Redesign Needs to Take This Into Account</a:t>
            </a:r>
          </a:p>
          <a:p>
            <a:pPr marL="0" indent="0">
              <a:buNone/>
            </a:pPr>
            <a:endParaRPr lang="en-US" sz="3200" dirty="0">
              <a:solidFill>
                <a:srgbClr val="000000"/>
              </a:solidFill>
            </a:endParaRPr>
          </a:p>
        </p:txBody>
      </p:sp>
    </p:spTree>
    <p:extLst>
      <p:ext uri="{BB962C8B-B14F-4D97-AF65-F5344CB8AC3E}">
        <p14:creationId xmlns:p14="http://schemas.microsoft.com/office/powerpoint/2010/main" val="80007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232" y="170385"/>
            <a:ext cx="9907479" cy="998980"/>
          </a:xfrm>
        </p:spPr>
        <p:txBody>
          <a:bodyPr/>
          <a:lstStyle/>
          <a:p>
            <a:r>
              <a:rPr lang="en-US" dirty="0">
                <a:latin typeface="Calibri Light" panose="020F0302020204030204" pitchFamily="34" charset="0"/>
                <a:cs typeface="Calibri Light" panose="020F0302020204030204" pitchFamily="34" charset="0"/>
              </a:rPr>
              <a:t>A New Approach is Needed</a:t>
            </a:r>
          </a:p>
        </p:txBody>
      </p:sp>
      <p:sp>
        <p:nvSpPr>
          <p:cNvPr id="3" name="Text Placeholder 2"/>
          <p:cNvSpPr>
            <a:spLocks noGrp="1"/>
          </p:cNvSpPr>
          <p:nvPr>
            <p:ph idx="1"/>
          </p:nvPr>
        </p:nvSpPr>
        <p:spPr>
          <a:xfrm>
            <a:off x="1873771" y="1009650"/>
            <a:ext cx="10048940" cy="5848350"/>
          </a:xfrm>
        </p:spPr>
        <p:txBody>
          <a:bodyPr>
            <a:normAutofit fontScale="92500" lnSpcReduction="10000"/>
          </a:bodyPr>
          <a:lstStyle/>
          <a:p>
            <a:pPr>
              <a:lnSpc>
                <a:spcPct val="120000"/>
              </a:lnSpc>
              <a:spcBef>
                <a:spcPts val="0"/>
              </a:spcBef>
              <a:spcAft>
                <a:spcPts val="600"/>
              </a:spcAft>
            </a:pPr>
            <a:r>
              <a:rPr lang="en-US" dirty="0">
                <a:solidFill>
                  <a:srgbClr val="000000"/>
                </a:solidFill>
              </a:rPr>
              <a:t>Hopeful, positive, future-orientated frame designing a school for the 21</a:t>
            </a:r>
            <a:r>
              <a:rPr lang="en-US" baseline="30000" dirty="0">
                <a:solidFill>
                  <a:srgbClr val="000000"/>
                </a:solidFill>
              </a:rPr>
              <a:t>st</a:t>
            </a:r>
            <a:r>
              <a:rPr lang="en-US" dirty="0">
                <a:solidFill>
                  <a:srgbClr val="000000"/>
                </a:solidFill>
              </a:rPr>
              <a:t> century </a:t>
            </a:r>
          </a:p>
          <a:p>
            <a:pPr>
              <a:lnSpc>
                <a:spcPct val="120000"/>
              </a:lnSpc>
              <a:spcBef>
                <a:spcPts val="0"/>
              </a:spcBef>
              <a:spcAft>
                <a:spcPts val="600"/>
              </a:spcAft>
            </a:pPr>
            <a:r>
              <a:rPr lang="en-US" dirty="0">
                <a:solidFill>
                  <a:srgbClr val="000000"/>
                </a:solidFill>
              </a:rPr>
              <a:t>Goal is not a high school diploma but strong pathways </a:t>
            </a:r>
            <a:r>
              <a:rPr lang="en-US" b="1" u="sng" dirty="0">
                <a:solidFill>
                  <a:srgbClr val="000000"/>
                </a:solidFill>
              </a:rPr>
              <a:t>through</a:t>
            </a:r>
            <a:r>
              <a:rPr lang="en-US" dirty="0">
                <a:solidFill>
                  <a:srgbClr val="000000"/>
                </a:solidFill>
              </a:rPr>
              <a:t> high school </a:t>
            </a:r>
            <a:r>
              <a:rPr lang="en-US" b="1" u="sng" dirty="0">
                <a:solidFill>
                  <a:srgbClr val="000000"/>
                </a:solidFill>
              </a:rPr>
              <a:t>to</a:t>
            </a:r>
            <a:r>
              <a:rPr lang="en-US" dirty="0">
                <a:solidFill>
                  <a:srgbClr val="000000"/>
                </a:solidFill>
              </a:rPr>
              <a:t> postsecondary and adult success for </a:t>
            </a:r>
            <a:r>
              <a:rPr lang="en-US" b="1" u="sng" dirty="0">
                <a:solidFill>
                  <a:srgbClr val="000000"/>
                </a:solidFill>
              </a:rPr>
              <a:t>all</a:t>
            </a:r>
            <a:r>
              <a:rPr lang="en-US" dirty="0">
                <a:solidFill>
                  <a:srgbClr val="000000"/>
                </a:solidFill>
              </a:rPr>
              <a:t> students</a:t>
            </a:r>
          </a:p>
          <a:p>
            <a:pPr>
              <a:lnSpc>
                <a:spcPct val="120000"/>
              </a:lnSpc>
              <a:spcBef>
                <a:spcPts val="0"/>
              </a:spcBef>
              <a:spcAft>
                <a:spcPts val="600"/>
              </a:spcAft>
            </a:pPr>
            <a:r>
              <a:rPr lang="en-US" dirty="0">
                <a:solidFill>
                  <a:srgbClr val="000000"/>
                </a:solidFill>
              </a:rPr>
              <a:t>Evidence-based, but locally-customized/orientated—not one size or </a:t>
            </a:r>
            <a:br>
              <a:rPr lang="en-US" dirty="0">
                <a:solidFill>
                  <a:srgbClr val="000000"/>
                </a:solidFill>
              </a:rPr>
            </a:br>
            <a:r>
              <a:rPr lang="en-US" dirty="0">
                <a:solidFill>
                  <a:srgbClr val="000000"/>
                </a:solidFill>
              </a:rPr>
              <a:t>one way for all</a:t>
            </a:r>
          </a:p>
          <a:p>
            <a:pPr>
              <a:lnSpc>
                <a:spcPct val="120000"/>
              </a:lnSpc>
              <a:spcBef>
                <a:spcPts val="0"/>
              </a:spcBef>
              <a:spcAft>
                <a:spcPts val="600"/>
              </a:spcAft>
            </a:pPr>
            <a:r>
              <a:rPr lang="en-US" dirty="0">
                <a:solidFill>
                  <a:srgbClr val="000000"/>
                </a:solidFill>
              </a:rPr>
              <a:t>Break social isolation and share know-how via networks of schools facing similar challenges and technical assistance tightly aligned to community redesign vision and goals</a:t>
            </a:r>
          </a:p>
          <a:p>
            <a:pPr>
              <a:lnSpc>
                <a:spcPct val="120000"/>
              </a:lnSpc>
              <a:spcAft>
                <a:spcPts val="1200"/>
              </a:spcAft>
            </a:pPr>
            <a:r>
              <a:rPr lang="en-US" dirty="0">
                <a:solidFill>
                  <a:srgbClr val="000000"/>
                </a:solidFill>
              </a:rPr>
              <a:t>Make redesigned high school </a:t>
            </a:r>
            <a:r>
              <a:rPr lang="en-US" b="1" dirty="0">
                <a:solidFill>
                  <a:srgbClr val="000000"/>
                </a:solidFill>
              </a:rPr>
              <a:t>the center of community economic development and social integration efforts</a:t>
            </a:r>
          </a:p>
        </p:txBody>
      </p:sp>
      <p:sp>
        <p:nvSpPr>
          <p:cNvPr id="4" name="Slide Number Placeholder 3"/>
          <p:cNvSpPr>
            <a:spLocks noGrp="1"/>
          </p:cNvSpPr>
          <p:nvPr>
            <p:ph type="sldNum" idx="4294967295"/>
          </p:nvPr>
        </p:nvSpPr>
        <p:spPr>
          <a:xfrm>
            <a:off x="10871200" y="6275388"/>
            <a:ext cx="1320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3600" b="0" i="0" u="none" strike="noStrike" kern="0" cap="none" spc="0" normalizeH="0" baseline="0" noProof="0">
                <a:ln>
                  <a:noFill/>
                </a:ln>
                <a:solidFill>
                  <a:srgbClr val="FFFFFF"/>
                </a:solidFill>
                <a:effectLst/>
                <a:uLnTx/>
                <a:uFillTx/>
                <a:latin typeface="Source Sans Pro"/>
                <a:ea typeface="Source Sans Pro"/>
                <a:cs typeface="Source Sans Pro"/>
                <a:sym typeface="Source Sans Pro"/>
              </a:rPr>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t>18</a:t>
            </a:fld>
            <a:endParaRPr kumimoji="0" lang="en-US" sz="3600" b="0" i="0" u="none" strike="noStrike" kern="0" cap="none" spc="0" normalizeH="0" baseline="0" noProof="0" dirty="0">
              <a:ln>
                <a:noFill/>
              </a:ln>
              <a:solidFill>
                <a:srgbClr val="FFFFFF"/>
              </a:solidFill>
              <a:effectLst/>
              <a:uLnTx/>
              <a:uFillTx/>
              <a:latin typeface="Source Sans Pro"/>
              <a:ea typeface="Source Sans Pro"/>
              <a:cs typeface="Source Sans Pro"/>
              <a:sym typeface="Source Sans Pro"/>
            </a:endParaRPr>
          </a:p>
        </p:txBody>
      </p:sp>
    </p:spTree>
    <p:extLst>
      <p:ext uri="{BB962C8B-B14F-4D97-AF65-F5344CB8AC3E}">
        <p14:creationId xmlns:p14="http://schemas.microsoft.com/office/powerpoint/2010/main" val="163665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91287" y="729541"/>
            <a:ext cx="9400713" cy="5030664"/>
          </a:xfrm>
        </p:spPr>
        <p:txBody>
          <a:bodyPr anchor="t" anchorCtr="0"/>
          <a:lstStyle/>
          <a:p>
            <a:pPr algn="ctr">
              <a:lnSpc>
                <a:spcPct val="100000"/>
              </a:lnSpc>
              <a:spcAft>
                <a:spcPts val="600"/>
              </a:spcAft>
            </a:pPr>
            <a:r>
              <a:rPr lang="en-US" sz="4800" b="0" dirty="0">
                <a:solidFill>
                  <a:schemeClr val="tx1"/>
                </a:solidFill>
                <a:latin typeface="Calibri" panose="020F0502020204030204" pitchFamily="34" charset="0"/>
                <a:cs typeface="Calibri" panose="020F0502020204030204" pitchFamily="34" charset="0"/>
              </a:rPr>
              <a:t>We have learned a lot about improving high schools over the past 20 years.</a:t>
            </a:r>
            <a:br>
              <a:rPr lang="en-US" sz="4800" b="0" dirty="0">
                <a:solidFill>
                  <a:schemeClr val="tx1"/>
                </a:solidFill>
                <a:latin typeface="Calibri" panose="020F0502020204030204" pitchFamily="34" charset="0"/>
                <a:cs typeface="Calibri" panose="020F0502020204030204" pitchFamily="34" charset="0"/>
              </a:rPr>
            </a:br>
            <a:r>
              <a:rPr lang="en-US" sz="4800" b="0" dirty="0">
                <a:solidFill>
                  <a:schemeClr val="tx1"/>
                </a:solidFill>
                <a:latin typeface="Calibri" panose="020F0502020204030204" pitchFamily="34" charset="0"/>
                <a:cs typeface="Calibri" panose="020F0502020204030204" pitchFamily="34" charset="0"/>
              </a:rPr>
              <a:t/>
            </a:r>
            <a:br>
              <a:rPr lang="en-US" sz="4800" b="0" dirty="0">
                <a:solidFill>
                  <a:schemeClr val="tx1"/>
                </a:solidFill>
                <a:latin typeface="Calibri" panose="020F0502020204030204" pitchFamily="34" charset="0"/>
                <a:cs typeface="Calibri" panose="020F0502020204030204" pitchFamily="34" charset="0"/>
              </a:rPr>
            </a:br>
            <a:r>
              <a:rPr lang="en-US" sz="4800" u="sng" dirty="0">
                <a:solidFill>
                  <a:schemeClr val="tx1"/>
                </a:solidFill>
                <a:latin typeface="Calibri" panose="020F0502020204030204" pitchFamily="34" charset="0"/>
                <a:cs typeface="Calibri" panose="020F0502020204030204" pitchFamily="34" charset="0"/>
              </a:rPr>
              <a:t>Redesign Challenge: </a:t>
            </a:r>
            <a:br>
              <a:rPr lang="en-US" sz="4800" u="sng" dirty="0">
                <a:solidFill>
                  <a:schemeClr val="tx1"/>
                </a:solidFill>
                <a:latin typeface="Calibri" panose="020F0502020204030204" pitchFamily="34" charset="0"/>
                <a:cs typeface="Calibri" panose="020F0502020204030204" pitchFamily="34" charset="0"/>
              </a:rPr>
            </a:br>
            <a:r>
              <a:rPr lang="en-US" sz="4800" b="0" dirty="0">
                <a:solidFill>
                  <a:schemeClr val="tx1"/>
                </a:solidFill>
                <a:latin typeface="Calibri" panose="020F0502020204030204" pitchFamily="34" charset="0"/>
                <a:cs typeface="Calibri" panose="020F0502020204030204" pitchFamily="34" charset="0"/>
              </a:rPr>
              <a:t>Local customization built upon an evidence-based foundation</a:t>
            </a:r>
            <a:endParaRPr lang="en-US" b="0" dirty="0">
              <a:solidFill>
                <a:schemeClr val="tx1"/>
              </a:solidFill>
              <a:latin typeface="Calibri" panose="020F0502020204030204" pitchFamily="34" charset="0"/>
              <a:cs typeface="Calibri" panose="020F0502020204030204" pitchFamily="34" charset="0"/>
            </a:endParaRPr>
          </a:p>
        </p:txBody>
      </p:sp>
      <p:pic>
        <p:nvPicPr>
          <p:cNvPr id="1026" name="Picture 2" descr="C:\Users\Laura Weeldryer\AppData\Local\Microsoft\Windows\INetCache\IE\YNM54XD4\Kristys_pic[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298" y="1959475"/>
            <a:ext cx="2824480" cy="293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33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0B5FF-AED6-554A-A703-22105BA69582}"/>
              </a:ext>
            </a:extLst>
          </p:cNvPr>
          <p:cNvSpPr>
            <a:spLocks noGrp="1"/>
          </p:cNvSpPr>
          <p:nvPr>
            <p:ph type="ctrTitle"/>
          </p:nvPr>
        </p:nvSpPr>
        <p:spPr/>
        <p:txBody>
          <a:bodyPr/>
          <a:lstStyle/>
          <a:p>
            <a:r>
              <a:rPr lang="en-US" dirty="0"/>
              <a:t>Welcome &amp; Vision-Setting</a:t>
            </a:r>
            <a:br>
              <a:rPr lang="en-US" dirty="0"/>
            </a:br>
            <a:endParaRPr lang="en-US" dirty="0"/>
          </a:p>
        </p:txBody>
      </p:sp>
      <p:sp>
        <p:nvSpPr>
          <p:cNvPr id="3" name="Subtitle 2">
            <a:extLst>
              <a:ext uri="{FF2B5EF4-FFF2-40B4-BE49-F238E27FC236}">
                <a16:creationId xmlns:a16="http://schemas.microsoft.com/office/drawing/2014/main" id="{CE0BE128-3FC2-6B4E-B087-F6FB70699AB1}"/>
              </a:ext>
            </a:extLst>
          </p:cNvPr>
          <p:cNvSpPr>
            <a:spLocks noGrp="1"/>
          </p:cNvSpPr>
          <p:nvPr>
            <p:ph type="subTitle" idx="1"/>
          </p:nvPr>
        </p:nvSpPr>
        <p:spPr/>
        <p:txBody>
          <a:bodyPr/>
          <a:lstStyle/>
          <a:p>
            <a:r>
              <a:rPr lang="en-US" dirty="0">
                <a:solidFill>
                  <a:schemeClr val="tx1"/>
                </a:solidFill>
              </a:rPr>
              <a:t>Laura Tedesco &amp; Stephen </a:t>
            </a:r>
            <a:r>
              <a:rPr lang="en-US" dirty="0" err="1">
                <a:solidFill>
                  <a:schemeClr val="tx1"/>
                </a:solidFill>
              </a:rPr>
              <a:t>Earley</a:t>
            </a:r>
            <a:endParaRPr lang="en-US" dirty="0">
              <a:solidFill>
                <a:schemeClr val="tx1"/>
              </a:solidFill>
            </a:endParaRPr>
          </a:p>
          <a:p>
            <a:r>
              <a:rPr lang="en-US" dirty="0">
                <a:solidFill>
                  <a:schemeClr val="tx1"/>
                </a:solidFill>
              </a:rPr>
              <a:t>New York State Education Department</a:t>
            </a:r>
          </a:p>
        </p:txBody>
      </p:sp>
    </p:spTree>
    <p:extLst>
      <p:ext uri="{BB962C8B-B14F-4D97-AF65-F5344CB8AC3E}">
        <p14:creationId xmlns:p14="http://schemas.microsoft.com/office/powerpoint/2010/main" val="773032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230" y="6477"/>
            <a:ext cx="10110095" cy="1839595"/>
          </a:xfrm>
        </p:spPr>
        <p:txBody>
          <a:bodyPr>
            <a:noAutofit/>
          </a:bodyPr>
          <a:lstStyle/>
          <a:p>
            <a:r>
              <a:rPr lang="en-US" dirty="0">
                <a:latin typeface="Calibri Light" panose="020F0302020204030204" pitchFamily="34" charset="0"/>
                <a:cs typeface="Calibri Light" panose="020F0302020204030204" pitchFamily="34" charset="0"/>
              </a:rPr>
              <a:t>Four Levers of School Design/Improvement High Schools Can Impact/Control </a:t>
            </a:r>
          </a:p>
        </p:txBody>
      </p:sp>
      <p:sp>
        <p:nvSpPr>
          <p:cNvPr id="3" name="Content Placeholder 2"/>
          <p:cNvSpPr>
            <a:spLocks noGrp="1"/>
          </p:cNvSpPr>
          <p:nvPr>
            <p:ph idx="1"/>
          </p:nvPr>
        </p:nvSpPr>
        <p:spPr>
          <a:xfrm>
            <a:off x="2015231" y="1764793"/>
            <a:ext cx="9907479" cy="4138858"/>
          </a:xfrm>
        </p:spPr>
        <p:txBody>
          <a:bodyPr/>
          <a:lstStyle/>
          <a:p>
            <a:pPr marL="342900" indent="-342900">
              <a:lnSpc>
                <a:spcPct val="100000"/>
              </a:lnSpc>
              <a:spcAft>
                <a:spcPts val="1800"/>
              </a:spcAft>
            </a:pPr>
            <a:r>
              <a:rPr lang="en-US" dirty="0">
                <a:solidFill>
                  <a:schemeClr val="tx1"/>
                </a:solidFill>
              </a:rPr>
              <a:t>Organizing adults and the school for success</a:t>
            </a:r>
          </a:p>
          <a:p>
            <a:pPr marL="342900" indent="-342900">
              <a:lnSpc>
                <a:spcPct val="100000"/>
              </a:lnSpc>
              <a:spcAft>
                <a:spcPts val="1800"/>
              </a:spcAft>
            </a:pPr>
            <a:r>
              <a:rPr lang="en-US" dirty="0">
                <a:solidFill>
                  <a:schemeClr val="tx1"/>
                </a:solidFill>
              </a:rPr>
              <a:t>Putting supporting all students’ success at the center of schools mission/actions</a:t>
            </a:r>
          </a:p>
          <a:p>
            <a:pPr marL="342900" indent="-342900">
              <a:lnSpc>
                <a:spcPct val="100000"/>
              </a:lnSpc>
              <a:spcAft>
                <a:spcPts val="1800"/>
              </a:spcAft>
            </a:pPr>
            <a:r>
              <a:rPr lang="en-US" dirty="0">
                <a:solidFill>
                  <a:schemeClr val="tx1"/>
                </a:solidFill>
              </a:rPr>
              <a:t>Improving teaching and learning</a:t>
            </a:r>
          </a:p>
          <a:p>
            <a:pPr marL="342900" indent="-342900">
              <a:lnSpc>
                <a:spcPct val="100000"/>
              </a:lnSpc>
              <a:spcAft>
                <a:spcPts val="1200"/>
              </a:spcAft>
            </a:pPr>
            <a:r>
              <a:rPr lang="en-US" dirty="0">
                <a:solidFill>
                  <a:schemeClr val="tx1"/>
                </a:solidFill>
              </a:rPr>
              <a:t>Providing universal access to postsecondary pathways, partners, and preparatory experiences </a:t>
            </a:r>
          </a:p>
        </p:txBody>
      </p:sp>
    </p:spTree>
    <p:extLst>
      <p:ext uri="{BB962C8B-B14F-4D97-AF65-F5344CB8AC3E}">
        <p14:creationId xmlns:p14="http://schemas.microsoft.com/office/powerpoint/2010/main" val="418894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Over Six Months, Your School Team Will:</a:t>
            </a:r>
          </a:p>
        </p:txBody>
      </p:sp>
      <p:sp>
        <p:nvSpPr>
          <p:cNvPr id="5" name="Text Placeholder 4"/>
          <p:cNvSpPr>
            <a:spLocks noGrp="1"/>
          </p:cNvSpPr>
          <p:nvPr>
            <p:ph type="body" idx="1"/>
          </p:nvPr>
        </p:nvSpPr>
        <p:spPr>
          <a:xfrm>
            <a:off x="1877818" y="1313001"/>
            <a:ext cx="9728027" cy="3521391"/>
          </a:xfrm>
        </p:spPr>
        <p:txBody>
          <a:bodyPr/>
          <a:lstStyle/>
          <a:p>
            <a:r>
              <a:rPr lang="en-US" sz="2000" b="1" dirty="0">
                <a:solidFill>
                  <a:schemeClr val="tx1"/>
                </a:solidFill>
              </a:rPr>
              <a:t>Build a shared understanding</a:t>
            </a:r>
            <a:r>
              <a:rPr lang="en-US" sz="2000" dirty="0">
                <a:solidFill>
                  <a:schemeClr val="tx1"/>
                </a:solidFill>
              </a:rPr>
              <a:t>, informed by student and community input and a needs assessment, of what you want your redesigned high school to achieve</a:t>
            </a:r>
          </a:p>
          <a:p>
            <a:r>
              <a:rPr lang="en-US" sz="2000" dirty="0">
                <a:solidFill>
                  <a:schemeClr val="tx1"/>
                </a:solidFill>
              </a:rPr>
              <a:t>Examine </a:t>
            </a:r>
            <a:r>
              <a:rPr lang="en-US" sz="2000" b="1" dirty="0">
                <a:solidFill>
                  <a:schemeClr val="tx1"/>
                </a:solidFill>
              </a:rPr>
              <a:t>evidence-based practices and structures </a:t>
            </a:r>
            <a:r>
              <a:rPr lang="en-US" sz="2000" dirty="0">
                <a:solidFill>
                  <a:schemeClr val="tx1"/>
                </a:solidFill>
              </a:rPr>
              <a:t>for each redesign lever</a:t>
            </a:r>
          </a:p>
          <a:p>
            <a:r>
              <a:rPr lang="en-US" sz="2000" dirty="0">
                <a:solidFill>
                  <a:schemeClr val="tx1"/>
                </a:solidFill>
              </a:rPr>
              <a:t>Explore the associated </a:t>
            </a:r>
            <a:r>
              <a:rPr lang="en-US" sz="2000" b="1" dirty="0">
                <a:solidFill>
                  <a:schemeClr val="tx1"/>
                </a:solidFill>
              </a:rPr>
              <a:t>mindset shifts </a:t>
            </a:r>
            <a:r>
              <a:rPr lang="en-US" sz="2000" dirty="0">
                <a:solidFill>
                  <a:schemeClr val="tx1"/>
                </a:solidFill>
              </a:rPr>
              <a:t>the evidence suggests need to occur.</a:t>
            </a:r>
          </a:p>
          <a:p>
            <a:r>
              <a:rPr lang="en-US" sz="2000" b="1" dirty="0">
                <a:solidFill>
                  <a:schemeClr val="tx1"/>
                </a:solidFill>
              </a:rPr>
              <a:t>Customize </a:t>
            </a:r>
            <a:r>
              <a:rPr lang="en-US" sz="2000" dirty="0">
                <a:solidFill>
                  <a:schemeClr val="tx1"/>
                </a:solidFill>
              </a:rPr>
              <a:t>them to your </a:t>
            </a:r>
            <a:r>
              <a:rPr lang="en-US" sz="2000" b="1" dirty="0">
                <a:solidFill>
                  <a:schemeClr val="tx1"/>
                </a:solidFill>
              </a:rPr>
              <a:t>local circumstances </a:t>
            </a:r>
            <a:r>
              <a:rPr lang="en-US" sz="2000" dirty="0">
                <a:solidFill>
                  <a:schemeClr val="tx1"/>
                </a:solidFill>
              </a:rPr>
              <a:t>and </a:t>
            </a:r>
            <a:r>
              <a:rPr lang="en-US" sz="2000" b="1" dirty="0">
                <a:solidFill>
                  <a:schemeClr val="tx1"/>
                </a:solidFill>
              </a:rPr>
              <a:t>needs</a:t>
            </a:r>
            <a:r>
              <a:rPr lang="en-US" sz="2000" dirty="0">
                <a:solidFill>
                  <a:schemeClr val="tx1"/>
                </a:solidFill>
              </a:rPr>
              <a:t> to create your </a:t>
            </a:r>
            <a:r>
              <a:rPr lang="en-US" sz="2000" b="1" dirty="0">
                <a:solidFill>
                  <a:schemeClr val="tx1"/>
                </a:solidFill>
              </a:rPr>
              <a:t>high school redesign plan</a:t>
            </a:r>
            <a:endParaRPr lang="en-US" b="1" dirty="0">
              <a:solidFill>
                <a:schemeClr val="tx1"/>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2812" y="4040176"/>
            <a:ext cx="1939226" cy="1913726"/>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3792" y="4040176"/>
            <a:ext cx="1939226" cy="1939226"/>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41832" y="4081812"/>
            <a:ext cx="1830454" cy="1830454"/>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45770" y="4043184"/>
            <a:ext cx="1830454" cy="1830454"/>
          </a:xfrm>
          <a:prstGeom prst="rect">
            <a:avLst/>
          </a:prstGeom>
        </p:spPr>
      </p:pic>
    </p:spTree>
    <p:extLst>
      <p:ext uri="{BB962C8B-B14F-4D97-AF65-F5344CB8AC3E}">
        <p14:creationId xmlns:p14="http://schemas.microsoft.com/office/powerpoint/2010/main" val="424628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33D04-9DC0-4E81-964F-522E9BB30A62}"/>
              </a:ext>
            </a:extLst>
          </p:cNvPr>
          <p:cNvSpPr>
            <a:spLocks noGrp="1"/>
          </p:cNvSpPr>
          <p:nvPr>
            <p:ph type="ctrTitle"/>
          </p:nvPr>
        </p:nvSpPr>
        <p:spPr>
          <a:xfrm>
            <a:off x="1988598" y="807053"/>
            <a:ext cx="4958740" cy="2387600"/>
          </a:xfrm>
        </p:spPr>
        <p:txBody>
          <a:bodyPr/>
          <a:lstStyle/>
          <a:p>
            <a:r>
              <a:rPr lang="en-US" dirty="0"/>
              <a:t>A Tool that Can Help</a:t>
            </a:r>
          </a:p>
        </p:txBody>
      </p:sp>
      <p:sp>
        <p:nvSpPr>
          <p:cNvPr id="3" name="Subtitle 2">
            <a:extLst>
              <a:ext uri="{FF2B5EF4-FFF2-40B4-BE49-F238E27FC236}">
                <a16:creationId xmlns:a16="http://schemas.microsoft.com/office/drawing/2014/main" id="{5A158D1D-553A-4161-9880-43C47B301DFA}"/>
              </a:ext>
            </a:extLst>
          </p:cNvPr>
          <p:cNvSpPr>
            <a:spLocks noGrp="1"/>
          </p:cNvSpPr>
          <p:nvPr>
            <p:ph type="subTitle" idx="1"/>
          </p:nvPr>
        </p:nvSpPr>
        <p:spPr>
          <a:xfrm>
            <a:off x="1988598" y="3602038"/>
            <a:ext cx="5179458" cy="896390"/>
          </a:xfrm>
        </p:spPr>
        <p:txBody>
          <a:bodyPr/>
          <a:lstStyle/>
          <a:p>
            <a:r>
              <a:rPr lang="en-US" dirty="0"/>
              <a:t>CSHSC NY State HS Redesign Workbook</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0947" y="178676"/>
            <a:ext cx="4501763" cy="5822731"/>
          </a:xfrm>
          <a:prstGeom prst="rect">
            <a:avLst/>
          </a:prstGeom>
        </p:spPr>
      </p:pic>
    </p:spTree>
    <p:extLst>
      <p:ext uri="{BB962C8B-B14F-4D97-AF65-F5344CB8AC3E}">
        <p14:creationId xmlns:p14="http://schemas.microsoft.com/office/powerpoint/2010/main" val="3122416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8E2545-7695-B740-AA09-ACD06B076EBC}"/>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70017010-77CB-1B46-971B-C2AFC40A99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3626" y="228600"/>
            <a:ext cx="7264747" cy="6057900"/>
          </a:xfrm>
          <a:prstGeom prst="rect">
            <a:avLst/>
          </a:prstGeom>
        </p:spPr>
      </p:pic>
    </p:spTree>
    <p:extLst>
      <p:ext uri="{BB962C8B-B14F-4D97-AF65-F5344CB8AC3E}">
        <p14:creationId xmlns:p14="http://schemas.microsoft.com/office/powerpoint/2010/main" val="158837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7C92-74FB-D546-B94D-4BA675AC6DD4}"/>
              </a:ext>
            </a:extLst>
          </p:cNvPr>
          <p:cNvSpPr>
            <a:spLocks noGrp="1"/>
          </p:cNvSpPr>
          <p:nvPr>
            <p:ph type="ctrTitle"/>
          </p:nvPr>
        </p:nvSpPr>
        <p:spPr/>
        <p:txBody>
          <a:bodyPr/>
          <a:lstStyle/>
          <a:p>
            <a:r>
              <a:rPr lang="en-US" dirty="0"/>
              <a:t>Establishing a shared understanding of school needs </a:t>
            </a:r>
          </a:p>
        </p:txBody>
      </p:sp>
      <p:sp>
        <p:nvSpPr>
          <p:cNvPr id="3" name="Subtitle 2">
            <a:extLst>
              <a:ext uri="{FF2B5EF4-FFF2-40B4-BE49-F238E27FC236}">
                <a16:creationId xmlns:a16="http://schemas.microsoft.com/office/drawing/2014/main" id="{DE4F504E-F00B-F841-AB25-4F059B36D6AA}"/>
              </a:ext>
            </a:extLst>
          </p:cNvPr>
          <p:cNvSpPr>
            <a:spLocks noGrp="1"/>
          </p:cNvSpPr>
          <p:nvPr>
            <p:ph type="subTitle" idx="1"/>
          </p:nvPr>
        </p:nvSpPr>
        <p:spPr/>
        <p:txBody>
          <a:bodyPr/>
          <a:lstStyle/>
          <a:p>
            <a:r>
              <a:rPr lang="en-US" sz="3200" dirty="0"/>
              <a:t>Connecting the evidence base to the redesign workbook</a:t>
            </a:r>
          </a:p>
        </p:txBody>
      </p:sp>
    </p:spTree>
    <p:extLst>
      <p:ext uri="{BB962C8B-B14F-4D97-AF65-F5344CB8AC3E}">
        <p14:creationId xmlns:p14="http://schemas.microsoft.com/office/powerpoint/2010/main" val="3158091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7CA00-ADA1-F14E-8524-1E46A2005F1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B5A1BFF-7D15-714D-AF56-5E8ABB6E21B6}"/>
              </a:ext>
            </a:extLst>
          </p:cNvPr>
          <p:cNvSpPr>
            <a:spLocks noGrp="1"/>
          </p:cNvSpPr>
          <p:nvPr>
            <p:ph type="body" idx="1"/>
          </p:nvPr>
        </p:nvSpPr>
        <p:spPr/>
        <p:txBody>
          <a:bodyPr/>
          <a:lstStyle/>
          <a:p>
            <a:endParaRPr lang="en-US"/>
          </a:p>
        </p:txBody>
      </p:sp>
      <p:pic>
        <p:nvPicPr>
          <p:cNvPr id="6" name="Picture 5" descr="A picture containing indoor, person, shelf, man&#10;&#10;Description automatically generated">
            <a:extLst>
              <a:ext uri="{FF2B5EF4-FFF2-40B4-BE49-F238E27FC236}">
                <a16:creationId xmlns:a16="http://schemas.microsoft.com/office/drawing/2014/main" id="{8EB11B25-4F67-B74D-BC50-BA69BAC70558}"/>
              </a:ext>
            </a:extLst>
          </p:cNvPr>
          <p:cNvPicPr>
            <a:picLocks noChangeAspect="1"/>
          </p:cNvPicPr>
          <p:nvPr/>
        </p:nvPicPr>
        <p:blipFill>
          <a:blip r:embed="rId3"/>
          <a:stretch>
            <a:fillRect/>
          </a:stretch>
        </p:blipFill>
        <p:spPr>
          <a:xfrm>
            <a:off x="2015231" y="365124"/>
            <a:ext cx="9911802" cy="5538525"/>
          </a:xfrm>
          <a:prstGeom prst="rect">
            <a:avLst/>
          </a:prstGeom>
        </p:spPr>
      </p:pic>
    </p:spTree>
    <p:extLst>
      <p:ext uri="{BB962C8B-B14F-4D97-AF65-F5344CB8AC3E}">
        <p14:creationId xmlns:p14="http://schemas.microsoft.com/office/powerpoint/2010/main" val="4052420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B334CF-7385-4543-A004-55241540B196}"/>
              </a:ext>
            </a:extLst>
          </p:cNvPr>
          <p:cNvSpPr>
            <a:spLocks noGrp="1"/>
          </p:cNvSpPr>
          <p:nvPr>
            <p:ph type="title"/>
          </p:nvPr>
        </p:nvSpPr>
        <p:spPr/>
        <p:txBody>
          <a:bodyPr/>
          <a:lstStyle/>
          <a:p>
            <a:r>
              <a:rPr lang="en-US" b="0" dirty="0"/>
              <a:t>Table Discussion</a:t>
            </a:r>
          </a:p>
        </p:txBody>
      </p:sp>
      <p:sp>
        <p:nvSpPr>
          <p:cNvPr id="5" name="Text Placeholder 4">
            <a:extLst>
              <a:ext uri="{FF2B5EF4-FFF2-40B4-BE49-F238E27FC236}">
                <a16:creationId xmlns:a16="http://schemas.microsoft.com/office/drawing/2014/main" id="{3E08271A-BBA1-5C47-BD6D-C5398308011F}"/>
              </a:ext>
            </a:extLst>
          </p:cNvPr>
          <p:cNvSpPr>
            <a:spLocks noGrp="1"/>
          </p:cNvSpPr>
          <p:nvPr>
            <p:ph type="body" idx="1"/>
          </p:nvPr>
        </p:nvSpPr>
        <p:spPr/>
        <p:txBody>
          <a:bodyPr/>
          <a:lstStyle/>
          <a:p>
            <a:r>
              <a:rPr lang="en-US" dirty="0"/>
              <a:t>What did you notice in the video? What resonated with you?</a:t>
            </a:r>
          </a:p>
          <a:p>
            <a:r>
              <a:rPr lang="en-US" dirty="0"/>
              <a:t>How might adults be organized at this high school in order to facilitate this type of dialogue regularly?</a:t>
            </a:r>
          </a:p>
        </p:txBody>
      </p:sp>
    </p:spTree>
    <p:extLst>
      <p:ext uri="{BB962C8B-B14F-4D97-AF65-F5344CB8AC3E}">
        <p14:creationId xmlns:p14="http://schemas.microsoft.com/office/powerpoint/2010/main" val="3692500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5230" y="351038"/>
            <a:ext cx="9907479" cy="1325563"/>
          </a:xfrm>
        </p:spPr>
        <p:txBody>
          <a:bodyPr>
            <a:normAutofit/>
          </a:bodyPr>
          <a:lstStyle/>
          <a:p>
            <a:r>
              <a:rPr lang="en-US" dirty="0">
                <a:latin typeface="Calibri Light" panose="020F0302020204030204" pitchFamily="34" charset="0"/>
                <a:cs typeface="Calibri Light" panose="020F0302020204030204" pitchFamily="34" charset="0"/>
              </a:rPr>
              <a:t>Organizing Adults: </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“It’s Teams, Not Individuals”</a:t>
            </a:r>
          </a:p>
        </p:txBody>
      </p:sp>
      <p:sp>
        <p:nvSpPr>
          <p:cNvPr id="5" name="Text Placeholder 4"/>
          <p:cNvSpPr>
            <a:spLocks noGrp="1"/>
          </p:cNvSpPr>
          <p:nvPr>
            <p:ph sz="half" idx="1"/>
          </p:nvPr>
        </p:nvSpPr>
        <p:spPr/>
        <p:txBody>
          <a:bodyPr/>
          <a:lstStyle/>
          <a:p>
            <a:pPr marL="50800" indent="0">
              <a:buNone/>
            </a:pPr>
            <a:r>
              <a:rPr lang="en-US" b="1" u="sng" dirty="0"/>
              <a:t>FROM:</a:t>
            </a:r>
          </a:p>
          <a:p>
            <a:r>
              <a:rPr lang="en-US" dirty="0"/>
              <a:t>Isolated classrooms</a:t>
            </a:r>
          </a:p>
          <a:p>
            <a:r>
              <a:rPr lang="en-US" dirty="0"/>
              <a:t>Every person for him/herself</a:t>
            </a:r>
          </a:p>
          <a:p>
            <a:r>
              <a:rPr lang="en-US" dirty="0"/>
              <a:t>Individual perspective</a:t>
            </a:r>
          </a:p>
          <a:p>
            <a:r>
              <a:rPr lang="en-US" dirty="0"/>
              <a:t>Bureaucratic</a:t>
            </a:r>
          </a:p>
          <a:p>
            <a:r>
              <a:rPr lang="en-US" dirty="0"/>
              <a:t>Hierarchical </a:t>
            </a:r>
          </a:p>
          <a:p>
            <a:r>
              <a:rPr lang="en-US" dirty="0"/>
              <a:t>Compliance Driven</a:t>
            </a:r>
          </a:p>
          <a:p>
            <a:endParaRPr lang="en-US" dirty="0"/>
          </a:p>
          <a:p>
            <a:endParaRPr lang="en-US" dirty="0"/>
          </a:p>
        </p:txBody>
      </p:sp>
      <p:sp>
        <p:nvSpPr>
          <p:cNvPr id="7" name="Text Placeholder 6"/>
          <p:cNvSpPr>
            <a:spLocks noGrp="1"/>
          </p:cNvSpPr>
          <p:nvPr>
            <p:ph sz="half" idx="2"/>
          </p:nvPr>
        </p:nvSpPr>
        <p:spPr>
          <a:xfrm>
            <a:off x="7409688" y="1825625"/>
            <a:ext cx="4782312" cy="4237824"/>
          </a:xfrm>
        </p:spPr>
        <p:txBody>
          <a:bodyPr/>
          <a:lstStyle/>
          <a:p>
            <a:pPr marL="50800" indent="0">
              <a:buNone/>
            </a:pPr>
            <a:r>
              <a:rPr lang="en-US" b="1" u="sng" dirty="0"/>
              <a:t>TO:</a:t>
            </a:r>
          </a:p>
          <a:p>
            <a:r>
              <a:rPr lang="en-US" dirty="0"/>
              <a:t>Integrated teams of adults</a:t>
            </a:r>
          </a:p>
          <a:p>
            <a:r>
              <a:rPr lang="en-US" dirty="0"/>
              <a:t>Relational trust</a:t>
            </a:r>
          </a:p>
          <a:p>
            <a:r>
              <a:rPr lang="en-US" dirty="0"/>
              <a:t>Team perspective</a:t>
            </a:r>
          </a:p>
          <a:p>
            <a:r>
              <a:rPr lang="en-US" dirty="0"/>
              <a:t>Human/End user</a:t>
            </a:r>
          </a:p>
          <a:p>
            <a:r>
              <a:rPr lang="en-US" dirty="0"/>
              <a:t>Distributed leadership</a:t>
            </a:r>
          </a:p>
          <a:p>
            <a:r>
              <a:rPr lang="en-US" dirty="0"/>
              <a:t>Commitment</a:t>
            </a:r>
          </a:p>
        </p:txBody>
      </p:sp>
      <p:sp>
        <p:nvSpPr>
          <p:cNvPr id="6" name="Right Arrow 5"/>
          <p:cNvSpPr/>
          <p:nvPr/>
        </p:nvSpPr>
        <p:spPr>
          <a:xfrm>
            <a:off x="6045260" y="3449237"/>
            <a:ext cx="1059731" cy="990600"/>
          </a:xfrm>
          <a:prstGeom prst="right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21594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57049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1" name="Rectangle 33">
            <a:extLst>
              <a:ext uri="{FF2B5EF4-FFF2-40B4-BE49-F238E27FC236}">
                <a16:creationId xmlns:a16="http://schemas.microsoft.com/office/drawing/2014/main" id="{234200E1-F2D4-854E-84AF-1DD9CF563756}"/>
              </a:ext>
            </a:extLst>
          </p:cNvPr>
          <p:cNvSpPr>
            <a:spLocks noChangeArrowheads="1"/>
          </p:cNvSpPr>
          <p:nvPr/>
        </p:nvSpPr>
        <p:spPr bwMode="auto">
          <a:xfrm>
            <a:off x="1842868" y="4318093"/>
            <a:ext cx="9326881" cy="1459992"/>
          </a:xfrm>
          <a:prstGeom prst="rect">
            <a:avLst/>
          </a:prstGeom>
          <a:solidFill>
            <a:srgbClr val="CBE5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350" b="1" i="0" u="none" strike="noStrike" kern="1200" cap="none" spc="0" normalizeH="0" baseline="0" noProof="0">
              <a:ln>
                <a:noFill/>
              </a:ln>
              <a:solidFill>
                <a:srgbClr val="004D74"/>
              </a:solidFill>
              <a:effectLst/>
              <a:uLnTx/>
              <a:uFillTx/>
              <a:latin typeface="Tahoma" panose="020B0604030504040204" pitchFamily="34" charset="0"/>
              <a:ea typeface="+mn-ea"/>
              <a:cs typeface="Arial"/>
              <a:sym typeface="Arial"/>
            </a:endParaRPr>
          </a:p>
        </p:txBody>
      </p:sp>
      <p:sp>
        <p:nvSpPr>
          <p:cNvPr id="2062" name="Rectangle 14">
            <a:extLst>
              <a:ext uri="{FF2B5EF4-FFF2-40B4-BE49-F238E27FC236}">
                <a16:creationId xmlns:a16="http://schemas.microsoft.com/office/drawing/2014/main" id="{2AAEE40F-5373-BF4B-A66E-97485242938F}"/>
              </a:ext>
            </a:extLst>
          </p:cNvPr>
          <p:cNvSpPr>
            <a:spLocks noChangeArrowheads="1"/>
          </p:cNvSpPr>
          <p:nvPr/>
        </p:nvSpPr>
        <p:spPr bwMode="auto">
          <a:xfrm>
            <a:off x="6902957" y="1501278"/>
            <a:ext cx="4265736" cy="2198377"/>
          </a:xfrm>
          <a:prstGeom prst="rect">
            <a:avLst/>
          </a:prstGeom>
          <a:solidFill>
            <a:srgbClr val="CBE5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350" b="1" i="0" u="none" strike="noStrike" kern="1200" cap="none" spc="0" normalizeH="0" baseline="0" noProof="0">
              <a:ln>
                <a:noFill/>
              </a:ln>
              <a:solidFill>
                <a:srgbClr val="004D74"/>
              </a:solidFill>
              <a:effectLst/>
              <a:uLnTx/>
              <a:uFillTx/>
              <a:latin typeface="Tahoma" panose="020B0604030504040204" pitchFamily="34" charset="0"/>
              <a:ea typeface="+mn-ea"/>
              <a:cs typeface="Arial"/>
              <a:sym typeface="Arial"/>
            </a:endParaRPr>
          </a:p>
        </p:txBody>
      </p:sp>
      <p:sp>
        <p:nvSpPr>
          <p:cNvPr id="2057" name="Rectangle 9">
            <a:extLst>
              <a:ext uri="{FF2B5EF4-FFF2-40B4-BE49-F238E27FC236}">
                <a16:creationId xmlns:a16="http://schemas.microsoft.com/office/drawing/2014/main" id="{50AA2B54-84CA-EB44-A37B-E6F606B4CC83}"/>
              </a:ext>
            </a:extLst>
          </p:cNvPr>
          <p:cNvSpPr>
            <a:spLocks noChangeArrowheads="1"/>
          </p:cNvSpPr>
          <p:nvPr/>
        </p:nvSpPr>
        <p:spPr bwMode="auto">
          <a:xfrm>
            <a:off x="1842868" y="1501278"/>
            <a:ext cx="4337489" cy="2198377"/>
          </a:xfrm>
          <a:prstGeom prst="rect">
            <a:avLst/>
          </a:prstGeom>
          <a:solidFill>
            <a:srgbClr val="CBE5FF"/>
          </a:solidFill>
          <a:ln w="12700">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350" b="1" i="0" u="none" strike="noStrike" kern="1200" cap="none" spc="0" normalizeH="0" baseline="0" noProof="0">
              <a:ln>
                <a:noFill/>
              </a:ln>
              <a:solidFill>
                <a:srgbClr val="004D74"/>
              </a:solidFill>
              <a:effectLst/>
              <a:uLnTx/>
              <a:uFillTx/>
              <a:latin typeface="Tahoma" panose="020B0604030504040204" pitchFamily="34" charset="0"/>
              <a:ea typeface="+mn-ea"/>
              <a:cs typeface="Arial"/>
              <a:sym typeface="Arial"/>
            </a:endParaRPr>
          </a:p>
        </p:txBody>
      </p:sp>
      <p:sp>
        <p:nvSpPr>
          <p:cNvPr id="2054" name="Text Box 6">
            <a:extLst>
              <a:ext uri="{FF2B5EF4-FFF2-40B4-BE49-F238E27FC236}">
                <a16:creationId xmlns:a16="http://schemas.microsoft.com/office/drawing/2014/main" id="{4824A032-0926-0B44-B585-224471356775}"/>
              </a:ext>
            </a:extLst>
          </p:cNvPr>
          <p:cNvSpPr txBox="1">
            <a:spLocks noChangeArrowheads="1"/>
          </p:cNvSpPr>
          <p:nvPr/>
        </p:nvSpPr>
        <p:spPr bwMode="auto">
          <a:xfrm>
            <a:off x="1842868" y="957019"/>
            <a:ext cx="9326881" cy="461665"/>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alpha val="50000"/>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effectLst/>
                <a:uLnTx/>
                <a:uFillTx/>
                <a:latin typeface="Tahoma" panose="020B0604030504040204" pitchFamily="34" charset="0"/>
                <a:ea typeface="+mn-ea"/>
                <a:cs typeface="Arial"/>
                <a:sym typeface="Arial"/>
              </a:rPr>
              <a:t>Organizing Adults</a:t>
            </a:r>
          </a:p>
        </p:txBody>
      </p:sp>
      <p:sp>
        <p:nvSpPr>
          <p:cNvPr id="2056" name="Text Box 8">
            <a:extLst>
              <a:ext uri="{FF2B5EF4-FFF2-40B4-BE49-F238E27FC236}">
                <a16:creationId xmlns:a16="http://schemas.microsoft.com/office/drawing/2014/main" id="{B4AC505B-C215-9445-939C-E8A829905D50}"/>
              </a:ext>
            </a:extLst>
          </p:cNvPr>
          <p:cNvSpPr txBox="1">
            <a:spLocks noChangeArrowheads="1"/>
          </p:cNvSpPr>
          <p:nvPr/>
        </p:nvSpPr>
        <p:spPr bwMode="auto">
          <a:xfrm>
            <a:off x="2338002" y="1646778"/>
            <a:ext cx="3359961" cy="369332"/>
          </a:xfrm>
          <a:prstGeom prst="rect">
            <a:avLst/>
          </a:prstGeom>
          <a:solidFill>
            <a:srgbClr val="FFFFFF"/>
          </a:solidFill>
          <a:ln w="1905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effectLst/>
                <a:uLnTx/>
                <a:uFillTx/>
                <a:latin typeface="Tahoma" panose="020B0604030504040204" pitchFamily="34" charset="0"/>
                <a:ea typeface="+mn-ea"/>
                <a:cs typeface="Arial"/>
                <a:sym typeface="Arial"/>
              </a:rPr>
              <a:t>Evidence-Based Practices</a:t>
            </a:r>
          </a:p>
        </p:txBody>
      </p:sp>
      <p:sp>
        <p:nvSpPr>
          <p:cNvPr id="2058" name="Text Box 10">
            <a:extLst>
              <a:ext uri="{FF2B5EF4-FFF2-40B4-BE49-F238E27FC236}">
                <a16:creationId xmlns:a16="http://schemas.microsoft.com/office/drawing/2014/main" id="{F5D4C62A-C708-7A4F-A9B0-45E7A9168565}"/>
              </a:ext>
            </a:extLst>
          </p:cNvPr>
          <p:cNvSpPr txBox="1">
            <a:spLocks noChangeArrowheads="1"/>
          </p:cNvSpPr>
          <p:nvPr/>
        </p:nvSpPr>
        <p:spPr bwMode="auto">
          <a:xfrm>
            <a:off x="4152900" y="2679000"/>
            <a:ext cx="11430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srgbClr val="004D74"/>
              </a:solidFill>
              <a:effectLst/>
              <a:uLnTx/>
              <a:uFillTx/>
              <a:latin typeface="Tahoma" panose="020B0604030504040204" pitchFamily="34" charset="0"/>
              <a:ea typeface="+mn-ea"/>
              <a:cs typeface="Arial"/>
              <a:sym typeface="Arial"/>
            </a:endParaRPr>
          </a:p>
        </p:txBody>
      </p:sp>
      <p:sp>
        <p:nvSpPr>
          <p:cNvPr id="2059" name="Text Box 11">
            <a:extLst>
              <a:ext uri="{FF2B5EF4-FFF2-40B4-BE49-F238E27FC236}">
                <a16:creationId xmlns:a16="http://schemas.microsoft.com/office/drawing/2014/main" id="{75A2CEF9-DA20-2D4C-B1ED-1DFC01726CEA}"/>
              </a:ext>
            </a:extLst>
          </p:cNvPr>
          <p:cNvSpPr txBox="1">
            <a:spLocks noChangeArrowheads="1"/>
          </p:cNvSpPr>
          <p:nvPr/>
        </p:nvSpPr>
        <p:spPr bwMode="auto">
          <a:xfrm>
            <a:off x="2338002" y="2016110"/>
            <a:ext cx="3359961" cy="307777"/>
          </a:xfrm>
          <a:prstGeom prst="rect">
            <a:avLst/>
          </a:prstGeom>
          <a:solidFill>
            <a:srgbClr val="FFFFFF"/>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Teacher Teams</a:t>
            </a:r>
          </a:p>
        </p:txBody>
      </p:sp>
      <p:sp>
        <p:nvSpPr>
          <p:cNvPr id="2060" name="Rectangle 12">
            <a:extLst>
              <a:ext uri="{FF2B5EF4-FFF2-40B4-BE49-F238E27FC236}">
                <a16:creationId xmlns:a16="http://schemas.microsoft.com/office/drawing/2014/main" id="{18CF4B94-C9A5-5941-96BF-E1A4016FC6E9}"/>
              </a:ext>
            </a:extLst>
          </p:cNvPr>
          <p:cNvSpPr>
            <a:spLocks noChangeArrowheads="1"/>
          </p:cNvSpPr>
          <p:nvPr/>
        </p:nvSpPr>
        <p:spPr bwMode="auto">
          <a:xfrm>
            <a:off x="2337999" y="2313358"/>
            <a:ext cx="3359964" cy="330046"/>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Distributed Leadership</a:t>
            </a:r>
          </a:p>
        </p:txBody>
      </p:sp>
      <p:sp>
        <p:nvSpPr>
          <p:cNvPr id="2061" name="Text Box 13">
            <a:extLst>
              <a:ext uri="{FF2B5EF4-FFF2-40B4-BE49-F238E27FC236}">
                <a16:creationId xmlns:a16="http://schemas.microsoft.com/office/drawing/2014/main" id="{B0328FE2-2A83-DE48-80A6-6E37D49E5965}"/>
              </a:ext>
            </a:extLst>
          </p:cNvPr>
          <p:cNvSpPr txBox="1">
            <a:spLocks noChangeArrowheads="1"/>
          </p:cNvSpPr>
          <p:nvPr/>
        </p:nvSpPr>
        <p:spPr bwMode="auto">
          <a:xfrm>
            <a:off x="2337999" y="2643404"/>
            <a:ext cx="3359964" cy="307777"/>
          </a:xfrm>
          <a:prstGeom prst="rect">
            <a:avLst/>
          </a:prstGeom>
          <a:solidFill>
            <a:srgbClr val="FFFFFF"/>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Leadership Development</a:t>
            </a:r>
          </a:p>
        </p:txBody>
      </p:sp>
      <p:sp>
        <p:nvSpPr>
          <p:cNvPr id="2063" name="Text Box 15">
            <a:extLst>
              <a:ext uri="{FF2B5EF4-FFF2-40B4-BE49-F238E27FC236}">
                <a16:creationId xmlns:a16="http://schemas.microsoft.com/office/drawing/2014/main" id="{2EDB7F38-3F17-C04B-8786-258D7E66E586}"/>
              </a:ext>
            </a:extLst>
          </p:cNvPr>
          <p:cNvSpPr txBox="1">
            <a:spLocks noChangeArrowheads="1"/>
          </p:cNvSpPr>
          <p:nvPr/>
        </p:nvSpPr>
        <p:spPr bwMode="auto">
          <a:xfrm>
            <a:off x="7309866" y="1688985"/>
            <a:ext cx="3476506" cy="369332"/>
          </a:xfrm>
          <a:prstGeom prst="rect">
            <a:avLst/>
          </a:prstGeom>
          <a:solidFill>
            <a:srgbClr val="FFFFFF"/>
          </a:solidFill>
          <a:ln w="1905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effectLst/>
                <a:uLnTx/>
                <a:uFillTx/>
                <a:latin typeface="Tahoma" panose="020B0604030504040204" pitchFamily="34" charset="0"/>
                <a:ea typeface="+mn-ea"/>
                <a:cs typeface="Arial"/>
                <a:sym typeface="Arial"/>
              </a:rPr>
              <a:t>Supporting Structures</a:t>
            </a:r>
          </a:p>
        </p:txBody>
      </p:sp>
      <p:sp>
        <p:nvSpPr>
          <p:cNvPr id="2064" name="Text Box 16">
            <a:extLst>
              <a:ext uri="{FF2B5EF4-FFF2-40B4-BE49-F238E27FC236}">
                <a16:creationId xmlns:a16="http://schemas.microsoft.com/office/drawing/2014/main" id="{A867C03B-9CA2-424C-9C9F-039F88B03416}"/>
              </a:ext>
            </a:extLst>
          </p:cNvPr>
          <p:cNvSpPr txBox="1">
            <a:spLocks noChangeArrowheads="1"/>
          </p:cNvSpPr>
          <p:nvPr/>
        </p:nvSpPr>
        <p:spPr bwMode="auto">
          <a:xfrm>
            <a:off x="7017258" y="2679000"/>
            <a:ext cx="11430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srgbClr val="004D74"/>
              </a:solidFill>
              <a:effectLst/>
              <a:uLnTx/>
              <a:uFillTx/>
              <a:latin typeface="Tahoma" panose="020B0604030504040204" pitchFamily="34" charset="0"/>
              <a:ea typeface="+mn-ea"/>
              <a:cs typeface="Arial"/>
              <a:sym typeface="Arial"/>
            </a:endParaRPr>
          </a:p>
        </p:txBody>
      </p:sp>
      <p:sp>
        <p:nvSpPr>
          <p:cNvPr id="2065" name="Text Box 17">
            <a:extLst>
              <a:ext uri="{FF2B5EF4-FFF2-40B4-BE49-F238E27FC236}">
                <a16:creationId xmlns:a16="http://schemas.microsoft.com/office/drawing/2014/main" id="{980CBB93-FFB3-C344-8D6A-874E5CBF9F1E}"/>
              </a:ext>
            </a:extLst>
          </p:cNvPr>
          <p:cNvSpPr txBox="1">
            <a:spLocks noChangeArrowheads="1"/>
          </p:cNvSpPr>
          <p:nvPr/>
        </p:nvSpPr>
        <p:spPr bwMode="auto">
          <a:xfrm>
            <a:off x="7307255" y="2054592"/>
            <a:ext cx="3479117" cy="336768"/>
          </a:xfrm>
          <a:prstGeom prst="rect">
            <a:avLst/>
          </a:prstGeom>
          <a:solidFill>
            <a:schemeClr val="bg1"/>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Student cohorts</a:t>
            </a:r>
          </a:p>
        </p:txBody>
      </p:sp>
      <p:sp>
        <p:nvSpPr>
          <p:cNvPr id="2066" name="Rectangle 18">
            <a:extLst>
              <a:ext uri="{FF2B5EF4-FFF2-40B4-BE49-F238E27FC236}">
                <a16:creationId xmlns:a16="http://schemas.microsoft.com/office/drawing/2014/main" id="{72A51888-8C0F-F141-84E3-3D491D2C51D2}"/>
              </a:ext>
            </a:extLst>
          </p:cNvPr>
          <p:cNvSpPr>
            <a:spLocks noChangeArrowheads="1"/>
          </p:cNvSpPr>
          <p:nvPr/>
        </p:nvSpPr>
        <p:spPr bwMode="auto">
          <a:xfrm>
            <a:off x="7309866" y="2385850"/>
            <a:ext cx="3476506" cy="310247"/>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Interdisciplinary Teams</a:t>
            </a:r>
          </a:p>
        </p:txBody>
      </p:sp>
      <p:sp>
        <p:nvSpPr>
          <p:cNvPr id="2067" name="Text Box 19">
            <a:extLst>
              <a:ext uri="{FF2B5EF4-FFF2-40B4-BE49-F238E27FC236}">
                <a16:creationId xmlns:a16="http://schemas.microsoft.com/office/drawing/2014/main" id="{7F75C261-B08C-9847-B8A4-CA2E550D05B8}"/>
              </a:ext>
            </a:extLst>
          </p:cNvPr>
          <p:cNvSpPr txBox="1">
            <a:spLocks noChangeArrowheads="1"/>
          </p:cNvSpPr>
          <p:nvPr/>
        </p:nvSpPr>
        <p:spPr bwMode="auto">
          <a:xfrm>
            <a:off x="7309863" y="2671305"/>
            <a:ext cx="3476513" cy="307777"/>
          </a:xfrm>
          <a:prstGeom prst="rect">
            <a:avLst/>
          </a:prstGeom>
          <a:solidFill>
            <a:schemeClr val="bg1"/>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Academies</a:t>
            </a:r>
          </a:p>
        </p:txBody>
      </p:sp>
      <p:sp>
        <p:nvSpPr>
          <p:cNvPr id="2082" name="Text Box 34">
            <a:extLst>
              <a:ext uri="{FF2B5EF4-FFF2-40B4-BE49-F238E27FC236}">
                <a16:creationId xmlns:a16="http://schemas.microsoft.com/office/drawing/2014/main" id="{478A0D9F-476C-E840-88FC-1541AAD9D377}"/>
              </a:ext>
            </a:extLst>
          </p:cNvPr>
          <p:cNvSpPr txBox="1">
            <a:spLocks noChangeArrowheads="1"/>
          </p:cNvSpPr>
          <p:nvPr/>
        </p:nvSpPr>
        <p:spPr bwMode="auto">
          <a:xfrm>
            <a:off x="1842868" y="3897236"/>
            <a:ext cx="9326881" cy="307777"/>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alpha val="50000"/>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Influencing Factors</a:t>
            </a:r>
          </a:p>
        </p:txBody>
      </p:sp>
      <p:sp>
        <p:nvSpPr>
          <p:cNvPr id="2083" name="Text Box 35">
            <a:extLst>
              <a:ext uri="{FF2B5EF4-FFF2-40B4-BE49-F238E27FC236}">
                <a16:creationId xmlns:a16="http://schemas.microsoft.com/office/drawing/2014/main" id="{91181058-7E42-6A47-8DCA-649CA699E34C}"/>
              </a:ext>
            </a:extLst>
          </p:cNvPr>
          <p:cNvSpPr txBox="1">
            <a:spLocks noChangeArrowheads="1"/>
          </p:cNvSpPr>
          <p:nvPr/>
        </p:nvSpPr>
        <p:spPr bwMode="auto">
          <a:xfrm>
            <a:off x="2538349" y="4400687"/>
            <a:ext cx="8012283" cy="307777"/>
          </a:xfrm>
          <a:prstGeom prst="rect">
            <a:avLst/>
          </a:prstGeom>
          <a:solidFill>
            <a:srgbClr val="FFFFFF"/>
          </a:solidFill>
          <a:ln w="12700" algn="ctr">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Student data/needs/voice</a:t>
            </a:r>
          </a:p>
        </p:txBody>
      </p:sp>
      <p:sp>
        <p:nvSpPr>
          <p:cNvPr id="2085" name="Text Box 37">
            <a:extLst>
              <a:ext uri="{FF2B5EF4-FFF2-40B4-BE49-F238E27FC236}">
                <a16:creationId xmlns:a16="http://schemas.microsoft.com/office/drawing/2014/main" id="{5D360B58-C6C0-B74F-B809-382967D8A380}"/>
              </a:ext>
            </a:extLst>
          </p:cNvPr>
          <p:cNvSpPr txBox="1">
            <a:spLocks noChangeArrowheads="1"/>
          </p:cNvSpPr>
          <p:nvPr/>
        </p:nvSpPr>
        <p:spPr bwMode="auto">
          <a:xfrm>
            <a:off x="2538349" y="4872065"/>
            <a:ext cx="8040415" cy="307777"/>
          </a:xfrm>
          <a:prstGeom prst="rect">
            <a:avLst/>
          </a:prstGeom>
          <a:solidFill>
            <a:schemeClr val="bg1"/>
          </a:solidFill>
          <a:ln w="12700">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Teacher capacities</a:t>
            </a:r>
          </a:p>
        </p:txBody>
      </p:sp>
      <p:sp>
        <p:nvSpPr>
          <p:cNvPr id="2086" name="Rectangle 38">
            <a:extLst>
              <a:ext uri="{FF2B5EF4-FFF2-40B4-BE49-F238E27FC236}">
                <a16:creationId xmlns:a16="http://schemas.microsoft.com/office/drawing/2014/main" id="{315ED321-8C9F-1143-8425-20DCA5AEAD74}"/>
              </a:ext>
            </a:extLst>
          </p:cNvPr>
          <p:cNvSpPr>
            <a:spLocks noChangeArrowheads="1"/>
          </p:cNvSpPr>
          <p:nvPr/>
        </p:nvSpPr>
        <p:spPr bwMode="auto">
          <a:xfrm>
            <a:off x="2510218" y="5337267"/>
            <a:ext cx="8040415" cy="295031"/>
          </a:xfrm>
          <a:prstGeom prst="rect">
            <a:avLst/>
          </a:prstGeom>
          <a:solidFill>
            <a:schemeClr val="bg1"/>
          </a:solidFill>
          <a:ln w="9525">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Community Opportunities</a:t>
            </a:r>
          </a:p>
        </p:txBody>
      </p:sp>
      <p:sp>
        <p:nvSpPr>
          <p:cNvPr id="30" name="Rectangle 12">
            <a:extLst>
              <a:ext uri="{FF2B5EF4-FFF2-40B4-BE49-F238E27FC236}">
                <a16:creationId xmlns:a16="http://schemas.microsoft.com/office/drawing/2014/main" id="{EE3653AC-918C-9F47-B845-FD0B84A5711D}"/>
              </a:ext>
            </a:extLst>
          </p:cNvPr>
          <p:cNvSpPr>
            <a:spLocks noChangeArrowheads="1"/>
          </p:cNvSpPr>
          <p:nvPr/>
        </p:nvSpPr>
        <p:spPr bwMode="auto">
          <a:xfrm>
            <a:off x="2337999" y="2953024"/>
            <a:ext cx="3359964" cy="330046"/>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Relationships and Trust</a:t>
            </a:r>
          </a:p>
        </p:txBody>
      </p:sp>
      <p:sp>
        <p:nvSpPr>
          <p:cNvPr id="31" name="Text Box 13">
            <a:extLst>
              <a:ext uri="{FF2B5EF4-FFF2-40B4-BE49-F238E27FC236}">
                <a16:creationId xmlns:a16="http://schemas.microsoft.com/office/drawing/2014/main" id="{923A5F39-230D-D249-9DAD-FB4C279D9134}"/>
              </a:ext>
            </a:extLst>
          </p:cNvPr>
          <p:cNvSpPr txBox="1">
            <a:spLocks noChangeArrowheads="1"/>
          </p:cNvSpPr>
          <p:nvPr/>
        </p:nvSpPr>
        <p:spPr bwMode="auto">
          <a:xfrm>
            <a:off x="2337999" y="3274415"/>
            <a:ext cx="3359964" cy="305570"/>
          </a:xfrm>
          <a:prstGeom prst="rect">
            <a:avLst/>
          </a:prstGeom>
          <a:solidFill>
            <a:srgbClr val="FFFFFF"/>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Data Driven Decision Making</a:t>
            </a:r>
          </a:p>
        </p:txBody>
      </p:sp>
      <p:sp>
        <p:nvSpPr>
          <p:cNvPr id="32" name="Text Box 19">
            <a:extLst>
              <a:ext uri="{FF2B5EF4-FFF2-40B4-BE49-F238E27FC236}">
                <a16:creationId xmlns:a16="http://schemas.microsoft.com/office/drawing/2014/main" id="{E570FA84-4D4F-4F49-9B54-351D137D8344}"/>
              </a:ext>
            </a:extLst>
          </p:cNvPr>
          <p:cNvSpPr txBox="1">
            <a:spLocks noChangeArrowheads="1"/>
          </p:cNvSpPr>
          <p:nvPr/>
        </p:nvSpPr>
        <p:spPr bwMode="auto">
          <a:xfrm>
            <a:off x="7309863" y="2949005"/>
            <a:ext cx="3476511" cy="307777"/>
          </a:xfrm>
          <a:prstGeom prst="rect">
            <a:avLst/>
          </a:prstGeom>
          <a:solidFill>
            <a:schemeClr val="bg1"/>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Collaborative Planning Time</a:t>
            </a:r>
          </a:p>
        </p:txBody>
      </p:sp>
      <p:sp>
        <p:nvSpPr>
          <p:cNvPr id="33" name="Text Box 19">
            <a:extLst>
              <a:ext uri="{FF2B5EF4-FFF2-40B4-BE49-F238E27FC236}">
                <a16:creationId xmlns:a16="http://schemas.microsoft.com/office/drawing/2014/main" id="{8AF21BEF-CDC3-2C4C-B9D8-EDC021146E0A}"/>
              </a:ext>
            </a:extLst>
          </p:cNvPr>
          <p:cNvSpPr txBox="1">
            <a:spLocks noChangeArrowheads="1"/>
          </p:cNvSpPr>
          <p:nvPr/>
        </p:nvSpPr>
        <p:spPr bwMode="auto">
          <a:xfrm>
            <a:off x="7309861" y="3259027"/>
            <a:ext cx="3476511" cy="307777"/>
          </a:xfrm>
          <a:prstGeom prst="rect">
            <a:avLst/>
          </a:prstGeom>
          <a:solidFill>
            <a:schemeClr val="bg1"/>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Personalized Learning Lanes</a:t>
            </a:r>
          </a:p>
        </p:txBody>
      </p:sp>
    </p:spTree>
    <p:extLst>
      <p:ext uri="{BB962C8B-B14F-4D97-AF65-F5344CB8AC3E}">
        <p14:creationId xmlns:p14="http://schemas.microsoft.com/office/powerpoint/2010/main" val="252535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EE20B-A3F0-CE47-AE4A-E0E6D390558B}"/>
              </a:ext>
            </a:extLst>
          </p:cNvPr>
          <p:cNvSpPr>
            <a:spLocks noGrp="1"/>
          </p:cNvSpPr>
          <p:nvPr>
            <p:ph type="title"/>
          </p:nvPr>
        </p:nvSpPr>
        <p:spPr>
          <a:xfrm>
            <a:off x="1990607" y="239498"/>
            <a:ext cx="9907479" cy="1325563"/>
          </a:xfrm>
        </p:spPr>
        <p:txBody>
          <a:bodyPr/>
          <a:lstStyle/>
          <a:p>
            <a:r>
              <a:rPr lang="en-US" b="0" dirty="0"/>
              <a:t>Organizing Adults Redesign Questions</a:t>
            </a:r>
          </a:p>
        </p:txBody>
      </p:sp>
      <p:sp>
        <p:nvSpPr>
          <p:cNvPr id="5" name="TextBox 4">
            <a:extLst>
              <a:ext uri="{FF2B5EF4-FFF2-40B4-BE49-F238E27FC236}">
                <a16:creationId xmlns:a16="http://schemas.microsoft.com/office/drawing/2014/main" id="{8D42E550-CC17-1A4A-8E57-872989AFDD7F}"/>
              </a:ext>
            </a:extLst>
          </p:cNvPr>
          <p:cNvSpPr txBox="1"/>
          <p:nvPr/>
        </p:nvSpPr>
        <p:spPr>
          <a:xfrm>
            <a:off x="935736" y="1569904"/>
            <a:ext cx="7265017" cy="438581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2400" b="0"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rPr>
              <a:t>As a design team read the guiding redesign questions on the bottom of page 11 and select two “ how might we…” questions you would like to explore as you begin to create your redesign plan.</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US" sz="2400" b="0"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endParaRPr>
          </a:p>
          <a:p>
            <a:pPr marL="457200" marR="0" lvl="0" indent="-457200" algn="l" defTabSz="914400" rtl="0" eaLnBrk="1" fontAlgn="auto" latinLnBrk="0" hangingPunct="1">
              <a:lnSpc>
                <a:spcPct val="100000"/>
              </a:lnSpc>
              <a:spcBef>
                <a:spcPts val="0"/>
              </a:spcBef>
              <a:spcAft>
                <a:spcPts val="600"/>
              </a:spcAft>
              <a:buClr>
                <a:srgbClr val="000000"/>
              </a:buClr>
              <a:buSzTx/>
              <a:buFont typeface="+mj-lt"/>
              <a:buAutoNum type="arabicPeriod"/>
              <a:tabLst/>
              <a:defRPr/>
            </a:pPr>
            <a:r>
              <a:rPr kumimoji="0" lang="en-US" sz="2400"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rPr>
              <a:t>Review the mindset shifts for Organizing Adults. </a:t>
            </a:r>
          </a:p>
          <a:p>
            <a:pPr marL="800100" lvl="1" indent="-342900">
              <a:spcAft>
                <a:spcPts val="1200"/>
              </a:spcAft>
              <a:buClr>
                <a:srgbClr val="000000"/>
              </a:buClr>
              <a:buFont typeface="Arial" panose="020B0604020202020204" pitchFamily="34" charset="0"/>
              <a:buChar char="•"/>
              <a:defRPr/>
            </a:pPr>
            <a:r>
              <a:rPr kumimoji="0" lang="en-US" sz="2400" b="0"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rPr>
              <a:t>What mindset do you see as a strength for your school community?</a:t>
            </a:r>
          </a:p>
          <a:p>
            <a:pPr marL="800100" lvl="1" indent="-342900">
              <a:buClr>
                <a:srgbClr val="000000"/>
              </a:buClr>
              <a:buFont typeface="Arial" panose="020B0604020202020204" pitchFamily="34" charset="0"/>
              <a:buChar char="•"/>
              <a:defRPr/>
            </a:pPr>
            <a:r>
              <a:rPr kumimoji="0" lang="en-US" sz="2400" b="0"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rPr>
              <a:t>What mindset might need to be given additional focus in order to surface</a:t>
            </a:r>
            <a:r>
              <a:rPr kumimoji="0" lang="en-US" sz="2400" b="0" i="0" u="none" strike="noStrike" kern="0" cap="none" spc="0" normalizeH="0" noProof="0" dirty="0">
                <a:ln>
                  <a:noFill/>
                </a:ln>
                <a:effectLst/>
                <a:uLnTx/>
                <a:uFillTx/>
                <a:latin typeface="Calibri" panose="020F0502020204030204" pitchFamily="34" charset="0"/>
                <a:cs typeface="Calibri" panose="020F0502020204030204" pitchFamily="34" charset="0"/>
                <a:sym typeface="Arial"/>
              </a:rPr>
              <a:t> e</a:t>
            </a:r>
            <a:r>
              <a:rPr kumimoji="0" lang="en-US" sz="2400" b="0"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rPr>
              <a:t>xisting assumptions and beliefs?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7072" y="1627632"/>
            <a:ext cx="3060657" cy="3958755"/>
          </a:xfrm>
          <a:prstGeom prst="rect">
            <a:avLst/>
          </a:prstGeom>
        </p:spPr>
      </p:pic>
    </p:spTree>
    <p:extLst>
      <p:ext uri="{BB962C8B-B14F-4D97-AF65-F5344CB8AC3E}">
        <p14:creationId xmlns:p14="http://schemas.microsoft.com/office/powerpoint/2010/main" val="224048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596" y="-332296"/>
            <a:ext cx="9934113" cy="1607913"/>
          </a:xfrm>
        </p:spPr>
        <p:txBody>
          <a:bodyPr>
            <a:normAutofit/>
          </a:bodyPr>
          <a:lstStyle/>
          <a:p>
            <a:r>
              <a:rPr lang="en-US" sz="4400" dirty="0">
                <a:latin typeface="Calibri Light" panose="020F0302020204030204" pitchFamily="34" charset="0"/>
                <a:cs typeface="Calibri Light" panose="020F0302020204030204" pitchFamily="34" charset="0"/>
              </a:rPr>
              <a:t>Who are We?</a:t>
            </a:r>
          </a:p>
        </p:txBody>
      </p:sp>
      <p:sp>
        <p:nvSpPr>
          <p:cNvPr id="3" name="Text Placeholder 2"/>
          <p:cNvSpPr>
            <a:spLocks noGrp="1"/>
          </p:cNvSpPr>
          <p:nvPr>
            <p:ph type="body" idx="1"/>
          </p:nvPr>
        </p:nvSpPr>
        <p:spPr>
          <a:xfrm>
            <a:off x="1988597" y="1652954"/>
            <a:ext cx="9934113" cy="4509721"/>
          </a:xfrm>
        </p:spPr>
        <p:txBody>
          <a:bodyPr>
            <a:normAutofit/>
          </a:bodyPr>
          <a:lstStyle/>
          <a:p>
            <a:pPr marL="55563" indent="0">
              <a:lnSpc>
                <a:spcPct val="130000"/>
              </a:lnSpc>
              <a:spcBef>
                <a:spcPts val="0"/>
              </a:spcBef>
            </a:pPr>
            <a:r>
              <a:rPr lang="en-US" sz="2800" dirty="0">
                <a:solidFill>
                  <a:schemeClr val="tx1"/>
                </a:solidFill>
              </a:rPr>
              <a:t>The Cross State High School Collaborative is a project consisting currently of seven participating states: </a:t>
            </a:r>
            <a:r>
              <a:rPr lang="en-US" sz="2800" b="1" dirty="0">
                <a:solidFill>
                  <a:schemeClr val="tx1"/>
                </a:solidFill>
              </a:rPr>
              <a:t>Illinois, Louisiana, Massachusetts, Mississippi, New Mexico, New York, </a:t>
            </a:r>
            <a:r>
              <a:rPr lang="en-US" sz="2800" dirty="0">
                <a:solidFill>
                  <a:schemeClr val="tx1"/>
                </a:solidFill>
              </a:rPr>
              <a:t>and</a:t>
            </a:r>
            <a:r>
              <a:rPr lang="en-US" sz="2800" b="1" dirty="0">
                <a:solidFill>
                  <a:schemeClr val="tx1"/>
                </a:solidFill>
              </a:rPr>
              <a:t> Ohio </a:t>
            </a:r>
            <a:r>
              <a:rPr lang="en-US" sz="2800" dirty="0">
                <a:solidFill>
                  <a:schemeClr val="tx1"/>
                </a:solidFill>
              </a:rPr>
              <a:t>partnering with the </a:t>
            </a:r>
            <a:r>
              <a:rPr lang="en-US" sz="2800" b="1" dirty="0">
                <a:solidFill>
                  <a:schemeClr val="tx1"/>
                </a:solidFill>
              </a:rPr>
              <a:t>CCSSO, Everyone Graduates Center at JHU, </a:t>
            </a:r>
            <a:r>
              <a:rPr lang="en-US" sz="2800" dirty="0">
                <a:solidFill>
                  <a:schemeClr val="tx1"/>
                </a:solidFill>
              </a:rPr>
              <a:t>and</a:t>
            </a:r>
            <a:r>
              <a:rPr lang="en-US" sz="2800" b="1" dirty="0">
                <a:solidFill>
                  <a:schemeClr val="tx1"/>
                </a:solidFill>
              </a:rPr>
              <a:t> Civic Enterprises. </a:t>
            </a:r>
            <a:r>
              <a:rPr lang="en-US" sz="2800" dirty="0">
                <a:solidFill>
                  <a:schemeClr val="tx1"/>
                </a:solidFill>
              </a:rPr>
              <a:t>Collectively, we are dedicated to using ESSA to redesign high needs high schools to support their communities in the 21</a:t>
            </a:r>
            <a:r>
              <a:rPr lang="en-US" sz="2800" baseline="30000" dirty="0">
                <a:solidFill>
                  <a:schemeClr val="tx1"/>
                </a:solidFill>
              </a:rPr>
              <a:t>st</a:t>
            </a:r>
            <a:r>
              <a:rPr lang="en-US" sz="2800" dirty="0">
                <a:solidFill>
                  <a:schemeClr val="tx1"/>
                </a:solidFill>
              </a:rPr>
              <a:t> Century.</a:t>
            </a:r>
          </a:p>
        </p:txBody>
      </p:sp>
    </p:spTree>
    <p:extLst>
      <p:ext uri="{BB962C8B-B14F-4D97-AF65-F5344CB8AC3E}">
        <p14:creationId xmlns:p14="http://schemas.microsoft.com/office/powerpoint/2010/main" val="429104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5230" y="285356"/>
            <a:ext cx="9907479" cy="1325563"/>
          </a:xfrm>
        </p:spPr>
        <p:txBody>
          <a:bodyPr>
            <a:normAutofit/>
          </a:bodyPr>
          <a:lstStyle/>
          <a:p>
            <a:r>
              <a:rPr lang="en-US" b="0" dirty="0"/>
              <a:t>Teaching &amp; Learning:</a:t>
            </a:r>
            <a:br>
              <a:rPr lang="en-US" b="0" dirty="0"/>
            </a:br>
            <a:r>
              <a:rPr lang="en-US" b="0" dirty="0"/>
              <a:t>“Supported, Engaged, and Challenged”</a:t>
            </a:r>
          </a:p>
        </p:txBody>
      </p:sp>
      <p:sp>
        <p:nvSpPr>
          <p:cNvPr id="5" name="Text Placeholder 4"/>
          <p:cNvSpPr>
            <a:spLocks noGrp="1"/>
          </p:cNvSpPr>
          <p:nvPr>
            <p:ph sz="half" idx="1"/>
          </p:nvPr>
        </p:nvSpPr>
        <p:spPr/>
        <p:txBody>
          <a:bodyPr>
            <a:normAutofit fontScale="92500"/>
          </a:bodyPr>
          <a:lstStyle/>
          <a:p>
            <a:pPr marL="50800" indent="0">
              <a:buNone/>
            </a:pPr>
            <a:r>
              <a:rPr lang="en-US" b="1" u="sng" dirty="0"/>
              <a:t>FROM:</a:t>
            </a:r>
          </a:p>
          <a:p>
            <a:r>
              <a:rPr lang="en-US" dirty="0"/>
              <a:t>Individual orientation</a:t>
            </a:r>
          </a:p>
          <a:p>
            <a:r>
              <a:rPr lang="en-US" dirty="0"/>
              <a:t>Assessment of learning</a:t>
            </a:r>
          </a:p>
          <a:p>
            <a:r>
              <a:rPr lang="en-US" dirty="0"/>
              <a:t>Stand and deliver</a:t>
            </a:r>
          </a:p>
          <a:p>
            <a:r>
              <a:rPr lang="en-US" dirty="0"/>
              <a:t>Extrinsic</a:t>
            </a:r>
          </a:p>
          <a:p>
            <a:r>
              <a:rPr lang="en-US" dirty="0"/>
              <a:t>Ritualized practice</a:t>
            </a:r>
          </a:p>
          <a:p>
            <a:r>
              <a:rPr lang="en-US" dirty="0"/>
              <a:t>Mistake = Bad</a:t>
            </a:r>
          </a:p>
        </p:txBody>
      </p:sp>
      <p:sp>
        <p:nvSpPr>
          <p:cNvPr id="7" name="Text Placeholder 6"/>
          <p:cNvSpPr>
            <a:spLocks noGrp="1"/>
          </p:cNvSpPr>
          <p:nvPr>
            <p:ph sz="half" idx="2"/>
          </p:nvPr>
        </p:nvSpPr>
        <p:spPr>
          <a:xfrm>
            <a:off x="7609114" y="1672038"/>
            <a:ext cx="4435516" cy="4237824"/>
          </a:xfrm>
        </p:spPr>
        <p:txBody>
          <a:bodyPr>
            <a:normAutofit fontScale="92500"/>
          </a:bodyPr>
          <a:lstStyle/>
          <a:p>
            <a:pPr marL="50800" indent="0">
              <a:buNone/>
            </a:pPr>
            <a:r>
              <a:rPr lang="en-US" b="1" u="sng" dirty="0"/>
              <a:t>TO:</a:t>
            </a:r>
          </a:p>
          <a:p>
            <a:r>
              <a:rPr lang="en-US" dirty="0"/>
              <a:t>Collective efficacy</a:t>
            </a:r>
          </a:p>
          <a:p>
            <a:r>
              <a:rPr lang="en-US" dirty="0"/>
              <a:t>Assessment for learning</a:t>
            </a:r>
          </a:p>
          <a:p>
            <a:r>
              <a:rPr lang="en-US" dirty="0"/>
              <a:t>Learning scientists and activators</a:t>
            </a:r>
          </a:p>
          <a:p>
            <a:r>
              <a:rPr lang="en-US" dirty="0"/>
              <a:t>Intrinsic, Choice, Autonomy</a:t>
            </a:r>
          </a:p>
          <a:p>
            <a:r>
              <a:rPr lang="en-US" dirty="0"/>
              <a:t>Competency attainment of something worthwhile</a:t>
            </a:r>
          </a:p>
          <a:p>
            <a:r>
              <a:rPr lang="en-US" dirty="0"/>
              <a:t>Mistake = Learning</a:t>
            </a:r>
          </a:p>
        </p:txBody>
      </p:sp>
      <p:sp>
        <p:nvSpPr>
          <p:cNvPr id="6" name="Right Arrow 5"/>
          <p:cNvSpPr/>
          <p:nvPr/>
        </p:nvSpPr>
        <p:spPr>
          <a:xfrm>
            <a:off x="5991224" y="3295650"/>
            <a:ext cx="1059731" cy="990600"/>
          </a:xfrm>
          <a:prstGeom prst="right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21594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45538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71971-DE4A-0044-9D88-57D5DC85E16B}"/>
              </a:ext>
            </a:extLst>
          </p:cNvPr>
          <p:cNvSpPr>
            <a:spLocks noGrp="1"/>
          </p:cNvSpPr>
          <p:nvPr>
            <p:ph type="ctrTitle"/>
          </p:nvPr>
        </p:nvSpPr>
        <p:spPr>
          <a:xfrm>
            <a:off x="1988597" y="0"/>
            <a:ext cx="9934113" cy="1254443"/>
          </a:xfrm>
        </p:spPr>
        <p:txBody>
          <a:bodyPr>
            <a:normAutofit/>
          </a:bodyPr>
          <a:lstStyle/>
          <a:p>
            <a:pPr algn="l"/>
            <a:r>
              <a:rPr lang="en-US" sz="4400" b="0" dirty="0"/>
              <a:t>Brainstorm at Your Table</a:t>
            </a:r>
          </a:p>
        </p:txBody>
      </p:sp>
      <p:sp>
        <p:nvSpPr>
          <p:cNvPr id="3" name="Subtitle 2">
            <a:extLst>
              <a:ext uri="{FF2B5EF4-FFF2-40B4-BE49-F238E27FC236}">
                <a16:creationId xmlns:a16="http://schemas.microsoft.com/office/drawing/2014/main" id="{C72EBE17-5796-474E-8347-E8F622F2E224}"/>
              </a:ext>
            </a:extLst>
          </p:cNvPr>
          <p:cNvSpPr>
            <a:spLocks noGrp="1"/>
          </p:cNvSpPr>
          <p:nvPr>
            <p:ph type="subTitle" idx="1"/>
          </p:nvPr>
        </p:nvSpPr>
        <p:spPr>
          <a:xfrm>
            <a:off x="1988596" y="1940878"/>
            <a:ext cx="9934113" cy="3012122"/>
          </a:xfrm>
        </p:spPr>
        <p:txBody>
          <a:bodyPr>
            <a:noAutofit/>
          </a:bodyPr>
          <a:lstStyle/>
          <a:p>
            <a:pPr>
              <a:lnSpc>
                <a:spcPct val="100000"/>
              </a:lnSpc>
            </a:pPr>
            <a:r>
              <a:rPr lang="en-US" sz="5400" dirty="0"/>
              <a:t>What are some of the mindset shifts you expect to see for Teaching and Learning?</a:t>
            </a:r>
          </a:p>
        </p:txBody>
      </p:sp>
    </p:spTree>
    <p:extLst>
      <p:ext uri="{BB962C8B-B14F-4D97-AF65-F5344CB8AC3E}">
        <p14:creationId xmlns:p14="http://schemas.microsoft.com/office/powerpoint/2010/main" val="125132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4" name="Shape 465"/>
          <p:cNvSpPr/>
          <p:nvPr/>
        </p:nvSpPr>
        <p:spPr>
          <a:xfrm>
            <a:off x="6887410" y="581261"/>
            <a:ext cx="4836695" cy="3558745"/>
          </a:xfrm>
          <a:prstGeom prst="rect">
            <a:avLst/>
          </a:prstGeom>
          <a:solidFill>
            <a:srgbClr val="CBE5FF"/>
          </a:solidFill>
          <a:ln w="9525" cap="flat" cmpd="sng">
            <a:solidFill>
              <a:srgbClr val="3333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465" name="Shape 465"/>
          <p:cNvSpPr/>
          <p:nvPr/>
        </p:nvSpPr>
        <p:spPr>
          <a:xfrm>
            <a:off x="1842868" y="586536"/>
            <a:ext cx="4767482" cy="3558744"/>
          </a:xfrm>
          <a:prstGeom prst="rect">
            <a:avLst/>
          </a:prstGeom>
          <a:solidFill>
            <a:srgbClr val="CBE5FF"/>
          </a:solidFill>
          <a:ln w="9525" cap="flat" cmpd="sng">
            <a:solidFill>
              <a:srgbClr val="3333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466" name="Shape 466"/>
          <p:cNvSpPr txBox="1"/>
          <p:nvPr/>
        </p:nvSpPr>
        <p:spPr>
          <a:xfrm>
            <a:off x="1842868" y="63004"/>
            <a:ext cx="9881237" cy="461665"/>
          </a:xfrm>
          <a:prstGeom prst="rect">
            <a:avLst/>
          </a:prstGeom>
          <a:solidFill>
            <a:srgbClr val="99CCFF"/>
          </a:solidFill>
          <a:ln w="12700" cap="flat" cmpd="sng">
            <a:no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ahoma"/>
                <a:ea typeface="Tahoma"/>
                <a:cs typeface="Tahoma"/>
                <a:sym typeface="Tahoma"/>
              </a:rPr>
              <a:t>Teaching and Learning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8" name="Shape 468"/>
          <p:cNvSpPr txBox="1"/>
          <p:nvPr/>
        </p:nvSpPr>
        <p:spPr>
          <a:xfrm>
            <a:off x="4152900" y="1857027"/>
            <a:ext cx="1143000" cy="30008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472" name="Shape 472"/>
          <p:cNvSpPr txBox="1"/>
          <p:nvPr/>
        </p:nvSpPr>
        <p:spPr>
          <a:xfrm>
            <a:off x="6610350" y="1724025"/>
            <a:ext cx="1143000" cy="30008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000000"/>
              </a:solidFill>
              <a:effectLst/>
              <a:uLnTx/>
              <a:uFillTx/>
              <a:latin typeface="Tahoma"/>
              <a:ea typeface="Tahoma"/>
              <a:cs typeface="Tahoma"/>
              <a:sym typeface="Tahoma"/>
            </a:endParaRPr>
          </a:p>
        </p:txBody>
      </p:sp>
      <p:graphicFrame>
        <p:nvGraphicFramePr>
          <p:cNvPr id="25" name="Table 24"/>
          <p:cNvGraphicFramePr>
            <a:graphicFrameLocks noGrp="1"/>
          </p:cNvGraphicFramePr>
          <p:nvPr>
            <p:extLst>
              <p:ext uri="{D42A27DB-BD31-4B8C-83A1-F6EECF244321}">
                <p14:modId xmlns:p14="http://schemas.microsoft.com/office/powerpoint/2010/main" val="2865210340"/>
              </p:ext>
            </p:extLst>
          </p:nvPr>
        </p:nvGraphicFramePr>
        <p:xfrm>
          <a:off x="1989638" y="677720"/>
          <a:ext cx="4445792" cy="3335479"/>
        </p:xfrm>
        <a:graphic>
          <a:graphicData uri="http://schemas.openxmlformats.org/drawingml/2006/table">
            <a:tbl>
              <a:tblPr firstRow="1" bandRow="1">
                <a:tableStyleId>{2D5ABB26-0587-4C30-8999-92F81FD0307C}</a:tableStyleId>
              </a:tblPr>
              <a:tblGrid>
                <a:gridCol w="4445792">
                  <a:extLst>
                    <a:ext uri="{9D8B030D-6E8A-4147-A177-3AD203B41FA5}">
                      <a16:colId xmlns:a16="http://schemas.microsoft.com/office/drawing/2014/main" val="1951447342"/>
                    </a:ext>
                  </a:extLst>
                </a:gridCol>
              </a:tblGrid>
              <a:tr h="433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chemeClr val="dk1"/>
                          </a:solidFill>
                          <a:latin typeface="Tahoma"/>
                          <a:ea typeface="Tahoma"/>
                          <a:cs typeface="Tahoma"/>
                          <a:sym typeface="Tahoma"/>
                        </a:rPr>
                        <a:t>Evidence-Based Practices</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932287"/>
                  </a:ext>
                </a:extLst>
              </a:tr>
              <a:tr h="543001">
                <a:tc>
                  <a:txBody>
                    <a:bodyPr/>
                    <a:lstStyle/>
                    <a:p>
                      <a:pPr marL="0" marR="0" lvl="0" indent="0" algn="ctr" rtl="0">
                        <a:spcBef>
                          <a:spcPts val="0"/>
                        </a:spcBef>
                        <a:spcAft>
                          <a:spcPts val="0"/>
                        </a:spcAft>
                        <a:buNone/>
                      </a:pPr>
                      <a:r>
                        <a:rPr lang="en-US" sz="1400" b="1" dirty="0">
                          <a:latin typeface="Tahoma" panose="020B0604030504040204" pitchFamily="34" charset="0"/>
                          <a:ea typeface="Tahoma" panose="020B0604030504040204" pitchFamily="34" charset="0"/>
                          <a:cs typeface="Tahoma" panose="020B0604030504040204" pitchFamily="34" charset="0"/>
                        </a:rPr>
                        <a:t>Evidence Based Instructional Program aligned with College and Career Readiness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6190667"/>
                  </a:ext>
                </a:extLst>
              </a:tr>
              <a:tr h="54300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Tahoma" panose="020B0604030504040204" pitchFamily="34" charset="0"/>
                          <a:ea typeface="Tahoma" panose="020B0604030504040204" pitchFamily="34" charset="0"/>
                          <a:cs typeface="Tahoma" panose="020B0604030504040204" pitchFamily="34" charset="0"/>
                        </a:rPr>
                        <a:t>Creating Challenging AND Caring Classrooms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3367854"/>
                  </a:ext>
                </a:extLst>
              </a:tr>
              <a:tr h="6054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Tahoma" panose="020B0604030504040204" pitchFamily="34" charset="0"/>
                          <a:ea typeface="Tahoma" panose="020B0604030504040204" pitchFamily="34" charset="0"/>
                          <a:cs typeface="Tahoma" panose="020B0604030504040204" pitchFamily="34" charset="0"/>
                        </a:rPr>
                        <a:t>Follow the Evidence – Use the Learning Sciences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4871056"/>
                  </a:ext>
                </a:extLst>
              </a:tr>
              <a:tr h="6054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Tahoma" panose="020B0604030504040204" pitchFamily="34" charset="0"/>
                          <a:ea typeface="Tahoma" panose="020B0604030504040204" pitchFamily="34" charset="0"/>
                          <a:cs typeface="Tahoma" panose="020B0604030504040204" pitchFamily="34" charset="0"/>
                        </a:rPr>
                        <a:t>Formative Assessments to tailor instruction and supports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1361992"/>
                  </a:ext>
                </a:extLst>
              </a:tr>
              <a:tr h="6054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Tahoma" panose="020B0604030504040204" pitchFamily="34" charset="0"/>
                          <a:ea typeface="Tahoma" panose="020B0604030504040204" pitchFamily="34" charset="0"/>
                          <a:cs typeface="Tahoma" panose="020B0604030504040204" pitchFamily="34" charset="0"/>
                        </a:rPr>
                        <a:t>Integrating Social, Emotional and Academic Development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9507399"/>
                  </a:ext>
                </a:extLst>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265081818"/>
              </p:ext>
            </p:extLst>
          </p:nvPr>
        </p:nvGraphicFramePr>
        <p:xfrm>
          <a:off x="7103562" y="678853"/>
          <a:ext cx="4443984" cy="2755085"/>
        </p:xfrm>
        <a:graphic>
          <a:graphicData uri="http://schemas.openxmlformats.org/drawingml/2006/table">
            <a:tbl>
              <a:tblPr firstRow="1" bandRow="1">
                <a:tableStyleId>{2D5ABB26-0587-4C30-8999-92F81FD0307C}</a:tableStyleId>
              </a:tblPr>
              <a:tblGrid>
                <a:gridCol w="4443984">
                  <a:extLst>
                    <a:ext uri="{9D8B030D-6E8A-4147-A177-3AD203B41FA5}">
                      <a16:colId xmlns:a16="http://schemas.microsoft.com/office/drawing/2014/main" val="1951447342"/>
                    </a:ext>
                  </a:extLst>
                </a:gridCol>
              </a:tblGrid>
              <a:tr h="377305">
                <a:tc>
                  <a:txBody>
                    <a:bodyPr/>
                    <a:lstStyle/>
                    <a:p>
                      <a:pPr marL="0" marR="0" lvl="0" indent="0" algn="ctr" rtl="0">
                        <a:spcBef>
                          <a:spcPts val="0"/>
                        </a:spcBef>
                        <a:spcAft>
                          <a:spcPts val="0"/>
                        </a:spcAft>
                        <a:buNone/>
                      </a:pPr>
                      <a:r>
                        <a:rPr lang="en-US" sz="1800" b="1" dirty="0">
                          <a:solidFill>
                            <a:schemeClr val="dk1"/>
                          </a:solidFill>
                          <a:latin typeface="Tahoma"/>
                          <a:ea typeface="Tahoma"/>
                          <a:cs typeface="Tahoma"/>
                          <a:sym typeface="Tahoma"/>
                        </a:rPr>
                        <a:t>Supporting Structures</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932287"/>
                  </a:ext>
                </a:extLst>
              </a:tr>
              <a:tr h="59444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Tahoma" panose="020B0604030504040204" pitchFamily="34" charset="0"/>
                          <a:ea typeface="Tahoma" panose="020B0604030504040204" pitchFamily="34" charset="0"/>
                          <a:cs typeface="Tahoma" panose="020B0604030504040204" pitchFamily="34" charset="0"/>
                        </a:rPr>
                        <a:t>Professional Learning Communities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6190667"/>
                  </a:ext>
                </a:extLst>
              </a:tr>
              <a:tr h="594445">
                <a:tc>
                  <a:txBody>
                    <a:bodyPr/>
                    <a:lstStyle/>
                    <a:p>
                      <a:pPr marL="0" marR="0" lvl="0" indent="0" algn="ctr" rtl="0">
                        <a:spcBef>
                          <a:spcPts val="0"/>
                        </a:spcBef>
                        <a:spcAft>
                          <a:spcPts val="0"/>
                        </a:spcAft>
                        <a:buNone/>
                      </a:pPr>
                      <a:r>
                        <a:rPr lang="en-US" sz="1400" b="1" dirty="0">
                          <a:latin typeface="Tahoma" panose="020B0604030504040204" pitchFamily="34" charset="0"/>
                          <a:ea typeface="Tahoma" panose="020B0604030504040204" pitchFamily="34" charset="0"/>
                          <a:cs typeface="Tahoma" panose="020B0604030504040204" pitchFamily="34" charset="0"/>
                        </a:rPr>
                        <a:t>Instructional Coaches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4871056"/>
                  </a:ext>
                </a:extLst>
              </a:tr>
              <a:tr h="594445">
                <a:tc>
                  <a:txBody>
                    <a:bodyPr/>
                    <a:lstStyle/>
                    <a:p>
                      <a:pPr marL="0" marR="0" lvl="0" indent="0" algn="ctr" rtl="0">
                        <a:spcBef>
                          <a:spcPts val="0"/>
                        </a:spcBef>
                        <a:spcAft>
                          <a:spcPts val="0"/>
                        </a:spcAft>
                        <a:buNone/>
                      </a:pPr>
                      <a:r>
                        <a:rPr lang="en-US" sz="1400" b="1" dirty="0">
                          <a:latin typeface="Tahoma" panose="020B0604030504040204" pitchFamily="34" charset="0"/>
                          <a:ea typeface="Tahoma" panose="020B0604030504040204" pitchFamily="34" charset="0"/>
                          <a:cs typeface="Tahoma" panose="020B0604030504040204" pitchFamily="34" charset="0"/>
                        </a:rPr>
                        <a:t>Collaborative Planning in School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1361992"/>
                  </a:ext>
                </a:extLst>
              </a:tr>
              <a:tr h="594445">
                <a:tc>
                  <a:txBody>
                    <a:bodyPr/>
                    <a:lstStyle/>
                    <a:p>
                      <a:pPr marL="0" marR="0" lvl="0" indent="0" algn="ctr" rtl="0">
                        <a:spcBef>
                          <a:spcPts val="0"/>
                        </a:spcBef>
                        <a:spcAft>
                          <a:spcPts val="0"/>
                        </a:spcAft>
                        <a:buNone/>
                      </a:pPr>
                      <a:r>
                        <a:rPr lang="en-US" sz="1400" b="1" dirty="0">
                          <a:latin typeface="Tahoma" panose="020B0604030504040204" pitchFamily="34" charset="0"/>
                          <a:ea typeface="Tahoma" panose="020B0604030504040204" pitchFamily="34" charset="0"/>
                          <a:cs typeface="Tahoma" panose="020B0604030504040204" pitchFamily="34" charset="0"/>
                        </a:rPr>
                        <a:t>Standards Based Grading/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Competency-Based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9507399"/>
                  </a:ext>
                </a:extLst>
              </a:tr>
            </a:tbl>
          </a:graphicData>
        </a:graphic>
      </p:graphicFrame>
      <p:sp>
        <p:nvSpPr>
          <p:cNvPr id="13" name="Rectangle 33">
            <a:extLst>
              <a:ext uri="{FF2B5EF4-FFF2-40B4-BE49-F238E27FC236}">
                <a16:creationId xmlns:a16="http://schemas.microsoft.com/office/drawing/2014/main" id="{234200E1-F2D4-854E-84AF-1DD9CF563756}"/>
              </a:ext>
            </a:extLst>
          </p:cNvPr>
          <p:cNvSpPr>
            <a:spLocks noChangeArrowheads="1"/>
          </p:cNvSpPr>
          <p:nvPr/>
        </p:nvSpPr>
        <p:spPr bwMode="auto">
          <a:xfrm>
            <a:off x="1842868" y="4670968"/>
            <a:ext cx="9881237" cy="1459992"/>
          </a:xfrm>
          <a:prstGeom prst="rect">
            <a:avLst/>
          </a:prstGeom>
          <a:solidFill>
            <a:srgbClr val="CBE5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350" b="1" i="0" u="none" strike="noStrike" kern="1200" cap="none" spc="0" normalizeH="0" baseline="0" noProof="0">
              <a:ln>
                <a:noFill/>
              </a:ln>
              <a:solidFill>
                <a:srgbClr val="004D74"/>
              </a:solidFill>
              <a:effectLst/>
              <a:uLnTx/>
              <a:uFillTx/>
              <a:latin typeface="Tahoma" panose="020B0604030504040204" pitchFamily="34" charset="0"/>
              <a:ea typeface="+mn-ea"/>
              <a:cs typeface="Arial"/>
              <a:sym typeface="Arial"/>
            </a:endParaRPr>
          </a:p>
        </p:txBody>
      </p:sp>
      <p:sp>
        <p:nvSpPr>
          <p:cNvPr id="14" name="Text Box 34">
            <a:extLst>
              <a:ext uri="{FF2B5EF4-FFF2-40B4-BE49-F238E27FC236}">
                <a16:creationId xmlns:a16="http://schemas.microsoft.com/office/drawing/2014/main" id="{478A0D9F-476C-E840-88FC-1541AAD9D377}"/>
              </a:ext>
            </a:extLst>
          </p:cNvPr>
          <p:cNvSpPr txBox="1">
            <a:spLocks noChangeArrowheads="1"/>
          </p:cNvSpPr>
          <p:nvPr/>
        </p:nvSpPr>
        <p:spPr bwMode="auto">
          <a:xfrm>
            <a:off x="1846679" y="4262089"/>
            <a:ext cx="9881237" cy="307777"/>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alpha val="50000"/>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Influencing Factors</a:t>
            </a:r>
          </a:p>
        </p:txBody>
      </p:sp>
      <p:sp>
        <p:nvSpPr>
          <p:cNvPr id="15" name="Text Box 35">
            <a:extLst>
              <a:ext uri="{FF2B5EF4-FFF2-40B4-BE49-F238E27FC236}">
                <a16:creationId xmlns:a16="http://schemas.microsoft.com/office/drawing/2014/main" id="{91181058-7E42-6A47-8DCA-649CA699E34C}"/>
              </a:ext>
            </a:extLst>
          </p:cNvPr>
          <p:cNvSpPr txBox="1">
            <a:spLocks noChangeArrowheads="1"/>
          </p:cNvSpPr>
          <p:nvPr/>
        </p:nvSpPr>
        <p:spPr bwMode="auto">
          <a:xfrm>
            <a:off x="2523110" y="4787777"/>
            <a:ext cx="8488504" cy="307777"/>
          </a:xfrm>
          <a:prstGeom prst="rect">
            <a:avLst/>
          </a:prstGeom>
          <a:solidFill>
            <a:srgbClr val="FFFFFF"/>
          </a:solidFill>
          <a:ln w="12700" algn="ctr">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Student data/needs/voice</a:t>
            </a:r>
          </a:p>
        </p:txBody>
      </p:sp>
      <p:sp>
        <p:nvSpPr>
          <p:cNvPr id="16" name="Text Box 37">
            <a:extLst>
              <a:ext uri="{FF2B5EF4-FFF2-40B4-BE49-F238E27FC236}">
                <a16:creationId xmlns:a16="http://schemas.microsoft.com/office/drawing/2014/main" id="{5D360B58-C6C0-B74F-B809-382967D8A380}"/>
              </a:ext>
            </a:extLst>
          </p:cNvPr>
          <p:cNvSpPr txBox="1">
            <a:spLocks noChangeArrowheads="1"/>
          </p:cNvSpPr>
          <p:nvPr/>
        </p:nvSpPr>
        <p:spPr bwMode="auto">
          <a:xfrm>
            <a:off x="2523109" y="5259155"/>
            <a:ext cx="8518308" cy="307777"/>
          </a:xfrm>
          <a:prstGeom prst="rect">
            <a:avLst/>
          </a:prstGeom>
          <a:solidFill>
            <a:schemeClr val="bg1"/>
          </a:solidFill>
          <a:ln w="12700">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Teacher capacities</a:t>
            </a:r>
          </a:p>
        </p:txBody>
      </p:sp>
      <p:sp>
        <p:nvSpPr>
          <p:cNvPr id="17" name="Rectangle 38">
            <a:extLst>
              <a:ext uri="{FF2B5EF4-FFF2-40B4-BE49-F238E27FC236}">
                <a16:creationId xmlns:a16="http://schemas.microsoft.com/office/drawing/2014/main" id="{315ED321-8C9F-1143-8425-20DCA5AEAD74}"/>
              </a:ext>
            </a:extLst>
          </p:cNvPr>
          <p:cNvSpPr>
            <a:spLocks noChangeArrowheads="1"/>
          </p:cNvSpPr>
          <p:nvPr/>
        </p:nvSpPr>
        <p:spPr bwMode="auto">
          <a:xfrm>
            <a:off x="2494978" y="5724357"/>
            <a:ext cx="8518308" cy="295031"/>
          </a:xfrm>
          <a:prstGeom prst="rect">
            <a:avLst/>
          </a:prstGeom>
          <a:solidFill>
            <a:schemeClr val="bg1"/>
          </a:solidFill>
          <a:ln w="9525">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Community Opportunities</a:t>
            </a:r>
          </a:p>
        </p:txBody>
      </p:sp>
    </p:spTree>
    <p:extLst>
      <p:ext uri="{BB962C8B-B14F-4D97-AF65-F5344CB8AC3E}">
        <p14:creationId xmlns:p14="http://schemas.microsoft.com/office/powerpoint/2010/main" val="94914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25F73D-6C25-4E39-A35F-B5BEBFA720B7}"/>
              </a:ext>
            </a:extLst>
          </p:cNvPr>
          <p:cNvSpPr>
            <a:spLocks noGrp="1"/>
          </p:cNvSpPr>
          <p:nvPr>
            <p:ph type="title"/>
          </p:nvPr>
        </p:nvSpPr>
        <p:spPr>
          <a:xfrm>
            <a:off x="2014538" y="132555"/>
            <a:ext cx="9907587" cy="1325563"/>
          </a:xfrm>
        </p:spPr>
        <p:txBody>
          <a:bodyPr/>
          <a:lstStyle/>
          <a:p>
            <a:r>
              <a:rPr lang="en-US" dirty="0">
                <a:latin typeface="Calibri Light" panose="020F0302020204030204" pitchFamily="34" charset="0"/>
                <a:cs typeface="Calibri Light" panose="020F0302020204030204" pitchFamily="34" charset="0"/>
              </a:rPr>
              <a:t>Key Tensions to Balance: Student Supports  </a:t>
            </a:r>
          </a:p>
        </p:txBody>
      </p:sp>
      <p:graphicFrame>
        <p:nvGraphicFramePr>
          <p:cNvPr id="7" name="Content Placeholder 4">
            <a:extLst>
              <a:ext uri="{FF2B5EF4-FFF2-40B4-BE49-F238E27FC236}">
                <a16:creationId xmlns:a16="http://schemas.microsoft.com/office/drawing/2014/main" id="{5F0E5068-DD8B-4481-B171-7D2A481CF0E8}"/>
              </a:ext>
            </a:extLst>
          </p:cNvPr>
          <p:cNvGraphicFramePr>
            <a:graphicFrameLocks/>
          </p:cNvGraphicFramePr>
          <p:nvPr/>
        </p:nvGraphicFramePr>
        <p:xfrm>
          <a:off x="2014538" y="1825625"/>
          <a:ext cx="4786312" cy="4237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5">
            <a:extLst>
              <a:ext uri="{FF2B5EF4-FFF2-40B4-BE49-F238E27FC236}">
                <a16:creationId xmlns:a16="http://schemas.microsoft.com/office/drawing/2014/main" id="{E5FA7DDF-243A-42E5-BC5C-1914F2217741}"/>
              </a:ext>
            </a:extLst>
          </p:cNvPr>
          <p:cNvGraphicFramePr>
            <a:graphicFrameLocks/>
          </p:cNvGraphicFramePr>
          <p:nvPr/>
        </p:nvGraphicFramePr>
        <p:xfrm>
          <a:off x="7140575" y="1825625"/>
          <a:ext cx="4781550" cy="42370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2713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DD55D-E48A-924E-BF0C-F77292131036}"/>
              </a:ext>
            </a:extLst>
          </p:cNvPr>
          <p:cNvSpPr>
            <a:spLocks noGrp="1"/>
          </p:cNvSpPr>
          <p:nvPr>
            <p:ph type="title"/>
          </p:nvPr>
        </p:nvSpPr>
        <p:spPr>
          <a:xfrm>
            <a:off x="2015231" y="365125"/>
            <a:ext cx="9907479" cy="1325563"/>
          </a:xfrm>
        </p:spPr>
        <p:txBody>
          <a:bodyPr>
            <a:normAutofit/>
          </a:bodyPr>
          <a:lstStyle/>
          <a:p>
            <a:r>
              <a:rPr lang="en-US" b="0" dirty="0"/>
              <a:t>Competency-Based Learning at</a:t>
            </a:r>
            <a:br>
              <a:rPr lang="en-US" b="0" dirty="0"/>
            </a:br>
            <a:r>
              <a:rPr lang="en-US" b="0" dirty="0"/>
              <a:t>Sanborn Regional High School</a:t>
            </a:r>
          </a:p>
        </p:txBody>
      </p:sp>
      <p:pic>
        <p:nvPicPr>
          <p:cNvPr id="5" name="Picture 4">
            <a:hlinkClick r:id="rId3"/>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68040" y="2209800"/>
            <a:ext cx="6433301" cy="3474720"/>
          </a:xfrm>
          <a:prstGeom prst="rect">
            <a:avLst/>
          </a:prstGeom>
        </p:spPr>
      </p:pic>
    </p:spTree>
    <p:extLst>
      <p:ext uri="{BB962C8B-B14F-4D97-AF65-F5344CB8AC3E}">
        <p14:creationId xmlns:p14="http://schemas.microsoft.com/office/powerpoint/2010/main" val="160681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5230" y="271365"/>
            <a:ext cx="9907479" cy="1325563"/>
          </a:xfrm>
        </p:spPr>
        <p:txBody>
          <a:bodyPr>
            <a:normAutofit fontScale="90000"/>
          </a:bodyPr>
          <a:lstStyle/>
          <a:p>
            <a:r>
              <a:rPr lang="en-US" b="0" dirty="0"/>
              <a:t>Postsecondary Pathways </a:t>
            </a:r>
            <a:br>
              <a:rPr lang="en-US" b="0" dirty="0"/>
            </a:br>
            <a:r>
              <a:rPr lang="en-US" b="0" dirty="0"/>
              <a:t>“Once an Endpoint; Now a Stepping-Stone.”</a:t>
            </a:r>
          </a:p>
        </p:txBody>
      </p:sp>
      <p:sp>
        <p:nvSpPr>
          <p:cNvPr id="5" name="Text Placeholder 4"/>
          <p:cNvSpPr>
            <a:spLocks noGrp="1"/>
          </p:cNvSpPr>
          <p:nvPr>
            <p:ph sz="half" idx="1"/>
          </p:nvPr>
        </p:nvSpPr>
        <p:spPr>
          <a:xfrm>
            <a:off x="2015230" y="1789043"/>
            <a:ext cx="4785065" cy="3578087"/>
          </a:xfrm>
        </p:spPr>
        <p:txBody>
          <a:bodyPr/>
          <a:lstStyle/>
          <a:p>
            <a:pPr marL="50800" indent="0">
              <a:buNone/>
            </a:pPr>
            <a:r>
              <a:rPr lang="en-US" b="1" u="sng" dirty="0"/>
              <a:t>FROM:</a:t>
            </a:r>
          </a:p>
          <a:p>
            <a:r>
              <a:rPr lang="en-US" dirty="0"/>
              <a:t>Sorting and ranking</a:t>
            </a:r>
          </a:p>
          <a:p>
            <a:r>
              <a:rPr lang="en-US" dirty="0"/>
              <a:t>Compliance</a:t>
            </a:r>
          </a:p>
          <a:p>
            <a:r>
              <a:rPr lang="en-US" dirty="0"/>
              <a:t>Seat time</a:t>
            </a:r>
          </a:p>
          <a:p>
            <a:r>
              <a:rPr lang="en-US" dirty="0"/>
              <a:t>School as single purveyor of knowledge</a:t>
            </a:r>
          </a:p>
          <a:p>
            <a:endParaRPr lang="en-US" dirty="0"/>
          </a:p>
          <a:p>
            <a:endParaRPr lang="en-US" dirty="0"/>
          </a:p>
        </p:txBody>
      </p:sp>
      <p:sp>
        <p:nvSpPr>
          <p:cNvPr id="7" name="Text Placeholder 6"/>
          <p:cNvSpPr>
            <a:spLocks noGrp="1"/>
          </p:cNvSpPr>
          <p:nvPr>
            <p:ph sz="half" idx="2"/>
          </p:nvPr>
        </p:nvSpPr>
        <p:spPr>
          <a:xfrm>
            <a:off x="7482840" y="1789043"/>
            <a:ext cx="4561790" cy="4120819"/>
          </a:xfrm>
        </p:spPr>
        <p:txBody>
          <a:bodyPr/>
          <a:lstStyle/>
          <a:p>
            <a:pPr marL="50800" indent="0">
              <a:buNone/>
            </a:pPr>
            <a:r>
              <a:rPr lang="en-US" b="1" u="sng" dirty="0"/>
              <a:t>TO:</a:t>
            </a:r>
          </a:p>
          <a:p>
            <a:r>
              <a:rPr lang="en-US" dirty="0"/>
              <a:t>Universal participation in a post secondary plan </a:t>
            </a:r>
          </a:p>
          <a:p>
            <a:r>
              <a:rPr lang="en-US" dirty="0"/>
              <a:t>Commitment</a:t>
            </a:r>
          </a:p>
          <a:p>
            <a:r>
              <a:rPr lang="en-US" dirty="0"/>
              <a:t>Relevance</a:t>
            </a:r>
          </a:p>
          <a:p>
            <a:r>
              <a:rPr lang="en-US" dirty="0"/>
              <a:t>Learning beyond school walls</a:t>
            </a:r>
          </a:p>
          <a:p>
            <a:pPr marL="50800" indent="0">
              <a:buNone/>
            </a:pPr>
            <a:endParaRPr lang="en-US" dirty="0"/>
          </a:p>
        </p:txBody>
      </p:sp>
      <p:sp>
        <p:nvSpPr>
          <p:cNvPr id="6" name="Right Arrow 5"/>
          <p:cNvSpPr/>
          <p:nvPr/>
        </p:nvSpPr>
        <p:spPr>
          <a:xfrm>
            <a:off x="5909239" y="2858852"/>
            <a:ext cx="1059731" cy="990600"/>
          </a:xfrm>
          <a:prstGeom prst="right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21594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60640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4" name="Shape 464"/>
          <p:cNvSpPr/>
          <p:nvPr/>
        </p:nvSpPr>
        <p:spPr>
          <a:xfrm>
            <a:off x="6610350" y="784657"/>
            <a:ext cx="4559399" cy="2952558"/>
          </a:xfrm>
          <a:prstGeom prst="rect">
            <a:avLst/>
          </a:prstGeom>
          <a:solidFill>
            <a:srgbClr val="CBE5FF"/>
          </a:solidFill>
          <a:ln w="9525" cap="flat" cmpd="sng">
            <a:solidFill>
              <a:srgbClr val="ED7D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65" name="Shape 465"/>
          <p:cNvSpPr/>
          <p:nvPr/>
        </p:nvSpPr>
        <p:spPr>
          <a:xfrm>
            <a:off x="1842868" y="784656"/>
            <a:ext cx="4472207" cy="2952559"/>
          </a:xfrm>
          <a:prstGeom prst="rect">
            <a:avLst/>
          </a:prstGeom>
          <a:solidFill>
            <a:srgbClr val="CBE5FF"/>
          </a:solidFill>
          <a:ln w="9525" cap="flat" cmpd="sng">
            <a:solidFill>
              <a:srgbClr val="ED7D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66" name="Shape 466"/>
          <p:cNvSpPr txBox="1"/>
          <p:nvPr/>
        </p:nvSpPr>
        <p:spPr>
          <a:xfrm>
            <a:off x="1842868" y="261124"/>
            <a:ext cx="9326881" cy="461665"/>
          </a:xfrm>
          <a:prstGeom prst="rect">
            <a:avLst/>
          </a:prstGeom>
          <a:solidFill>
            <a:srgbClr val="99CCFF"/>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ahoma"/>
                <a:ea typeface="Tahoma"/>
                <a:cs typeface="Tahoma"/>
                <a:sym typeface="Tahoma"/>
              </a:rPr>
              <a:t>Postsecondary Pathways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7" name="Shape 467"/>
          <p:cNvSpPr txBox="1"/>
          <p:nvPr/>
        </p:nvSpPr>
        <p:spPr>
          <a:xfrm>
            <a:off x="2019301" y="867471"/>
            <a:ext cx="4057650" cy="369332"/>
          </a:xfrm>
          <a:prstGeom prst="rect">
            <a:avLst/>
          </a:prstGeom>
          <a:solidFill>
            <a:srgbClr val="FFFFFF"/>
          </a:solidFill>
          <a:ln w="1905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Tahoma"/>
                <a:ea typeface="Tahoma"/>
                <a:cs typeface="Tahoma"/>
                <a:sym typeface="Tahoma"/>
              </a:rPr>
              <a:t>Evidence-Based Practices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8" name="Shape 468"/>
          <p:cNvSpPr txBox="1"/>
          <p:nvPr/>
        </p:nvSpPr>
        <p:spPr>
          <a:xfrm>
            <a:off x="4152900" y="1922145"/>
            <a:ext cx="1143000" cy="30008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69" name="Shape 469"/>
          <p:cNvSpPr txBox="1"/>
          <p:nvPr/>
        </p:nvSpPr>
        <p:spPr>
          <a:xfrm>
            <a:off x="2019300" y="1236803"/>
            <a:ext cx="4057649" cy="543229"/>
          </a:xfrm>
          <a:prstGeom prst="rect">
            <a:avLst/>
          </a:prstGeom>
          <a:solidFill>
            <a:srgbClr val="FFFFFF"/>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Choice of pathway is up to the student and family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70" name="Shape 470"/>
          <p:cNvSpPr/>
          <p:nvPr/>
        </p:nvSpPr>
        <p:spPr>
          <a:xfrm>
            <a:off x="2019300" y="1780033"/>
            <a:ext cx="4057649" cy="770482"/>
          </a:xfrm>
          <a:prstGeom prst="rect">
            <a:avLst/>
          </a:prstGeom>
          <a:solidFill>
            <a:schemeClr val="lt1"/>
          </a:solidFill>
          <a:ln w="9525"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All students are supported to complete a comprehensive plan for success </a:t>
            </a:r>
            <a:b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b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after high school</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71" name="Shape 471"/>
          <p:cNvSpPr txBox="1"/>
          <p:nvPr/>
        </p:nvSpPr>
        <p:spPr>
          <a:xfrm>
            <a:off x="6829063" y="870031"/>
            <a:ext cx="4126224" cy="369332"/>
          </a:xfrm>
          <a:prstGeom prst="rect">
            <a:avLst/>
          </a:prstGeom>
          <a:solidFill>
            <a:srgbClr val="FFFFFF"/>
          </a:solidFill>
          <a:ln w="1905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Tahoma"/>
                <a:ea typeface="Tahoma"/>
                <a:cs typeface="Tahoma"/>
                <a:sym typeface="Tahoma"/>
              </a:rPr>
              <a:t>Supporting Structures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72" name="Shape 472"/>
          <p:cNvSpPr txBox="1"/>
          <p:nvPr/>
        </p:nvSpPr>
        <p:spPr>
          <a:xfrm>
            <a:off x="6610350" y="1922145"/>
            <a:ext cx="1143000" cy="30008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73" name="Shape 473"/>
          <p:cNvSpPr txBox="1"/>
          <p:nvPr/>
        </p:nvSpPr>
        <p:spPr>
          <a:xfrm>
            <a:off x="6838950" y="1239364"/>
            <a:ext cx="4107639" cy="100519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College and career planning programming beginning in </a:t>
            </a:r>
            <a:r>
              <a:rPr lang="en-US" sz="1400" b="1" kern="0" dirty="0">
                <a:solidFill>
                  <a:srgbClr val="000000"/>
                </a:solidFill>
                <a:latin typeface="Tahoma"/>
                <a:ea typeface="Tahoma"/>
                <a:cs typeface="Tahoma"/>
                <a:sym typeface="Tahoma"/>
              </a:rPr>
              <a:t>freshman year</a:t>
            </a: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 for students and family including supports for college admission process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74" name="Shape 474"/>
          <p:cNvSpPr txBox="1"/>
          <p:nvPr/>
        </p:nvSpPr>
        <p:spPr>
          <a:xfrm>
            <a:off x="6838950" y="2241500"/>
            <a:ext cx="4107639" cy="31398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Academies/Cohorts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2" name="Shape 482"/>
          <p:cNvSpPr/>
          <p:nvPr/>
        </p:nvSpPr>
        <p:spPr>
          <a:xfrm>
            <a:off x="2019301" y="2550515"/>
            <a:ext cx="4057649" cy="553972"/>
          </a:xfrm>
          <a:prstGeom prst="rect">
            <a:avLst/>
          </a:prstGeom>
          <a:solidFill>
            <a:schemeClr val="lt1"/>
          </a:solidFill>
          <a:ln w="9525"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Integration of technical and </a:t>
            </a:r>
            <a:b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b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academic content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3" name="Shape 483"/>
          <p:cNvSpPr txBox="1"/>
          <p:nvPr/>
        </p:nvSpPr>
        <p:spPr>
          <a:xfrm>
            <a:off x="2019301" y="3093745"/>
            <a:ext cx="4057649" cy="564714"/>
          </a:xfrm>
          <a:prstGeom prst="rect">
            <a:avLst/>
          </a:prstGeom>
          <a:solidFill>
            <a:srgbClr val="FFFFFF"/>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Dual Enrollment – Early College – </a:t>
            </a:r>
            <a:b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b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AP – IB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4" name="Shape 484"/>
          <p:cNvSpPr txBox="1"/>
          <p:nvPr/>
        </p:nvSpPr>
        <p:spPr>
          <a:xfrm>
            <a:off x="6838951" y="2552812"/>
            <a:ext cx="4107638" cy="313983"/>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Competency-Based Learning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5" name="Shape 485"/>
          <p:cNvSpPr txBox="1"/>
          <p:nvPr/>
        </p:nvSpPr>
        <p:spPr>
          <a:xfrm>
            <a:off x="6838949" y="2873365"/>
            <a:ext cx="4107640" cy="29164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Apprentice/Internship/Job Shadow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Rectangle 33">
            <a:extLst>
              <a:ext uri="{FF2B5EF4-FFF2-40B4-BE49-F238E27FC236}">
                <a16:creationId xmlns:a16="http://schemas.microsoft.com/office/drawing/2014/main" id="{234200E1-F2D4-854E-84AF-1DD9CF563756}"/>
              </a:ext>
            </a:extLst>
          </p:cNvPr>
          <p:cNvSpPr>
            <a:spLocks noChangeArrowheads="1"/>
          </p:cNvSpPr>
          <p:nvPr/>
        </p:nvSpPr>
        <p:spPr bwMode="auto">
          <a:xfrm>
            <a:off x="1842868" y="4382722"/>
            <a:ext cx="9326881" cy="1459992"/>
          </a:xfrm>
          <a:prstGeom prst="rect">
            <a:avLst/>
          </a:prstGeom>
          <a:solidFill>
            <a:srgbClr val="CBE5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350" b="1" i="0" u="none" strike="noStrike" kern="1200" cap="none" spc="0" normalizeH="0" baseline="0" noProof="0">
              <a:ln>
                <a:noFill/>
              </a:ln>
              <a:solidFill>
                <a:srgbClr val="004D74"/>
              </a:solidFill>
              <a:effectLst/>
              <a:uLnTx/>
              <a:uFillTx/>
              <a:latin typeface="Tahoma" panose="020B0604030504040204" pitchFamily="34" charset="0"/>
              <a:ea typeface="+mn-ea"/>
              <a:cs typeface="Arial"/>
              <a:sym typeface="Arial"/>
            </a:endParaRPr>
          </a:p>
        </p:txBody>
      </p:sp>
      <p:sp>
        <p:nvSpPr>
          <p:cNvPr id="25" name="Text Box 34">
            <a:extLst>
              <a:ext uri="{FF2B5EF4-FFF2-40B4-BE49-F238E27FC236}">
                <a16:creationId xmlns:a16="http://schemas.microsoft.com/office/drawing/2014/main" id="{478A0D9F-476C-E840-88FC-1541AAD9D377}"/>
              </a:ext>
            </a:extLst>
          </p:cNvPr>
          <p:cNvSpPr txBox="1">
            <a:spLocks noChangeArrowheads="1"/>
          </p:cNvSpPr>
          <p:nvPr/>
        </p:nvSpPr>
        <p:spPr bwMode="auto">
          <a:xfrm>
            <a:off x="1842868" y="3961865"/>
            <a:ext cx="9326881" cy="307777"/>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alpha val="50000"/>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Influencing Factors</a:t>
            </a:r>
          </a:p>
        </p:txBody>
      </p:sp>
      <p:sp>
        <p:nvSpPr>
          <p:cNvPr id="26" name="Text Box 35">
            <a:extLst>
              <a:ext uri="{FF2B5EF4-FFF2-40B4-BE49-F238E27FC236}">
                <a16:creationId xmlns:a16="http://schemas.microsoft.com/office/drawing/2014/main" id="{91181058-7E42-6A47-8DCA-649CA699E34C}"/>
              </a:ext>
            </a:extLst>
          </p:cNvPr>
          <p:cNvSpPr txBox="1">
            <a:spLocks noChangeArrowheads="1"/>
          </p:cNvSpPr>
          <p:nvPr/>
        </p:nvSpPr>
        <p:spPr bwMode="auto">
          <a:xfrm>
            <a:off x="2538349" y="4465316"/>
            <a:ext cx="8012283" cy="307777"/>
          </a:xfrm>
          <a:prstGeom prst="rect">
            <a:avLst/>
          </a:prstGeom>
          <a:solidFill>
            <a:srgbClr val="FFFFFF"/>
          </a:solidFill>
          <a:ln w="12700" algn="ctr">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Student data/needs/voice</a:t>
            </a:r>
          </a:p>
        </p:txBody>
      </p:sp>
      <p:sp>
        <p:nvSpPr>
          <p:cNvPr id="27" name="Text Box 37">
            <a:extLst>
              <a:ext uri="{FF2B5EF4-FFF2-40B4-BE49-F238E27FC236}">
                <a16:creationId xmlns:a16="http://schemas.microsoft.com/office/drawing/2014/main" id="{5D360B58-C6C0-B74F-B809-382967D8A380}"/>
              </a:ext>
            </a:extLst>
          </p:cNvPr>
          <p:cNvSpPr txBox="1">
            <a:spLocks noChangeArrowheads="1"/>
          </p:cNvSpPr>
          <p:nvPr/>
        </p:nvSpPr>
        <p:spPr bwMode="auto">
          <a:xfrm>
            <a:off x="2538349" y="4936694"/>
            <a:ext cx="8040415" cy="307777"/>
          </a:xfrm>
          <a:prstGeom prst="rect">
            <a:avLst/>
          </a:prstGeom>
          <a:solidFill>
            <a:schemeClr val="bg1"/>
          </a:solidFill>
          <a:ln w="12700">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Teacher capacities</a:t>
            </a:r>
          </a:p>
        </p:txBody>
      </p:sp>
      <p:sp>
        <p:nvSpPr>
          <p:cNvPr id="28" name="Rectangle 38">
            <a:extLst>
              <a:ext uri="{FF2B5EF4-FFF2-40B4-BE49-F238E27FC236}">
                <a16:creationId xmlns:a16="http://schemas.microsoft.com/office/drawing/2014/main" id="{315ED321-8C9F-1143-8425-20DCA5AEAD74}"/>
              </a:ext>
            </a:extLst>
          </p:cNvPr>
          <p:cNvSpPr>
            <a:spLocks noChangeArrowheads="1"/>
          </p:cNvSpPr>
          <p:nvPr/>
        </p:nvSpPr>
        <p:spPr bwMode="auto">
          <a:xfrm>
            <a:off x="2510218" y="5401896"/>
            <a:ext cx="8040415" cy="295031"/>
          </a:xfrm>
          <a:prstGeom prst="rect">
            <a:avLst/>
          </a:prstGeom>
          <a:solidFill>
            <a:schemeClr val="bg1"/>
          </a:solidFill>
          <a:ln w="9525">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Community Opportunities</a:t>
            </a:r>
          </a:p>
        </p:txBody>
      </p:sp>
    </p:spTree>
    <p:extLst>
      <p:ext uri="{BB962C8B-B14F-4D97-AF65-F5344CB8AC3E}">
        <p14:creationId xmlns:p14="http://schemas.microsoft.com/office/powerpoint/2010/main" val="306052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03D17-6DF9-EF48-80BF-E930F0C1D4FF}"/>
              </a:ext>
            </a:extLst>
          </p:cNvPr>
          <p:cNvSpPr>
            <a:spLocks noGrp="1"/>
          </p:cNvSpPr>
          <p:nvPr>
            <p:ph type="title"/>
          </p:nvPr>
        </p:nvSpPr>
        <p:spPr/>
        <p:txBody>
          <a:bodyPr/>
          <a:lstStyle/>
          <a:p>
            <a:r>
              <a:rPr lang="en-US" b="0" dirty="0"/>
              <a:t>Table Activity</a:t>
            </a:r>
          </a:p>
        </p:txBody>
      </p:sp>
      <p:sp>
        <p:nvSpPr>
          <p:cNvPr id="3" name="Text Placeholder 2">
            <a:extLst>
              <a:ext uri="{FF2B5EF4-FFF2-40B4-BE49-F238E27FC236}">
                <a16:creationId xmlns:a16="http://schemas.microsoft.com/office/drawing/2014/main" id="{83FB14C4-7073-2047-B6A7-44F6C8126D16}"/>
              </a:ext>
            </a:extLst>
          </p:cNvPr>
          <p:cNvSpPr>
            <a:spLocks noGrp="1"/>
          </p:cNvSpPr>
          <p:nvPr>
            <p:ph type="body" idx="1"/>
          </p:nvPr>
        </p:nvSpPr>
        <p:spPr/>
        <p:txBody>
          <a:bodyPr/>
          <a:lstStyle/>
          <a:p>
            <a:pPr marL="50800" indent="0">
              <a:buNone/>
            </a:pPr>
            <a:r>
              <a:rPr lang="en-US" dirty="0">
                <a:solidFill>
                  <a:schemeClr val="tx1"/>
                </a:solidFill>
              </a:rPr>
              <a:t>Select one of the profiles provided highlighting pathways work at New York high schools.</a:t>
            </a:r>
          </a:p>
          <a:p>
            <a:pPr marL="50800" indent="0">
              <a:buNone/>
            </a:pPr>
            <a:endParaRPr lang="en-US" dirty="0"/>
          </a:p>
          <a:p>
            <a:pPr marL="50800" indent="0">
              <a:buNone/>
            </a:pPr>
            <a:r>
              <a:rPr lang="en-US" dirty="0"/>
              <a:t>As you read, think about how the organization of adults might enhance/support the vision for their school.</a:t>
            </a:r>
          </a:p>
        </p:txBody>
      </p:sp>
    </p:spTree>
    <p:extLst>
      <p:ext uri="{BB962C8B-B14F-4D97-AF65-F5344CB8AC3E}">
        <p14:creationId xmlns:p14="http://schemas.microsoft.com/office/powerpoint/2010/main" val="2528209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2" name="Picture 1">
            <a:hlinkClick r:id="rId3"/>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14600" y="1475014"/>
            <a:ext cx="7995543" cy="4343400"/>
          </a:xfrm>
          <a:prstGeom prst="rect">
            <a:avLst/>
          </a:prstGeom>
        </p:spPr>
      </p:pic>
      <p:sp>
        <p:nvSpPr>
          <p:cNvPr id="3" name="Rectangle 2"/>
          <p:cNvSpPr/>
          <p:nvPr/>
        </p:nvSpPr>
        <p:spPr>
          <a:xfrm>
            <a:off x="1876612" y="270145"/>
            <a:ext cx="10592973" cy="769441"/>
          </a:xfrm>
          <a:prstGeom prst="rect">
            <a:avLst/>
          </a:prstGeom>
        </p:spPr>
        <p:txBody>
          <a:bodyPr wrap="square">
            <a:spAutoFit/>
          </a:bodyPr>
          <a:lstStyle/>
          <a:p>
            <a:r>
              <a:rPr lang="en-US" sz="4400" dirty="0">
                <a:solidFill>
                  <a:srgbClr val="5E94CA"/>
                </a:solidFill>
                <a:latin typeface="Calibri" panose="020F0502020204030204" pitchFamily="34" charset="0"/>
                <a:cs typeface="Calibri" panose="020F0502020204030204" pitchFamily="34" charset="0"/>
              </a:rPr>
              <a:t>Tiger Ventures: Incubator for Start Ups</a:t>
            </a:r>
          </a:p>
        </p:txBody>
      </p:sp>
    </p:spTree>
    <p:extLst>
      <p:ext uri="{BB962C8B-B14F-4D97-AF65-F5344CB8AC3E}">
        <p14:creationId xmlns:p14="http://schemas.microsoft.com/office/powerpoint/2010/main" val="370089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A001-E402-914E-92AD-36838C329B68}"/>
              </a:ext>
            </a:extLst>
          </p:cNvPr>
          <p:cNvSpPr>
            <a:spLocks noGrp="1"/>
          </p:cNvSpPr>
          <p:nvPr>
            <p:ph type="ctrTitle"/>
          </p:nvPr>
        </p:nvSpPr>
        <p:spPr/>
        <p:txBody>
          <a:bodyPr/>
          <a:lstStyle/>
          <a:p>
            <a:r>
              <a:rPr lang="en-US" sz="5400" dirty="0"/>
              <a:t>Informing High School Redesign with Student &amp; Community Voice</a:t>
            </a:r>
          </a:p>
        </p:txBody>
      </p:sp>
      <p:sp>
        <p:nvSpPr>
          <p:cNvPr id="3" name="Subtitle 2">
            <a:extLst>
              <a:ext uri="{FF2B5EF4-FFF2-40B4-BE49-F238E27FC236}">
                <a16:creationId xmlns:a16="http://schemas.microsoft.com/office/drawing/2014/main" id="{62613B8D-531D-F14B-B47B-A7D928E93E4A}"/>
              </a:ext>
            </a:extLst>
          </p:cNvPr>
          <p:cNvSpPr>
            <a:spLocks noGrp="1"/>
          </p:cNvSpPr>
          <p:nvPr>
            <p:ph type="subTitle" idx="1"/>
          </p:nvPr>
        </p:nvSpPr>
        <p:spPr/>
        <p:txBody>
          <a:bodyPr/>
          <a:lstStyle/>
          <a:p>
            <a:r>
              <a:rPr lang="en-US" sz="3600" dirty="0"/>
              <a:t>Strategies for facilitating meaningful dialogue</a:t>
            </a:r>
          </a:p>
        </p:txBody>
      </p:sp>
    </p:spTree>
    <p:extLst>
      <p:ext uri="{BB962C8B-B14F-4D97-AF65-F5344CB8AC3E}">
        <p14:creationId xmlns:p14="http://schemas.microsoft.com/office/powerpoint/2010/main" val="3304462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A5065-EE80-F040-8018-5F663DDD24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3486" y="1389304"/>
            <a:ext cx="9735434" cy="4079392"/>
          </a:xfrm>
          <a:prstGeom prst="rect">
            <a:avLst/>
          </a:prstGeom>
        </p:spPr>
      </p:pic>
    </p:spTree>
    <p:extLst>
      <p:ext uri="{BB962C8B-B14F-4D97-AF65-F5344CB8AC3E}">
        <p14:creationId xmlns:p14="http://schemas.microsoft.com/office/powerpoint/2010/main" val="29309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5231" y="127000"/>
            <a:ext cx="9907479" cy="1325563"/>
          </a:xfrm>
        </p:spPr>
        <p:txBody>
          <a:bodyPr/>
          <a:lstStyle/>
          <a:p>
            <a:r>
              <a:rPr lang="en-US" dirty="0">
                <a:latin typeface="Calibri Light" panose="020F0302020204030204" pitchFamily="34" charset="0"/>
                <a:cs typeface="Calibri Light" panose="020F0302020204030204" pitchFamily="34" charset="0"/>
              </a:rPr>
              <a:t>Getting Started</a:t>
            </a:r>
          </a:p>
        </p:txBody>
      </p:sp>
      <p:sp>
        <p:nvSpPr>
          <p:cNvPr id="5" name="Text Placeholder 4"/>
          <p:cNvSpPr>
            <a:spLocks noGrp="1"/>
          </p:cNvSpPr>
          <p:nvPr>
            <p:ph type="body" idx="1"/>
          </p:nvPr>
        </p:nvSpPr>
        <p:spPr>
          <a:xfrm>
            <a:off x="2015231" y="1452563"/>
            <a:ext cx="9907479" cy="4451088"/>
          </a:xfrm>
        </p:spPr>
        <p:txBody>
          <a:bodyPr/>
          <a:lstStyle/>
          <a:p>
            <a:pPr>
              <a:lnSpc>
                <a:spcPct val="100000"/>
              </a:lnSpc>
              <a:spcAft>
                <a:spcPts val="1200"/>
              </a:spcAft>
            </a:pPr>
            <a:r>
              <a:rPr lang="en-US" dirty="0"/>
              <a:t>Have a deep understanding of your context</a:t>
            </a:r>
          </a:p>
          <a:p>
            <a:pPr>
              <a:lnSpc>
                <a:spcPct val="100000"/>
              </a:lnSpc>
              <a:spcAft>
                <a:spcPts val="1200"/>
              </a:spcAft>
            </a:pPr>
            <a:r>
              <a:rPr lang="en-US" dirty="0"/>
              <a:t>Know the educational challenges that walk in your door</a:t>
            </a:r>
          </a:p>
          <a:p>
            <a:pPr>
              <a:lnSpc>
                <a:spcPct val="100000"/>
              </a:lnSpc>
              <a:spcAft>
                <a:spcPts val="1200"/>
              </a:spcAft>
            </a:pPr>
            <a:r>
              <a:rPr lang="en-US" dirty="0"/>
              <a:t>Seek community input</a:t>
            </a:r>
          </a:p>
          <a:p>
            <a:pPr>
              <a:lnSpc>
                <a:spcPct val="100000"/>
              </a:lnSpc>
              <a:spcAft>
                <a:spcPts val="1200"/>
              </a:spcAft>
            </a:pPr>
            <a:r>
              <a:rPr lang="en-US" dirty="0"/>
              <a:t>Tools and strategies to help are available on the Cross State High School Collaborative website: </a:t>
            </a:r>
            <a:r>
              <a:rPr lang="en-US" dirty="0">
                <a:hlinkClick r:id="rId2"/>
              </a:rPr>
              <a:t>http://www.hsredesign.org/</a:t>
            </a:r>
            <a:endParaRPr lang="en-US" dirty="0"/>
          </a:p>
          <a:p>
            <a:pPr>
              <a:lnSpc>
                <a:spcPct val="100000"/>
              </a:lnSpc>
              <a:spcAft>
                <a:spcPts val="1200"/>
              </a:spcAft>
            </a:pPr>
            <a:r>
              <a:rPr lang="en-US" dirty="0"/>
              <a:t>Use guiding questions to help shape your redesign plan</a:t>
            </a:r>
          </a:p>
        </p:txBody>
      </p:sp>
    </p:spTree>
    <p:extLst>
      <p:ext uri="{BB962C8B-B14F-4D97-AF65-F5344CB8AC3E}">
        <p14:creationId xmlns:p14="http://schemas.microsoft.com/office/powerpoint/2010/main" val="18925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E6374-331C-FB46-9AD6-9CCF482114CE}"/>
              </a:ext>
            </a:extLst>
          </p:cNvPr>
          <p:cNvSpPr>
            <a:spLocks noGrp="1"/>
          </p:cNvSpPr>
          <p:nvPr>
            <p:ph type="ctrTitle"/>
          </p:nvPr>
        </p:nvSpPr>
        <p:spPr>
          <a:xfrm>
            <a:off x="441961" y="4968240"/>
            <a:ext cx="11750039" cy="1116112"/>
          </a:xfrm>
        </p:spPr>
        <p:txBody>
          <a:bodyPr/>
          <a:lstStyle/>
          <a:p>
            <a:r>
              <a:rPr lang="en-US" sz="5400" dirty="0">
                <a:hlinkClick r:id="rId3"/>
              </a:rPr>
              <a:t>Student Voices: The Future of School</a:t>
            </a:r>
            <a:endParaRPr lang="en-US" sz="5400" dirty="0"/>
          </a:p>
        </p:txBody>
      </p:sp>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42032" y="370187"/>
            <a:ext cx="8149896" cy="4598053"/>
          </a:xfrm>
          <a:prstGeom prst="rect">
            <a:avLst/>
          </a:prstGeom>
        </p:spPr>
      </p:pic>
    </p:spTree>
    <p:extLst>
      <p:ext uri="{BB962C8B-B14F-4D97-AF65-F5344CB8AC3E}">
        <p14:creationId xmlns:p14="http://schemas.microsoft.com/office/powerpoint/2010/main" val="235149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1F4B0-AA89-794D-AF5E-187764A06C48}"/>
              </a:ext>
            </a:extLst>
          </p:cNvPr>
          <p:cNvSpPr>
            <a:spLocks noGrp="1"/>
          </p:cNvSpPr>
          <p:nvPr>
            <p:ph type="title"/>
          </p:nvPr>
        </p:nvSpPr>
        <p:spPr>
          <a:xfrm>
            <a:off x="2015230" y="227965"/>
            <a:ext cx="9907479" cy="1325563"/>
          </a:xfrm>
        </p:spPr>
        <p:txBody>
          <a:bodyPr/>
          <a:lstStyle/>
          <a:p>
            <a:r>
              <a:rPr lang="en-US" b="0" dirty="0"/>
              <a:t>What Research Tells Us</a:t>
            </a:r>
          </a:p>
        </p:txBody>
      </p:sp>
      <p:sp>
        <p:nvSpPr>
          <p:cNvPr id="3" name="Content Placeholder 2">
            <a:extLst>
              <a:ext uri="{FF2B5EF4-FFF2-40B4-BE49-F238E27FC236}">
                <a16:creationId xmlns:a16="http://schemas.microsoft.com/office/drawing/2014/main" id="{84D00249-1030-5E44-A7D6-A5B43873A1BA}"/>
              </a:ext>
            </a:extLst>
          </p:cNvPr>
          <p:cNvSpPr>
            <a:spLocks noGrp="1"/>
          </p:cNvSpPr>
          <p:nvPr>
            <p:ph idx="1"/>
          </p:nvPr>
        </p:nvSpPr>
        <p:spPr>
          <a:xfrm>
            <a:off x="2015231" y="1417320"/>
            <a:ext cx="9907479" cy="5135879"/>
          </a:xfrm>
        </p:spPr>
        <p:txBody>
          <a:bodyPr>
            <a:normAutofit/>
          </a:bodyPr>
          <a:lstStyle/>
          <a:p>
            <a:pPr>
              <a:lnSpc>
                <a:spcPct val="100000"/>
              </a:lnSpc>
              <a:spcBef>
                <a:spcPts val="600"/>
              </a:spcBef>
              <a:spcAft>
                <a:spcPts val="1200"/>
              </a:spcAft>
            </a:pPr>
            <a:r>
              <a:rPr lang="en-US" dirty="0"/>
              <a:t>Young people need caring, trusting, and supportive relationships with adults and with other young people. </a:t>
            </a:r>
          </a:p>
          <a:p>
            <a:pPr>
              <a:lnSpc>
                <a:spcPct val="100000"/>
              </a:lnSpc>
              <a:spcBef>
                <a:spcPts val="600"/>
              </a:spcBef>
              <a:spcAft>
                <a:spcPts val="1200"/>
              </a:spcAft>
            </a:pPr>
            <a:r>
              <a:rPr lang="en-US" dirty="0"/>
              <a:t>Young people respond to high expectations.</a:t>
            </a:r>
          </a:p>
          <a:p>
            <a:pPr>
              <a:lnSpc>
                <a:spcPct val="100000"/>
              </a:lnSpc>
              <a:spcBef>
                <a:spcPts val="600"/>
              </a:spcBef>
              <a:spcAft>
                <a:spcPts val="1200"/>
              </a:spcAft>
            </a:pPr>
            <a:r>
              <a:rPr lang="en-US" dirty="0"/>
              <a:t> Young people need opportunities to contribute (often referred to as “choice and voice”). </a:t>
            </a:r>
          </a:p>
          <a:p>
            <a:pPr>
              <a:lnSpc>
                <a:spcPct val="100000"/>
              </a:lnSpc>
              <a:spcAft>
                <a:spcPts val="1200"/>
              </a:spcAft>
            </a:pPr>
            <a:r>
              <a:rPr lang="en-US" dirty="0"/>
              <a:t>Young people need learning experiences that intentionally engage their interests, offer opportunities to succeed, and provide feedback to enable them to reflect on their accomplishments.</a:t>
            </a:r>
          </a:p>
        </p:txBody>
      </p:sp>
    </p:spTree>
    <p:extLst>
      <p:ext uri="{BB962C8B-B14F-4D97-AF65-F5344CB8AC3E}">
        <p14:creationId xmlns:p14="http://schemas.microsoft.com/office/powerpoint/2010/main" val="167934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5231" y="202013"/>
            <a:ext cx="9907479" cy="1325563"/>
          </a:xfrm>
        </p:spPr>
        <p:txBody>
          <a:bodyPr>
            <a:normAutofit/>
          </a:bodyPr>
          <a:lstStyle/>
          <a:p>
            <a:r>
              <a:rPr lang="en-US" b="0" dirty="0"/>
              <a:t>Students at the Center </a:t>
            </a:r>
            <a:br>
              <a:rPr lang="en-US" b="0" dirty="0"/>
            </a:br>
            <a:r>
              <a:rPr lang="en-US" b="0" dirty="0"/>
              <a:t>“Hope, Agency, Trust and Relationships”</a:t>
            </a:r>
          </a:p>
        </p:txBody>
      </p:sp>
      <p:sp>
        <p:nvSpPr>
          <p:cNvPr id="5" name="Text Placeholder 4"/>
          <p:cNvSpPr>
            <a:spLocks noGrp="1"/>
          </p:cNvSpPr>
          <p:nvPr>
            <p:ph sz="half" idx="1"/>
          </p:nvPr>
        </p:nvSpPr>
        <p:spPr/>
        <p:txBody>
          <a:bodyPr>
            <a:normAutofit fontScale="92500" lnSpcReduction="10000"/>
          </a:bodyPr>
          <a:lstStyle/>
          <a:p>
            <a:pPr marL="50800" indent="0">
              <a:buNone/>
            </a:pPr>
            <a:r>
              <a:rPr lang="en-US" b="1" u="sng" dirty="0"/>
              <a:t>FROM:</a:t>
            </a:r>
          </a:p>
          <a:p>
            <a:r>
              <a:rPr lang="en-US" dirty="0"/>
              <a:t>I am not a social worker</a:t>
            </a:r>
          </a:p>
          <a:p>
            <a:r>
              <a:rPr lang="en-US" dirty="0"/>
              <a:t>Those people</a:t>
            </a:r>
          </a:p>
          <a:p>
            <a:r>
              <a:rPr lang="en-US" dirty="0"/>
              <a:t>Data for accountability</a:t>
            </a:r>
          </a:p>
          <a:p>
            <a:r>
              <a:rPr lang="en-US" dirty="0"/>
              <a:t>Punitive</a:t>
            </a:r>
          </a:p>
          <a:p>
            <a:r>
              <a:rPr lang="en-US" dirty="0"/>
              <a:t>Deficit</a:t>
            </a:r>
          </a:p>
          <a:p>
            <a:r>
              <a:rPr lang="en-US" dirty="0"/>
              <a:t>Fixed mindset</a:t>
            </a:r>
          </a:p>
          <a:p>
            <a:r>
              <a:rPr lang="en-US" dirty="0"/>
              <a:t>Shame</a:t>
            </a:r>
          </a:p>
          <a:p>
            <a:r>
              <a:rPr lang="en-US" dirty="0"/>
              <a:t>Compliance</a:t>
            </a:r>
          </a:p>
          <a:p>
            <a:endParaRPr lang="en-US" dirty="0"/>
          </a:p>
          <a:p>
            <a:endParaRPr lang="en-US" dirty="0"/>
          </a:p>
        </p:txBody>
      </p:sp>
      <p:sp>
        <p:nvSpPr>
          <p:cNvPr id="7" name="Text Placeholder 6"/>
          <p:cNvSpPr>
            <a:spLocks noGrp="1"/>
          </p:cNvSpPr>
          <p:nvPr>
            <p:ph sz="half" idx="2"/>
          </p:nvPr>
        </p:nvSpPr>
        <p:spPr>
          <a:xfrm>
            <a:off x="7867650" y="1825625"/>
            <a:ext cx="4055060" cy="4237824"/>
          </a:xfrm>
        </p:spPr>
        <p:txBody>
          <a:bodyPr>
            <a:normAutofit fontScale="92500" lnSpcReduction="10000"/>
          </a:bodyPr>
          <a:lstStyle/>
          <a:p>
            <a:pPr marL="50800" indent="0">
              <a:buNone/>
            </a:pPr>
            <a:r>
              <a:rPr lang="en-US" b="1" u="sng" dirty="0"/>
              <a:t>TO:</a:t>
            </a:r>
          </a:p>
          <a:p>
            <a:r>
              <a:rPr lang="en-US" dirty="0"/>
              <a:t>How can I help?</a:t>
            </a:r>
          </a:p>
          <a:p>
            <a:r>
              <a:rPr lang="en-US" dirty="0"/>
              <a:t>We are the people</a:t>
            </a:r>
          </a:p>
          <a:p>
            <a:r>
              <a:rPr lang="en-US" dirty="0"/>
              <a:t>Data for improvement</a:t>
            </a:r>
          </a:p>
          <a:p>
            <a:r>
              <a:rPr lang="en-US" dirty="0"/>
              <a:t>Restorative</a:t>
            </a:r>
          </a:p>
          <a:p>
            <a:r>
              <a:rPr lang="en-US" dirty="0"/>
              <a:t>Asset-based</a:t>
            </a:r>
          </a:p>
          <a:p>
            <a:r>
              <a:rPr lang="en-US" dirty="0"/>
              <a:t>Growth mindset</a:t>
            </a:r>
          </a:p>
          <a:p>
            <a:r>
              <a:rPr lang="en-US" dirty="0"/>
              <a:t>Resilience</a:t>
            </a:r>
          </a:p>
          <a:p>
            <a:r>
              <a:rPr lang="en-US" dirty="0"/>
              <a:t>Commitment</a:t>
            </a:r>
          </a:p>
        </p:txBody>
      </p:sp>
      <p:sp>
        <p:nvSpPr>
          <p:cNvPr id="6" name="Right Arrow 5"/>
          <p:cNvSpPr/>
          <p:nvPr/>
        </p:nvSpPr>
        <p:spPr>
          <a:xfrm>
            <a:off x="6172199" y="3449237"/>
            <a:ext cx="1059731" cy="990600"/>
          </a:xfrm>
          <a:prstGeom prst="right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21594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07211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4" name="Shape 464"/>
          <p:cNvSpPr/>
          <p:nvPr/>
        </p:nvSpPr>
        <p:spPr>
          <a:xfrm>
            <a:off x="6482080" y="753672"/>
            <a:ext cx="4687668" cy="2741370"/>
          </a:xfrm>
          <a:prstGeom prst="rect">
            <a:avLst/>
          </a:prstGeom>
          <a:solidFill>
            <a:srgbClr val="CBE5FF"/>
          </a:soli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465" name="Shape 465"/>
          <p:cNvSpPr/>
          <p:nvPr/>
        </p:nvSpPr>
        <p:spPr>
          <a:xfrm>
            <a:off x="1842868" y="753671"/>
            <a:ext cx="4555301" cy="2741370"/>
          </a:xfrm>
          <a:prstGeom prst="rect">
            <a:avLst/>
          </a:prstGeom>
          <a:solidFill>
            <a:srgbClr val="CBE5FF"/>
          </a:solidFill>
          <a:ln w="9525" cap="flat" cmpd="sng">
            <a:solidFill>
              <a:srgbClr val="ED7D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466" name="Shape 466"/>
          <p:cNvSpPr txBox="1"/>
          <p:nvPr/>
        </p:nvSpPr>
        <p:spPr>
          <a:xfrm>
            <a:off x="1842868" y="230138"/>
            <a:ext cx="9326881" cy="461665"/>
          </a:xfrm>
          <a:prstGeom prst="rect">
            <a:avLst/>
          </a:prstGeom>
          <a:solidFill>
            <a:srgbClr val="99CCFF"/>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ahoma"/>
                <a:ea typeface="Tahoma"/>
                <a:cs typeface="Tahoma"/>
                <a:sym typeface="Tahoma"/>
              </a:rPr>
              <a:t>Students at the Center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7" name="Shape 467"/>
          <p:cNvSpPr txBox="1"/>
          <p:nvPr/>
        </p:nvSpPr>
        <p:spPr>
          <a:xfrm>
            <a:off x="2063024" y="877082"/>
            <a:ext cx="4116508" cy="369332"/>
          </a:xfrm>
          <a:prstGeom prst="rect">
            <a:avLst/>
          </a:prstGeom>
          <a:solidFill>
            <a:srgbClr val="FFFFFF"/>
          </a:solidFill>
          <a:ln w="1905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Tahoma"/>
                <a:ea typeface="Tahoma"/>
                <a:cs typeface="Tahoma"/>
                <a:sym typeface="Tahoma"/>
              </a:rPr>
              <a:t>Evidence-Based Practices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8" name="Shape 468"/>
          <p:cNvSpPr txBox="1"/>
          <p:nvPr/>
        </p:nvSpPr>
        <p:spPr>
          <a:xfrm>
            <a:off x="4244094" y="1891159"/>
            <a:ext cx="1250069" cy="30008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469" name="Shape 469"/>
          <p:cNvSpPr txBox="1"/>
          <p:nvPr/>
        </p:nvSpPr>
        <p:spPr>
          <a:xfrm>
            <a:off x="2063023" y="1245775"/>
            <a:ext cx="4116507" cy="585464"/>
          </a:xfrm>
          <a:prstGeom prst="rect">
            <a:avLst/>
          </a:prstGeom>
          <a:solidFill>
            <a:srgbClr val="FFFFFF"/>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Positive Developmental Relationships </a:t>
            </a:r>
            <a:b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b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with Adults</a:t>
            </a:r>
            <a:endParaRPr kumimoji="0" lang="en-US" sz="1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70" name="Shape 470"/>
          <p:cNvSpPr/>
          <p:nvPr/>
        </p:nvSpPr>
        <p:spPr>
          <a:xfrm>
            <a:off x="2063023" y="1831239"/>
            <a:ext cx="4116507" cy="742543"/>
          </a:xfrm>
          <a:prstGeom prst="rect">
            <a:avLst/>
          </a:prstGeom>
          <a:solidFill>
            <a:schemeClr val="lt1"/>
          </a:solidFill>
          <a:ln w="9525"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Early Warning and Multi-Tiered Student Response Systems and Community Support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71" name="Shape 471"/>
          <p:cNvSpPr txBox="1"/>
          <p:nvPr/>
        </p:nvSpPr>
        <p:spPr>
          <a:xfrm>
            <a:off x="6730090" y="876443"/>
            <a:ext cx="4224556" cy="369332"/>
          </a:xfrm>
          <a:prstGeom prst="rect">
            <a:avLst/>
          </a:prstGeom>
          <a:solidFill>
            <a:srgbClr val="FFFFFF"/>
          </a:solidFill>
          <a:ln w="1905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Tahoma"/>
                <a:ea typeface="Tahoma"/>
                <a:cs typeface="Tahoma"/>
                <a:sym typeface="Tahoma"/>
              </a:rPr>
              <a:t>Supporting Structures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Shape 472"/>
          <p:cNvSpPr txBox="1"/>
          <p:nvPr/>
        </p:nvSpPr>
        <p:spPr>
          <a:xfrm>
            <a:off x="6701544" y="1891159"/>
            <a:ext cx="1250069" cy="30008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473" name="Shape 473"/>
          <p:cNvSpPr txBox="1"/>
          <p:nvPr/>
        </p:nvSpPr>
        <p:spPr>
          <a:xfrm>
            <a:off x="6730088" y="1219343"/>
            <a:ext cx="4224558" cy="73511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Ongoing structures/rituals that promote and celebrate student voice, engagement, </a:t>
            </a:r>
            <a:b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b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and performance</a:t>
            </a:r>
            <a:endParaRPr kumimoji="0"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74" name="Shape 474"/>
          <p:cNvSpPr txBox="1"/>
          <p:nvPr/>
        </p:nvSpPr>
        <p:spPr>
          <a:xfrm>
            <a:off x="6730087" y="1958180"/>
            <a:ext cx="4224558" cy="38039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Academies/Student</a:t>
            </a:r>
            <a:r>
              <a:rPr kumimoji="0" lang="en-US" sz="1800" b="1" i="0" u="none" strike="noStrike" kern="0" cap="none" spc="0" normalizeH="0" baseline="0" noProof="0" dirty="0">
                <a:ln>
                  <a:noFill/>
                </a:ln>
                <a:solidFill>
                  <a:srgbClr val="000000"/>
                </a:solidFill>
                <a:effectLst/>
                <a:uLnTx/>
                <a:uFillTx/>
                <a:latin typeface="Tahoma"/>
                <a:ea typeface="Tahoma"/>
                <a:cs typeface="Tahoma"/>
                <a:sym typeface="Tahoma"/>
              </a:rPr>
              <a:t> </a:t>
            </a: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Cohorts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2" name="Shape 482"/>
          <p:cNvSpPr/>
          <p:nvPr/>
        </p:nvSpPr>
        <p:spPr>
          <a:xfrm>
            <a:off x="2063025" y="2579107"/>
            <a:ext cx="4116507" cy="334128"/>
          </a:xfrm>
          <a:prstGeom prst="rect">
            <a:avLst/>
          </a:prstGeom>
          <a:solidFill>
            <a:schemeClr val="lt1"/>
          </a:solidFill>
          <a:ln w="9525"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Building Hope, Purpose, and Agency</a:t>
            </a:r>
          </a:p>
        </p:txBody>
      </p:sp>
      <p:sp>
        <p:nvSpPr>
          <p:cNvPr id="483" name="Shape 483"/>
          <p:cNvSpPr txBox="1"/>
          <p:nvPr/>
        </p:nvSpPr>
        <p:spPr>
          <a:xfrm>
            <a:off x="2063025" y="2910000"/>
            <a:ext cx="4116507" cy="372859"/>
          </a:xfrm>
          <a:prstGeom prst="rect">
            <a:avLst/>
          </a:prstGeom>
          <a:solidFill>
            <a:srgbClr val="FFFFFF"/>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Restorative Practices</a:t>
            </a:r>
            <a:endParaRPr kumimoji="0"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84" name="Shape 484"/>
          <p:cNvSpPr txBox="1"/>
          <p:nvPr/>
        </p:nvSpPr>
        <p:spPr>
          <a:xfrm>
            <a:off x="6730086" y="2341679"/>
            <a:ext cx="4224558" cy="342481"/>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Interdisciplinary teams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5" name="Shape 485"/>
          <p:cNvSpPr txBox="1"/>
          <p:nvPr/>
        </p:nvSpPr>
        <p:spPr>
          <a:xfrm>
            <a:off x="6730084" y="2683970"/>
            <a:ext cx="4224559" cy="322669"/>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Common Planning Time</a:t>
            </a:r>
            <a:endParaRPr kumimoji="0"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4" name="Rectangle 33">
            <a:extLst>
              <a:ext uri="{FF2B5EF4-FFF2-40B4-BE49-F238E27FC236}">
                <a16:creationId xmlns:a16="http://schemas.microsoft.com/office/drawing/2014/main" id="{234200E1-F2D4-854E-84AF-1DD9CF563756}"/>
              </a:ext>
            </a:extLst>
          </p:cNvPr>
          <p:cNvSpPr>
            <a:spLocks noChangeArrowheads="1"/>
          </p:cNvSpPr>
          <p:nvPr/>
        </p:nvSpPr>
        <p:spPr bwMode="auto">
          <a:xfrm>
            <a:off x="1842868" y="4318093"/>
            <a:ext cx="9326881" cy="1459992"/>
          </a:xfrm>
          <a:prstGeom prst="rect">
            <a:avLst/>
          </a:prstGeom>
          <a:solidFill>
            <a:srgbClr val="CBE5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350" b="1" i="0" u="none" strike="noStrike" kern="1200" cap="none" spc="0" normalizeH="0" baseline="0" noProof="0">
              <a:ln>
                <a:noFill/>
              </a:ln>
              <a:solidFill>
                <a:srgbClr val="004D74"/>
              </a:solidFill>
              <a:effectLst/>
              <a:uLnTx/>
              <a:uFillTx/>
              <a:latin typeface="Tahoma" panose="020B0604030504040204" pitchFamily="34" charset="0"/>
              <a:ea typeface="+mn-ea"/>
              <a:cs typeface="Arial"/>
              <a:sym typeface="Arial"/>
            </a:endParaRPr>
          </a:p>
        </p:txBody>
      </p:sp>
      <p:sp>
        <p:nvSpPr>
          <p:cNvPr id="25" name="Text Box 34">
            <a:extLst>
              <a:ext uri="{FF2B5EF4-FFF2-40B4-BE49-F238E27FC236}">
                <a16:creationId xmlns:a16="http://schemas.microsoft.com/office/drawing/2014/main" id="{478A0D9F-476C-E840-88FC-1541AAD9D377}"/>
              </a:ext>
            </a:extLst>
          </p:cNvPr>
          <p:cNvSpPr txBox="1">
            <a:spLocks noChangeArrowheads="1"/>
          </p:cNvSpPr>
          <p:nvPr/>
        </p:nvSpPr>
        <p:spPr bwMode="auto">
          <a:xfrm>
            <a:off x="1842868" y="3897236"/>
            <a:ext cx="9326881" cy="307777"/>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alpha val="50000"/>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a:sym typeface="Arial"/>
              </a:rPr>
              <a:t>Influencing Factors</a:t>
            </a:r>
          </a:p>
        </p:txBody>
      </p:sp>
      <p:sp>
        <p:nvSpPr>
          <p:cNvPr id="26" name="Text Box 35">
            <a:extLst>
              <a:ext uri="{FF2B5EF4-FFF2-40B4-BE49-F238E27FC236}">
                <a16:creationId xmlns:a16="http://schemas.microsoft.com/office/drawing/2014/main" id="{91181058-7E42-6A47-8DCA-649CA699E34C}"/>
              </a:ext>
            </a:extLst>
          </p:cNvPr>
          <p:cNvSpPr txBox="1">
            <a:spLocks noChangeArrowheads="1"/>
          </p:cNvSpPr>
          <p:nvPr/>
        </p:nvSpPr>
        <p:spPr bwMode="auto">
          <a:xfrm>
            <a:off x="2538349" y="4400687"/>
            <a:ext cx="8012283" cy="307777"/>
          </a:xfrm>
          <a:prstGeom prst="rect">
            <a:avLst/>
          </a:prstGeom>
          <a:solidFill>
            <a:srgbClr val="FFFFFF"/>
          </a:solidFill>
          <a:ln w="12700" algn="ctr">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a:sym typeface="Arial"/>
              </a:rPr>
              <a:t>Student data/needs/voice</a:t>
            </a:r>
          </a:p>
        </p:txBody>
      </p:sp>
      <p:sp>
        <p:nvSpPr>
          <p:cNvPr id="27" name="Text Box 37">
            <a:extLst>
              <a:ext uri="{FF2B5EF4-FFF2-40B4-BE49-F238E27FC236}">
                <a16:creationId xmlns:a16="http://schemas.microsoft.com/office/drawing/2014/main" id="{5D360B58-C6C0-B74F-B809-382967D8A380}"/>
              </a:ext>
            </a:extLst>
          </p:cNvPr>
          <p:cNvSpPr txBox="1">
            <a:spLocks noChangeArrowheads="1"/>
          </p:cNvSpPr>
          <p:nvPr/>
        </p:nvSpPr>
        <p:spPr bwMode="auto">
          <a:xfrm>
            <a:off x="2538349" y="4872065"/>
            <a:ext cx="8040415" cy="307777"/>
          </a:xfrm>
          <a:prstGeom prst="rect">
            <a:avLst/>
          </a:prstGeom>
          <a:solidFill>
            <a:schemeClr val="bg1"/>
          </a:solidFill>
          <a:ln w="12700">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a:sym typeface="Arial"/>
              </a:rPr>
              <a:t>Teacher capacities</a:t>
            </a:r>
          </a:p>
        </p:txBody>
      </p:sp>
      <p:sp>
        <p:nvSpPr>
          <p:cNvPr id="28" name="Rectangle 38">
            <a:extLst>
              <a:ext uri="{FF2B5EF4-FFF2-40B4-BE49-F238E27FC236}">
                <a16:creationId xmlns:a16="http://schemas.microsoft.com/office/drawing/2014/main" id="{315ED321-8C9F-1143-8425-20DCA5AEAD74}"/>
              </a:ext>
            </a:extLst>
          </p:cNvPr>
          <p:cNvSpPr>
            <a:spLocks noChangeArrowheads="1"/>
          </p:cNvSpPr>
          <p:nvPr/>
        </p:nvSpPr>
        <p:spPr bwMode="auto">
          <a:xfrm>
            <a:off x="2510218" y="5337267"/>
            <a:ext cx="8040415" cy="295031"/>
          </a:xfrm>
          <a:prstGeom prst="rect">
            <a:avLst/>
          </a:prstGeom>
          <a:solidFill>
            <a:schemeClr val="bg1"/>
          </a:solidFill>
          <a:ln w="9525">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a:sym typeface="Arial"/>
              </a:rPr>
              <a:t>Community Opportunities</a:t>
            </a:r>
          </a:p>
        </p:txBody>
      </p:sp>
    </p:spTree>
    <p:extLst>
      <p:ext uri="{BB962C8B-B14F-4D97-AF65-F5344CB8AC3E}">
        <p14:creationId xmlns:p14="http://schemas.microsoft.com/office/powerpoint/2010/main" val="212508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8363B-CABE-4B48-A815-6C0DFFBAB359}"/>
              </a:ext>
            </a:extLst>
          </p:cNvPr>
          <p:cNvSpPr>
            <a:spLocks noGrp="1"/>
          </p:cNvSpPr>
          <p:nvPr>
            <p:ph type="title"/>
          </p:nvPr>
        </p:nvSpPr>
        <p:spPr>
          <a:xfrm>
            <a:off x="2015230" y="155575"/>
            <a:ext cx="9907479" cy="1325563"/>
          </a:xfrm>
        </p:spPr>
        <p:txBody>
          <a:bodyPr/>
          <a:lstStyle/>
          <a:p>
            <a:r>
              <a:rPr lang="en-US" dirty="0">
                <a:latin typeface="Calibri Light" panose="020F0302020204030204" pitchFamily="34" charset="0"/>
                <a:cs typeface="Calibri Light" panose="020F0302020204030204" pitchFamily="34" charset="0"/>
              </a:rPr>
              <a:t>Block Party</a:t>
            </a:r>
          </a:p>
        </p:txBody>
      </p:sp>
      <p:sp>
        <p:nvSpPr>
          <p:cNvPr id="3" name="Content Placeholder 2">
            <a:extLst>
              <a:ext uri="{FF2B5EF4-FFF2-40B4-BE49-F238E27FC236}">
                <a16:creationId xmlns:a16="http://schemas.microsoft.com/office/drawing/2014/main" id="{E76529E7-45AD-0043-ABBB-57DB5D9533F1}"/>
              </a:ext>
            </a:extLst>
          </p:cNvPr>
          <p:cNvSpPr>
            <a:spLocks noGrp="1"/>
          </p:cNvSpPr>
          <p:nvPr>
            <p:ph type="body" idx="1"/>
          </p:nvPr>
        </p:nvSpPr>
        <p:spPr>
          <a:xfrm>
            <a:off x="2015231" y="1381125"/>
            <a:ext cx="9907479" cy="4522525"/>
          </a:xfrm>
        </p:spPr>
        <p:txBody>
          <a:bodyPr/>
          <a:lstStyle/>
          <a:p>
            <a:pPr>
              <a:spcAft>
                <a:spcPts val="1200"/>
              </a:spcAft>
            </a:pPr>
            <a:r>
              <a:rPr lang="en-US" dirty="0"/>
              <a:t>Read your passage. Reflect on its meaning.</a:t>
            </a:r>
          </a:p>
          <a:p>
            <a:pPr>
              <a:spcAft>
                <a:spcPts val="1200"/>
              </a:spcAft>
            </a:pPr>
            <a:r>
              <a:rPr lang="en-US" dirty="0"/>
              <a:t>Stand up.  </a:t>
            </a:r>
          </a:p>
          <a:p>
            <a:pPr>
              <a:spcAft>
                <a:spcPts val="1200"/>
              </a:spcAft>
            </a:pPr>
            <a:r>
              <a:rPr lang="en-US" dirty="0"/>
              <a:t>Find someone with another color passage that you have not yet talked with.</a:t>
            </a:r>
          </a:p>
          <a:p>
            <a:pPr>
              <a:spcAft>
                <a:spcPts val="1200"/>
              </a:spcAft>
            </a:pPr>
            <a:r>
              <a:rPr lang="en-US" dirty="0"/>
              <a:t>Introduce yourself. Share what you read and your response.</a:t>
            </a:r>
          </a:p>
          <a:p>
            <a:pPr>
              <a:spcAft>
                <a:spcPts val="1200"/>
              </a:spcAft>
            </a:pPr>
            <a:r>
              <a:rPr lang="en-US" dirty="0"/>
              <a:t>Switch roles.</a:t>
            </a:r>
          </a:p>
          <a:p>
            <a:pPr>
              <a:spcAft>
                <a:spcPts val="1200"/>
              </a:spcAft>
            </a:pPr>
            <a:r>
              <a:rPr lang="en-US" dirty="0"/>
              <a:t>When you hear the chime, find a new partner.</a:t>
            </a:r>
          </a:p>
        </p:txBody>
      </p:sp>
      <p:pic>
        <p:nvPicPr>
          <p:cNvPr id="4" name="Picture 3" descr="C:\Users\lmuskau1\AppData\Local\Microsoft\Windows\Temporary Internet Files\Content.Outlook\3V00GYF9\HiRes.jpg">
            <a:extLst>
              <a:ext uri="{FF2B5EF4-FFF2-40B4-BE49-F238E27FC236}">
                <a16:creationId xmlns:a16="http://schemas.microsoft.com/office/drawing/2014/main" id="{F2161E32-63F1-AF4E-9B4F-84FC7D6DEA8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96375" y="241300"/>
            <a:ext cx="2826334" cy="227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72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BB51D0-3C0E-714E-A422-1C1836586BD0}"/>
              </a:ext>
            </a:extLst>
          </p:cNvPr>
          <p:cNvSpPr>
            <a:spLocks noGrp="1"/>
          </p:cNvSpPr>
          <p:nvPr>
            <p:ph type="title"/>
          </p:nvPr>
        </p:nvSpPr>
        <p:spPr/>
        <p:txBody>
          <a:bodyPr/>
          <a:lstStyle/>
          <a:p>
            <a:r>
              <a:rPr lang="en-US" dirty="0"/>
              <a:t>Some Opportunities to Assess Needs</a:t>
            </a:r>
          </a:p>
        </p:txBody>
      </p:sp>
      <p:sp>
        <p:nvSpPr>
          <p:cNvPr id="5" name="Text Placeholder 4">
            <a:extLst>
              <a:ext uri="{FF2B5EF4-FFF2-40B4-BE49-F238E27FC236}">
                <a16:creationId xmlns:a16="http://schemas.microsoft.com/office/drawing/2014/main" id="{26E5DE9A-8908-2344-B56D-758723303862}"/>
              </a:ext>
            </a:extLst>
          </p:cNvPr>
          <p:cNvSpPr>
            <a:spLocks noGrp="1"/>
          </p:cNvSpPr>
          <p:nvPr>
            <p:ph type="body" idx="1"/>
          </p:nvPr>
        </p:nvSpPr>
        <p:spPr>
          <a:xfrm>
            <a:off x="2015231" y="1569493"/>
            <a:ext cx="9907479" cy="4503761"/>
          </a:xfrm>
        </p:spPr>
        <p:txBody>
          <a:bodyPr numCol="3"/>
          <a:lstStyle/>
          <a:p>
            <a:r>
              <a:rPr lang="en-US" sz="2200" dirty="0"/>
              <a:t>Shadow a student</a:t>
            </a:r>
          </a:p>
          <a:p>
            <a:r>
              <a:rPr lang="en-US" sz="2200" dirty="0"/>
              <a:t>Interview individual students, teachers, families, community</a:t>
            </a:r>
          </a:p>
          <a:p>
            <a:r>
              <a:rPr lang="en-US" sz="2200" dirty="0"/>
              <a:t>Focus groups of students, teachers, families, community</a:t>
            </a:r>
          </a:p>
          <a:p>
            <a:r>
              <a:rPr lang="en-US" sz="2200" dirty="0"/>
              <a:t>Surveys</a:t>
            </a:r>
          </a:p>
          <a:p>
            <a:r>
              <a:rPr lang="en-US" sz="2200" dirty="0"/>
              <a:t>Analyze demographic, academic, behavioral, attendance, perception, etc. data</a:t>
            </a:r>
          </a:p>
          <a:p>
            <a:r>
              <a:rPr lang="en-US" sz="2200" dirty="0"/>
              <a:t>Resource mapping of local partners, support providers, businesses</a:t>
            </a:r>
          </a:p>
          <a:p>
            <a:r>
              <a:rPr lang="en-US" sz="2200" dirty="0"/>
              <a:t>Audit access to advanced coursework and extracurriculars</a:t>
            </a:r>
          </a:p>
          <a:p>
            <a:r>
              <a:rPr lang="en-US" sz="2200" dirty="0"/>
              <a:t>Review postsecondary outcomes of recent graduating classes</a:t>
            </a:r>
          </a:p>
          <a:p>
            <a:r>
              <a:rPr lang="en-US" sz="2200" dirty="0"/>
              <a:t>Map existing opportunities for pathway access/success</a:t>
            </a:r>
          </a:p>
          <a:p>
            <a:r>
              <a:rPr lang="en-US" sz="2200" dirty="0"/>
              <a:t>Review data with equity lens</a:t>
            </a:r>
          </a:p>
          <a:p>
            <a:r>
              <a:rPr lang="en-US" sz="2200" dirty="0"/>
              <a:t>World Café with community stakeholders</a:t>
            </a:r>
          </a:p>
          <a:p>
            <a:r>
              <a:rPr lang="en-US" sz="2200" dirty="0"/>
              <a:t>Review of policies and procedures at district/school level</a:t>
            </a:r>
          </a:p>
          <a:p>
            <a:r>
              <a:rPr lang="en-US" sz="2200" dirty="0"/>
              <a:t>Root cause analysis</a:t>
            </a:r>
          </a:p>
          <a:p>
            <a:r>
              <a:rPr lang="en-US" sz="2200" dirty="0"/>
              <a:t>Understand teacher retention, experience, and capacity</a:t>
            </a:r>
          </a:p>
          <a:p>
            <a:endParaRPr lang="en-US" sz="2200" dirty="0"/>
          </a:p>
          <a:p>
            <a:endParaRPr lang="en-US" sz="2200" dirty="0"/>
          </a:p>
        </p:txBody>
      </p:sp>
    </p:spTree>
    <p:extLst>
      <p:ext uri="{BB962C8B-B14F-4D97-AF65-F5344CB8AC3E}">
        <p14:creationId xmlns:p14="http://schemas.microsoft.com/office/powerpoint/2010/main" val="4039626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94AA-A141-A343-9104-61BA5B2F14D5}"/>
              </a:ext>
            </a:extLst>
          </p:cNvPr>
          <p:cNvSpPr>
            <a:spLocks noGrp="1"/>
          </p:cNvSpPr>
          <p:nvPr>
            <p:ph type="title"/>
          </p:nvPr>
        </p:nvSpPr>
        <p:spPr>
          <a:xfrm>
            <a:off x="1862831" y="241300"/>
            <a:ext cx="9907479" cy="796925"/>
          </a:xfrm>
        </p:spPr>
        <p:txBody>
          <a:bodyPr/>
          <a:lstStyle/>
          <a:p>
            <a:r>
              <a:rPr lang="en-US" dirty="0">
                <a:latin typeface="Calibri Light" panose="020F0302020204030204" pitchFamily="34" charset="0"/>
                <a:cs typeface="Calibri Light" panose="020F0302020204030204" pitchFamily="34" charset="0"/>
              </a:rPr>
              <a:t>Student Profiles</a:t>
            </a:r>
          </a:p>
        </p:txBody>
      </p:sp>
      <p:sp>
        <p:nvSpPr>
          <p:cNvPr id="3" name="Text Placeholder 2">
            <a:extLst>
              <a:ext uri="{FF2B5EF4-FFF2-40B4-BE49-F238E27FC236}">
                <a16:creationId xmlns:a16="http://schemas.microsoft.com/office/drawing/2014/main" id="{CCC79F23-C1FD-7142-99A6-AC854488BE5D}"/>
              </a:ext>
            </a:extLst>
          </p:cNvPr>
          <p:cNvSpPr>
            <a:spLocks noGrp="1"/>
          </p:cNvSpPr>
          <p:nvPr>
            <p:ph type="body" idx="1"/>
          </p:nvPr>
        </p:nvSpPr>
        <p:spPr/>
        <p:txBody>
          <a:bodyPr/>
          <a:lstStyle/>
          <a:p>
            <a:pPr marL="50800" indent="0">
              <a:buNone/>
            </a:pPr>
            <a:endParaRPr lang="en-US" dirty="0"/>
          </a:p>
        </p:txBody>
      </p:sp>
      <p:pic>
        <p:nvPicPr>
          <p:cNvPr id="4" name="Picture 3">
            <a:extLst>
              <a:ext uri="{FF2B5EF4-FFF2-40B4-BE49-F238E27FC236}">
                <a16:creationId xmlns:a16="http://schemas.microsoft.com/office/drawing/2014/main" id="{023C7032-0795-894D-9B21-082863D003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0040" y="1692835"/>
            <a:ext cx="10659059" cy="4398195"/>
          </a:xfrm>
          <a:prstGeom prst="rect">
            <a:avLst/>
          </a:prstGeom>
        </p:spPr>
      </p:pic>
      <p:sp>
        <p:nvSpPr>
          <p:cNvPr id="5" name="Rectangle 4">
            <a:extLst>
              <a:ext uri="{FF2B5EF4-FFF2-40B4-BE49-F238E27FC236}">
                <a16:creationId xmlns:a16="http://schemas.microsoft.com/office/drawing/2014/main" id="{30E609E0-8091-0949-B862-164A76CE07E5}"/>
              </a:ext>
            </a:extLst>
          </p:cNvPr>
          <p:cNvSpPr/>
          <p:nvPr/>
        </p:nvSpPr>
        <p:spPr>
          <a:xfrm>
            <a:off x="1350498" y="2486002"/>
            <a:ext cx="10275445" cy="1253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678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1D9B-7F26-0247-B3C3-57A6EBA577D0}"/>
              </a:ext>
            </a:extLst>
          </p:cNvPr>
          <p:cNvSpPr>
            <a:spLocks noGrp="1"/>
          </p:cNvSpPr>
          <p:nvPr>
            <p:ph type="title"/>
          </p:nvPr>
        </p:nvSpPr>
        <p:spPr>
          <a:xfrm>
            <a:off x="2015230" y="346075"/>
            <a:ext cx="9907479" cy="892175"/>
          </a:xfrm>
        </p:spPr>
        <p:txBody>
          <a:bodyPr/>
          <a:lstStyle/>
          <a:p>
            <a:r>
              <a:rPr lang="en-US" dirty="0">
                <a:latin typeface="Calibri Light" panose="020F0302020204030204" pitchFamily="34" charset="0"/>
                <a:cs typeface="Calibri Light" panose="020F0302020204030204" pitchFamily="34" charset="0"/>
              </a:rPr>
              <a:t>Student Surveys – Comparing Indicators</a:t>
            </a:r>
          </a:p>
        </p:txBody>
      </p:sp>
      <p:sp>
        <p:nvSpPr>
          <p:cNvPr id="3" name="Text Placeholder 2">
            <a:extLst>
              <a:ext uri="{FF2B5EF4-FFF2-40B4-BE49-F238E27FC236}">
                <a16:creationId xmlns:a16="http://schemas.microsoft.com/office/drawing/2014/main" id="{98644375-4E1D-6940-A29F-574DB00807A5}"/>
              </a:ext>
            </a:extLst>
          </p:cNvPr>
          <p:cNvSpPr>
            <a:spLocks noGrp="1"/>
          </p:cNvSpPr>
          <p:nvPr>
            <p:ph type="body" idx="1"/>
          </p:nvPr>
        </p:nvSpPr>
        <p:spPr>
          <a:xfrm>
            <a:off x="2015231" y="1436913"/>
            <a:ext cx="9907479" cy="4466737"/>
          </a:xfrm>
        </p:spPr>
        <p:txBody>
          <a:bodyPr/>
          <a:lstStyle/>
          <a:p>
            <a:pPr marL="50800" indent="0">
              <a:buNone/>
            </a:pPr>
            <a:r>
              <a:rPr lang="en-US" dirty="0"/>
              <a:t>Survey respondents (students, teachers, community, others) considering the same phenomenon from their own point of view.</a:t>
            </a:r>
          </a:p>
          <a:p>
            <a:pPr marL="50800" indent="0">
              <a:buNone/>
            </a:pPr>
            <a:endParaRPr lang="en-US" dirty="0"/>
          </a:p>
          <a:p>
            <a:pPr marL="50800" indent="0">
              <a:buNone/>
            </a:pPr>
            <a:r>
              <a:rPr lang="en-US" dirty="0"/>
              <a:t>Example:</a:t>
            </a:r>
          </a:p>
          <a:p>
            <a:pPr marL="50800" indent="0">
              <a:buNone/>
            </a:pPr>
            <a:endParaRPr lang="en-US" dirty="0"/>
          </a:p>
          <a:p>
            <a:pPr marL="50800" indent="0">
              <a:buNone/>
            </a:pPr>
            <a:r>
              <a:rPr lang="en-US" sz="3600" b="1" dirty="0"/>
              <a:t>I am proud of our high school</a:t>
            </a:r>
          </a:p>
          <a:p>
            <a:pPr marL="50800" indent="0">
              <a:buNone/>
            </a:pPr>
            <a:endParaRPr lang="en-US" dirty="0"/>
          </a:p>
          <a:p>
            <a:pPr marL="50800" indent="0">
              <a:buNone/>
            </a:pPr>
            <a:endParaRPr lang="en-US" sz="1200" i="1" dirty="0"/>
          </a:p>
          <a:p>
            <a:pPr marL="50800" indent="0">
              <a:buNone/>
            </a:pPr>
            <a:endParaRPr lang="en-US" sz="1200" i="1" dirty="0"/>
          </a:p>
          <a:p>
            <a:pPr marL="50800" indent="0">
              <a:buNone/>
            </a:pPr>
            <a:endParaRPr lang="en-US" sz="1200" i="1" dirty="0"/>
          </a:p>
          <a:p>
            <a:pPr marL="50800" indent="0">
              <a:buNone/>
            </a:pPr>
            <a:r>
              <a:rPr lang="en-US" sz="1200" i="1" dirty="0"/>
              <a:t>Corwin/</a:t>
            </a:r>
            <a:r>
              <a:rPr lang="en-US" sz="1200" i="1" dirty="0" err="1"/>
              <a:t>Quaglia</a:t>
            </a:r>
            <a:r>
              <a:rPr lang="en-US" sz="1200" i="1" dirty="0"/>
              <a:t> School Voice and Aspirations 2016</a:t>
            </a:r>
          </a:p>
          <a:p>
            <a:pPr marL="50800" indent="0">
              <a:buNone/>
            </a:pPr>
            <a:endParaRPr lang="en-US" dirty="0"/>
          </a:p>
        </p:txBody>
      </p:sp>
    </p:spTree>
    <p:extLst>
      <p:ext uri="{BB962C8B-B14F-4D97-AF65-F5344CB8AC3E}">
        <p14:creationId xmlns:p14="http://schemas.microsoft.com/office/powerpoint/2010/main" val="230559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1D9B-7F26-0247-B3C3-57A6EBA577D0}"/>
              </a:ext>
            </a:extLst>
          </p:cNvPr>
          <p:cNvSpPr>
            <a:spLocks noGrp="1"/>
          </p:cNvSpPr>
          <p:nvPr>
            <p:ph type="title"/>
          </p:nvPr>
        </p:nvSpPr>
        <p:spPr>
          <a:xfrm>
            <a:off x="2015231" y="107950"/>
            <a:ext cx="9907479" cy="1325563"/>
          </a:xfrm>
        </p:spPr>
        <p:txBody>
          <a:bodyPr/>
          <a:lstStyle/>
          <a:p>
            <a:r>
              <a:rPr lang="en-US" dirty="0">
                <a:latin typeface="Calibri Light" panose="020F0302020204030204" pitchFamily="34" charset="0"/>
                <a:cs typeface="Calibri Light" panose="020F0302020204030204" pitchFamily="34" charset="0"/>
              </a:rPr>
              <a:t>Student Surveys – Comparing Indicators</a:t>
            </a:r>
          </a:p>
        </p:txBody>
      </p:sp>
      <p:sp>
        <p:nvSpPr>
          <p:cNvPr id="3" name="Text Placeholder 2">
            <a:extLst>
              <a:ext uri="{FF2B5EF4-FFF2-40B4-BE49-F238E27FC236}">
                <a16:creationId xmlns:a16="http://schemas.microsoft.com/office/drawing/2014/main" id="{98644375-4E1D-6940-A29F-574DB00807A5}"/>
              </a:ext>
            </a:extLst>
          </p:cNvPr>
          <p:cNvSpPr>
            <a:spLocks noGrp="1"/>
          </p:cNvSpPr>
          <p:nvPr>
            <p:ph type="body" idx="1"/>
          </p:nvPr>
        </p:nvSpPr>
        <p:spPr>
          <a:xfrm>
            <a:off x="2015231" y="1219201"/>
            <a:ext cx="9907479" cy="4684450"/>
          </a:xfrm>
        </p:spPr>
        <p:txBody>
          <a:bodyPr/>
          <a:lstStyle/>
          <a:p>
            <a:pPr marL="50800" indent="0">
              <a:buNone/>
            </a:pPr>
            <a:r>
              <a:rPr lang="en-US" dirty="0"/>
              <a:t>Survey respondents (teachers/students) considering the same phenomenon from opposite points of view.</a:t>
            </a:r>
          </a:p>
          <a:p>
            <a:pPr marL="50800" indent="0">
              <a:buNone/>
            </a:pPr>
            <a:endParaRPr lang="en-US" dirty="0"/>
          </a:p>
          <a:p>
            <a:pPr marL="50800" indent="0">
              <a:buNone/>
            </a:pPr>
            <a:r>
              <a:rPr lang="en-US" dirty="0"/>
              <a:t>Example:  </a:t>
            </a:r>
          </a:p>
          <a:p>
            <a:pPr marL="50800" indent="0">
              <a:lnSpc>
                <a:spcPct val="100000"/>
              </a:lnSpc>
              <a:spcAft>
                <a:spcPts val="1200"/>
              </a:spcAft>
              <a:buNone/>
            </a:pPr>
            <a:r>
              <a:rPr lang="en-US" sz="3600" b="1" dirty="0"/>
              <a:t>Teachers respond to:  “I respect students”</a:t>
            </a:r>
          </a:p>
          <a:p>
            <a:pPr marL="50800" indent="0">
              <a:lnSpc>
                <a:spcPct val="100000"/>
              </a:lnSpc>
              <a:spcAft>
                <a:spcPts val="1200"/>
              </a:spcAft>
              <a:buNone/>
            </a:pPr>
            <a:r>
              <a:rPr lang="en-US" sz="3600" b="1" dirty="0"/>
              <a:t>Students respond to:  “Teachers respect students”</a:t>
            </a:r>
          </a:p>
          <a:p>
            <a:pPr marL="50800" indent="0">
              <a:buNone/>
            </a:pPr>
            <a:endParaRPr lang="en-US" dirty="0"/>
          </a:p>
          <a:p>
            <a:pPr marL="50800" indent="0">
              <a:buNone/>
            </a:pPr>
            <a:r>
              <a:rPr lang="en-US" sz="1200" i="1" dirty="0"/>
              <a:t>Corwin/</a:t>
            </a:r>
            <a:r>
              <a:rPr lang="en-US" sz="1200" i="1" dirty="0" err="1"/>
              <a:t>Quaglia</a:t>
            </a:r>
            <a:r>
              <a:rPr lang="en-US" sz="1200" i="1" dirty="0"/>
              <a:t> School Voice and Aspirations 2016</a:t>
            </a:r>
          </a:p>
          <a:p>
            <a:pPr marL="50800" indent="0">
              <a:buNone/>
            </a:pPr>
            <a:endParaRPr lang="en-US" dirty="0"/>
          </a:p>
        </p:txBody>
      </p:sp>
    </p:spTree>
    <p:extLst>
      <p:ext uri="{BB962C8B-B14F-4D97-AF65-F5344CB8AC3E}">
        <p14:creationId xmlns:p14="http://schemas.microsoft.com/office/powerpoint/2010/main" val="78092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C32B5EEA-AE02-384B-8DDE-074D863750C4}"/>
              </a:ext>
            </a:extLst>
          </p:cNvPr>
          <p:cNvSpPr>
            <a:spLocks noGrp="1"/>
          </p:cNvSpPr>
          <p:nvPr>
            <p:ph type="title"/>
          </p:nvPr>
        </p:nvSpPr>
        <p:spPr/>
        <p:txBody>
          <a:bodyPr/>
          <a:lstStyle/>
          <a:p>
            <a:pPr algn="ctr"/>
            <a:r>
              <a:rPr lang="en-US" altLang="en-US"/>
              <a:t>2020 Timeline</a:t>
            </a:r>
          </a:p>
        </p:txBody>
      </p:sp>
      <p:graphicFrame>
        <p:nvGraphicFramePr>
          <p:cNvPr id="3" name="Table 2">
            <a:extLst>
              <a:ext uri="{FF2B5EF4-FFF2-40B4-BE49-F238E27FC236}">
                <a16:creationId xmlns:a16="http://schemas.microsoft.com/office/drawing/2014/main" id="{010E2651-500B-C34A-93C2-770A9DF34D16}"/>
              </a:ext>
            </a:extLst>
          </p:cNvPr>
          <p:cNvGraphicFramePr>
            <a:graphicFrameLocks noGrp="1"/>
          </p:cNvGraphicFramePr>
          <p:nvPr>
            <p:extLst>
              <p:ext uri="{D42A27DB-BD31-4B8C-83A1-F6EECF244321}">
                <p14:modId xmlns:p14="http://schemas.microsoft.com/office/powerpoint/2010/main" val="3029093294"/>
              </p:ext>
            </p:extLst>
          </p:nvPr>
        </p:nvGraphicFramePr>
        <p:xfrm>
          <a:off x="1281215" y="1578098"/>
          <a:ext cx="10535478" cy="4544404"/>
        </p:xfrm>
        <a:graphic>
          <a:graphicData uri="http://schemas.openxmlformats.org/drawingml/2006/table">
            <a:tbl>
              <a:tblPr firstRow="1" bandRow="1">
                <a:tableStyleId>{5C22544A-7EE6-4342-B048-85BDC9FD1C3A}</a:tableStyleId>
              </a:tblPr>
              <a:tblGrid>
                <a:gridCol w="2411354">
                  <a:extLst>
                    <a:ext uri="{9D8B030D-6E8A-4147-A177-3AD203B41FA5}">
                      <a16:colId xmlns:a16="http://schemas.microsoft.com/office/drawing/2014/main" val="20000"/>
                    </a:ext>
                  </a:extLst>
                </a:gridCol>
                <a:gridCol w="8124124">
                  <a:extLst>
                    <a:ext uri="{9D8B030D-6E8A-4147-A177-3AD203B41FA5}">
                      <a16:colId xmlns:a16="http://schemas.microsoft.com/office/drawing/2014/main" val="20001"/>
                    </a:ext>
                  </a:extLst>
                </a:gridCol>
              </a:tblGrid>
              <a:tr h="678726">
                <a:tc>
                  <a:txBody>
                    <a:bodyPr/>
                    <a:lstStyle/>
                    <a:p>
                      <a:r>
                        <a:rPr lang="en-US" sz="1800" b="0" dirty="0">
                          <a:solidFill>
                            <a:schemeClr val="accent4"/>
                          </a:solidFill>
                        </a:rPr>
                        <a:t>January 10, 2020</a:t>
                      </a:r>
                    </a:p>
                  </a:txBody>
                  <a:tcPr marT="45677" marB="45677">
                    <a:solidFill>
                      <a:schemeClr val="bg2"/>
                    </a:solidFill>
                  </a:tcPr>
                </a:tc>
                <a:tc>
                  <a:txBody>
                    <a:bodyPr/>
                    <a:lstStyle/>
                    <a:p>
                      <a:r>
                        <a:rPr lang="en-US" sz="1800" b="0" dirty="0">
                          <a:solidFill>
                            <a:schemeClr val="accent4"/>
                          </a:solidFill>
                        </a:rPr>
                        <a:t>1</a:t>
                      </a:r>
                      <a:r>
                        <a:rPr lang="en-US" sz="1800" b="0" baseline="30000" dirty="0">
                          <a:solidFill>
                            <a:schemeClr val="accent4"/>
                          </a:solidFill>
                        </a:rPr>
                        <a:t>st</a:t>
                      </a:r>
                      <a:r>
                        <a:rPr lang="en-US" sz="1800" b="0" dirty="0">
                          <a:solidFill>
                            <a:schemeClr val="accent4"/>
                          </a:solidFill>
                        </a:rPr>
                        <a:t> Professional Learning Session with Johns Hopkins and NYSED (Syracuse) – “Introduction to HS Redesign”</a:t>
                      </a:r>
                    </a:p>
                  </a:txBody>
                  <a:tcPr marT="45677" marB="45677">
                    <a:solidFill>
                      <a:schemeClr val="bg2"/>
                    </a:solidFill>
                  </a:tcPr>
                </a:tc>
                <a:extLst>
                  <a:ext uri="{0D108BD9-81ED-4DB2-BD59-A6C34878D82A}">
                    <a16:rowId xmlns:a16="http://schemas.microsoft.com/office/drawing/2014/main" val="10000"/>
                  </a:ext>
                </a:extLst>
              </a:tr>
              <a:tr h="678726">
                <a:tc>
                  <a:txBody>
                    <a:bodyPr/>
                    <a:lstStyle/>
                    <a:p>
                      <a:r>
                        <a:rPr lang="en-US" sz="1800" dirty="0"/>
                        <a:t>February 13 &amp; 14, 2020</a:t>
                      </a:r>
                    </a:p>
                  </a:txBody>
                  <a:tcPr marT="45677" marB="45677"/>
                </a:tc>
                <a:tc>
                  <a:txBody>
                    <a:bodyPr/>
                    <a:lstStyle/>
                    <a:p>
                      <a:r>
                        <a:rPr lang="en-US" sz="1800" dirty="0"/>
                        <a:t>Individual calls with schools to support needs assessment work (Principal, District Contact, Johns Hopkins and NYSED)</a:t>
                      </a:r>
                    </a:p>
                  </a:txBody>
                  <a:tcPr marT="45677" marB="45677"/>
                </a:tc>
                <a:extLst>
                  <a:ext uri="{0D108BD9-81ED-4DB2-BD59-A6C34878D82A}">
                    <a16:rowId xmlns:a16="http://schemas.microsoft.com/office/drawing/2014/main" val="10001"/>
                  </a:ext>
                </a:extLst>
              </a:tr>
              <a:tr h="671603">
                <a:tc>
                  <a:txBody>
                    <a:bodyPr/>
                    <a:lstStyle/>
                    <a:p>
                      <a:r>
                        <a:rPr lang="en-US" sz="1800" dirty="0"/>
                        <a:t>March 3 &amp; 4, 2020</a:t>
                      </a:r>
                    </a:p>
                  </a:txBody>
                  <a:tcPr marT="45677" marB="45677"/>
                </a:tc>
                <a:tc>
                  <a:txBody>
                    <a:bodyPr/>
                    <a:lstStyle/>
                    <a:p>
                      <a:r>
                        <a:rPr lang="en-US" sz="1800" dirty="0"/>
                        <a:t>2</a:t>
                      </a:r>
                      <a:r>
                        <a:rPr lang="en-US" sz="1800" baseline="30000" dirty="0"/>
                        <a:t>nd</a:t>
                      </a:r>
                      <a:r>
                        <a:rPr lang="en-US" sz="1800" dirty="0"/>
                        <a:t> Professional Learning Session with Johns Hopkins and NYSED (NYC, exact location TBD) – “Learn About Evidence Base for HS Redesign”</a:t>
                      </a:r>
                    </a:p>
                  </a:txBody>
                  <a:tcPr marT="45677" marB="45677"/>
                </a:tc>
                <a:extLst>
                  <a:ext uri="{0D108BD9-81ED-4DB2-BD59-A6C34878D82A}">
                    <a16:rowId xmlns:a16="http://schemas.microsoft.com/office/drawing/2014/main" val="10002"/>
                  </a:ext>
                </a:extLst>
              </a:tr>
              <a:tr h="383734">
                <a:tc>
                  <a:txBody>
                    <a:bodyPr/>
                    <a:lstStyle/>
                    <a:p>
                      <a:r>
                        <a:rPr lang="en-US" sz="1800" dirty="0"/>
                        <a:t>Late March</a:t>
                      </a:r>
                    </a:p>
                  </a:txBody>
                  <a:tcPr marT="45677" marB="45677"/>
                </a:tc>
                <a:tc>
                  <a:txBody>
                    <a:bodyPr/>
                    <a:lstStyle/>
                    <a:p>
                      <a:r>
                        <a:rPr lang="en-US" sz="1800" dirty="0"/>
                        <a:t>Support meeting (onsite) – Design guidance</a:t>
                      </a:r>
                    </a:p>
                  </a:txBody>
                  <a:tcPr marT="45677" marB="45677"/>
                </a:tc>
                <a:extLst>
                  <a:ext uri="{0D108BD9-81ED-4DB2-BD59-A6C34878D82A}">
                    <a16:rowId xmlns:a16="http://schemas.microsoft.com/office/drawing/2014/main" val="10003"/>
                  </a:ext>
                </a:extLst>
              </a:tr>
              <a:tr h="383734">
                <a:tc>
                  <a:txBody>
                    <a:bodyPr/>
                    <a:lstStyle/>
                    <a:p>
                      <a:r>
                        <a:rPr lang="en-US" sz="1800"/>
                        <a:t>April/May </a:t>
                      </a:r>
                      <a:r>
                        <a:rPr lang="en-US" sz="1800" dirty="0"/>
                        <a:t>2020</a:t>
                      </a:r>
                    </a:p>
                  </a:txBody>
                  <a:tcPr marT="45677" marB="45677"/>
                </a:tc>
                <a:tc>
                  <a:txBody>
                    <a:bodyPr/>
                    <a:lstStyle/>
                    <a:p>
                      <a:r>
                        <a:rPr lang="en-US" sz="1800" dirty="0"/>
                        <a:t>Additional assistance (virtual) as needed</a:t>
                      </a:r>
                    </a:p>
                  </a:txBody>
                  <a:tcPr marT="45677" marB="45677"/>
                </a:tc>
                <a:extLst>
                  <a:ext uri="{0D108BD9-81ED-4DB2-BD59-A6C34878D82A}">
                    <a16:rowId xmlns:a16="http://schemas.microsoft.com/office/drawing/2014/main" val="10004"/>
                  </a:ext>
                </a:extLst>
              </a:tr>
              <a:tr h="383734">
                <a:tc>
                  <a:txBody>
                    <a:bodyPr/>
                    <a:lstStyle/>
                    <a:p>
                      <a:r>
                        <a:rPr lang="en-US" sz="1800" dirty="0"/>
                        <a:t>June 2020</a:t>
                      </a:r>
                    </a:p>
                  </a:txBody>
                  <a:tcPr marT="45677" marB="45677"/>
                </a:tc>
                <a:tc>
                  <a:txBody>
                    <a:bodyPr/>
                    <a:lstStyle/>
                    <a:p>
                      <a:r>
                        <a:rPr lang="en-US" sz="1800" dirty="0"/>
                        <a:t>Schools submit HS Redesign plan to NYSED</a:t>
                      </a:r>
                    </a:p>
                  </a:txBody>
                  <a:tcPr marT="45677" marB="45677"/>
                </a:tc>
                <a:extLst>
                  <a:ext uri="{0D108BD9-81ED-4DB2-BD59-A6C34878D82A}">
                    <a16:rowId xmlns:a16="http://schemas.microsoft.com/office/drawing/2014/main" val="10005"/>
                  </a:ext>
                </a:extLst>
              </a:tr>
              <a:tr h="383734">
                <a:tc>
                  <a:txBody>
                    <a:bodyPr/>
                    <a:lstStyle/>
                    <a:p>
                      <a:r>
                        <a:rPr lang="en-US" sz="1800" dirty="0"/>
                        <a:t>July 2020</a:t>
                      </a:r>
                    </a:p>
                  </a:txBody>
                  <a:tcPr marT="45677" marB="45677"/>
                </a:tc>
                <a:tc>
                  <a:txBody>
                    <a:bodyPr/>
                    <a:lstStyle/>
                    <a:p>
                      <a:r>
                        <a:rPr lang="en-US" sz="1800" dirty="0"/>
                        <a:t>Support meeting (onsite or virtual) – Feedback on HS redesign plan</a:t>
                      </a:r>
                    </a:p>
                  </a:txBody>
                  <a:tcPr marT="45677" marB="45677"/>
                </a:tc>
                <a:extLst>
                  <a:ext uri="{0D108BD9-81ED-4DB2-BD59-A6C34878D82A}">
                    <a16:rowId xmlns:a16="http://schemas.microsoft.com/office/drawing/2014/main" val="10006"/>
                  </a:ext>
                </a:extLst>
              </a:tr>
              <a:tr h="980413">
                <a:tc>
                  <a:txBody>
                    <a:bodyPr/>
                    <a:lstStyle/>
                    <a:p>
                      <a:r>
                        <a:rPr lang="en-US" sz="1800" dirty="0"/>
                        <a:t>Summer 2020</a:t>
                      </a:r>
                    </a:p>
                  </a:txBody>
                  <a:tcPr marT="45677" marB="45677"/>
                </a:tc>
                <a:tc>
                  <a:txBody>
                    <a:bodyPr/>
                    <a:lstStyle/>
                    <a:p>
                      <a:r>
                        <a:rPr lang="en-US" sz="1800" dirty="0"/>
                        <a:t>3</a:t>
                      </a:r>
                      <a:r>
                        <a:rPr lang="en-US" sz="1800" baseline="30000" dirty="0"/>
                        <a:t>rd</a:t>
                      </a:r>
                      <a:r>
                        <a:rPr lang="en-US" sz="1800" dirty="0"/>
                        <a:t> Professional Learning Session with Johns Hopkins and NYSED (Buffalo, exact location TBD) – “Initial Launch, Training, and Capacity Building”</a:t>
                      </a:r>
                    </a:p>
                  </a:txBody>
                  <a:tcPr marT="45677" marB="45677"/>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343475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1D9B-7F26-0247-B3C3-57A6EBA577D0}"/>
              </a:ext>
            </a:extLst>
          </p:cNvPr>
          <p:cNvSpPr>
            <a:spLocks noGrp="1"/>
          </p:cNvSpPr>
          <p:nvPr>
            <p:ph type="title"/>
          </p:nvPr>
        </p:nvSpPr>
        <p:spPr>
          <a:xfrm>
            <a:off x="2015230" y="98424"/>
            <a:ext cx="9907479" cy="1325563"/>
          </a:xfrm>
        </p:spPr>
        <p:txBody>
          <a:bodyPr/>
          <a:lstStyle/>
          <a:p>
            <a:r>
              <a:rPr lang="en-US" dirty="0">
                <a:latin typeface="Calibri Light" panose="020F0302020204030204" pitchFamily="34" charset="0"/>
                <a:cs typeface="Calibri Light" panose="020F0302020204030204" pitchFamily="34" charset="0"/>
              </a:rPr>
              <a:t>Student Surveys – Comparing Indicators</a:t>
            </a:r>
          </a:p>
        </p:txBody>
      </p:sp>
      <p:sp>
        <p:nvSpPr>
          <p:cNvPr id="3" name="Text Placeholder 2">
            <a:extLst>
              <a:ext uri="{FF2B5EF4-FFF2-40B4-BE49-F238E27FC236}">
                <a16:creationId xmlns:a16="http://schemas.microsoft.com/office/drawing/2014/main" id="{98644375-4E1D-6940-A29F-574DB00807A5}"/>
              </a:ext>
            </a:extLst>
          </p:cNvPr>
          <p:cNvSpPr>
            <a:spLocks noGrp="1"/>
          </p:cNvSpPr>
          <p:nvPr>
            <p:ph type="body" idx="1"/>
          </p:nvPr>
        </p:nvSpPr>
        <p:spPr>
          <a:xfrm>
            <a:off x="2015231" y="1423987"/>
            <a:ext cx="9907479" cy="5062537"/>
          </a:xfrm>
        </p:spPr>
        <p:txBody>
          <a:bodyPr/>
          <a:lstStyle/>
          <a:p>
            <a:pPr marL="50800" indent="0">
              <a:buNone/>
            </a:pPr>
            <a:r>
              <a:rPr lang="en-US" dirty="0"/>
              <a:t>Survey respondents (teachers/students) considering the same phenomenon from different roles.</a:t>
            </a:r>
          </a:p>
          <a:p>
            <a:pPr marL="50800" indent="0">
              <a:buNone/>
            </a:pPr>
            <a:endParaRPr lang="en-US" dirty="0"/>
          </a:p>
          <a:p>
            <a:pPr marL="50800" indent="0">
              <a:buNone/>
            </a:pPr>
            <a:r>
              <a:rPr lang="en-US" dirty="0"/>
              <a:t>Example:  </a:t>
            </a:r>
          </a:p>
          <a:p>
            <a:pPr marL="50800" indent="0">
              <a:lnSpc>
                <a:spcPct val="100000"/>
              </a:lnSpc>
              <a:spcAft>
                <a:spcPts val="1200"/>
              </a:spcAft>
              <a:buNone/>
            </a:pPr>
            <a:r>
              <a:rPr lang="en-US" sz="3600" b="1" dirty="0"/>
              <a:t>Teachers respond to:  “I feel comfortable asking questions during staff meetings.”</a:t>
            </a:r>
          </a:p>
          <a:p>
            <a:pPr marL="50800" indent="0">
              <a:lnSpc>
                <a:spcPct val="100000"/>
              </a:lnSpc>
              <a:spcAft>
                <a:spcPts val="1200"/>
              </a:spcAft>
              <a:buNone/>
            </a:pPr>
            <a:r>
              <a:rPr lang="en-US" sz="3600" b="1" dirty="0"/>
              <a:t>Students respond to:  “I feel comfortable asking questions during class.”</a:t>
            </a:r>
            <a:endParaRPr lang="en-US" dirty="0"/>
          </a:p>
          <a:p>
            <a:pPr marL="50800" indent="0">
              <a:buNone/>
            </a:pPr>
            <a:r>
              <a:rPr lang="en-US" sz="1200" i="1" dirty="0"/>
              <a:t>Corwin/</a:t>
            </a:r>
            <a:r>
              <a:rPr lang="en-US" sz="1200" i="1" dirty="0" err="1"/>
              <a:t>Quaglia</a:t>
            </a:r>
            <a:r>
              <a:rPr lang="en-US" sz="1200" i="1" dirty="0"/>
              <a:t> School Voice and Aspirations 2016</a:t>
            </a:r>
          </a:p>
        </p:txBody>
      </p:sp>
    </p:spTree>
    <p:extLst>
      <p:ext uri="{BB962C8B-B14F-4D97-AF65-F5344CB8AC3E}">
        <p14:creationId xmlns:p14="http://schemas.microsoft.com/office/powerpoint/2010/main" val="24672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4A018-7F24-714C-965D-F435DF3C1CC7}"/>
              </a:ext>
            </a:extLst>
          </p:cNvPr>
          <p:cNvSpPr>
            <a:spLocks noGrp="1"/>
          </p:cNvSpPr>
          <p:nvPr>
            <p:ph type="title"/>
          </p:nvPr>
        </p:nvSpPr>
        <p:spPr>
          <a:xfrm>
            <a:off x="2015232" y="393090"/>
            <a:ext cx="9907479" cy="1325563"/>
          </a:xfrm>
        </p:spPr>
        <p:txBody>
          <a:bodyPr/>
          <a:lstStyle/>
          <a:p>
            <a:r>
              <a:rPr lang="en-US" b="0" dirty="0"/>
              <a:t>Ask ’</a:t>
            </a:r>
            <a:r>
              <a:rPr lang="en-US" b="0" dirty="0" err="1"/>
              <a:t>Em</a:t>
            </a:r>
            <a:endParaRPr lang="en-US" b="0" dirty="0"/>
          </a:p>
        </p:txBody>
      </p:sp>
      <p:sp>
        <p:nvSpPr>
          <p:cNvPr id="3" name="Text Placeholder 2">
            <a:extLst>
              <a:ext uri="{FF2B5EF4-FFF2-40B4-BE49-F238E27FC236}">
                <a16:creationId xmlns:a16="http://schemas.microsoft.com/office/drawing/2014/main" id="{BAE61BA9-82F7-ED4C-9D65-D5FC48749DE7}"/>
              </a:ext>
            </a:extLst>
          </p:cNvPr>
          <p:cNvSpPr>
            <a:spLocks noGrp="1"/>
          </p:cNvSpPr>
          <p:nvPr>
            <p:ph type="body" idx="1"/>
          </p:nvPr>
        </p:nvSpPr>
        <p:spPr>
          <a:xfrm>
            <a:off x="2015232" y="1547445"/>
            <a:ext cx="9190324" cy="4554097"/>
          </a:xfrm>
        </p:spPr>
        <p:txBody>
          <a:bodyPr/>
          <a:lstStyle/>
          <a:p>
            <a:pPr>
              <a:lnSpc>
                <a:spcPct val="100000"/>
              </a:lnSpc>
              <a:spcAft>
                <a:spcPts val="600"/>
              </a:spcAft>
            </a:pPr>
            <a:r>
              <a:rPr lang="en-US" dirty="0"/>
              <a:t>When might we ask students what is important and meaningful in their world?</a:t>
            </a:r>
          </a:p>
          <a:p>
            <a:pPr>
              <a:lnSpc>
                <a:spcPct val="100000"/>
              </a:lnSpc>
              <a:spcAft>
                <a:spcPts val="600"/>
              </a:spcAft>
            </a:pPr>
            <a:r>
              <a:rPr lang="en-US" dirty="0"/>
              <a:t>Whom might they like to help?</a:t>
            </a:r>
          </a:p>
          <a:p>
            <a:pPr>
              <a:lnSpc>
                <a:spcPct val="100000"/>
              </a:lnSpc>
              <a:spcAft>
                <a:spcPts val="600"/>
              </a:spcAft>
            </a:pPr>
            <a:r>
              <a:rPr lang="en-US" dirty="0"/>
              <a:t>How might areas of our curriculum allow for connections with our community?</a:t>
            </a:r>
          </a:p>
          <a:p>
            <a:pPr>
              <a:lnSpc>
                <a:spcPct val="100000"/>
              </a:lnSpc>
              <a:spcAft>
                <a:spcPts val="600"/>
              </a:spcAft>
            </a:pPr>
            <a:r>
              <a:rPr lang="en-US" dirty="0"/>
              <a:t>Opportunities exist in great abundance – time is the perceived barrier.</a:t>
            </a:r>
          </a:p>
          <a:p>
            <a:pPr marL="50800" indent="0">
              <a:buNone/>
            </a:pPr>
            <a:endParaRPr lang="en-US" sz="2000" dirty="0"/>
          </a:p>
          <a:p>
            <a:pPr marL="50800" indent="0">
              <a:buNone/>
            </a:pPr>
            <a:r>
              <a:rPr lang="en-US" sz="1200" i="1" dirty="0"/>
              <a:t>Student Voice From Invisible to Invaluable</a:t>
            </a:r>
          </a:p>
        </p:txBody>
      </p:sp>
    </p:spTree>
    <p:extLst>
      <p:ext uri="{BB962C8B-B14F-4D97-AF65-F5344CB8AC3E}">
        <p14:creationId xmlns:p14="http://schemas.microsoft.com/office/powerpoint/2010/main" val="190937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66504A-3A43-3C47-B532-7C1292C09501}"/>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5550" y="647700"/>
            <a:ext cx="7834893" cy="5221714"/>
          </a:xfrm>
          <a:prstGeom prst="rect">
            <a:avLst/>
          </a:prstGeom>
        </p:spPr>
      </p:pic>
    </p:spTree>
    <p:extLst>
      <p:ext uri="{BB962C8B-B14F-4D97-AF65-F5344CB8AC3E}">
        <p14:creationId xmlns:p14="http://schemas.microsoft.com/office/powerpoint/2010/main" val="308360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850" y="2171700"/>
            <a:ext cx="9810750" cy="3267075"/>
          </a:xfrm>
        </p:spPr>
        <p:txBody>
          <a:bodyPr anchor="t" anchorCtr="0"/>
          <a:lstStyle/>
          <a:p>
            <a:pPr algn="l">
              <a:lnSpc>
                <a:spcPct val="100000"/>
              </a:lnSpc>
            </a:pPr>
            <a:r>
              <a:rPr lang="en-US" sz="3600" b="0" dirty="0">
                <a:solidFill>
                  <a:schemeClr val="tx1"/>
                </a:solidFill>
              </a:rPr>
              <a:t>How can we access the mutual intelligence and wisdom we need to create innovative paths forward for our high schools and the communities they serve?</a:t>
            </a:r>
          </a:p>
        </p:txBody>
      </p:sp>
      <p:sp>
        <p:nvSpPr>
          <p:cNvPr id="3" name="Rectangle 2"/>
          <p:cNvSpPr/>
          <p:nvPr/>
        </p:nvSpPr>
        <p:spPr>
          <a:xfrm>
            <a:off x="1847850" y="478504"/>
            <a:ext cx="9563100" cy="1446550"/>
          </a:xfrm>
          <a:prstGeom prst="rect">
            <a:avLst/>
          </a:prstGeom>
        </p:spPr>
        <p:txBody>
          <a:bodyPr wrap="square">
            <a:spAutoFit/>
          </a:bodyPr>
          <a:lstStyle/>
          <a:p>
            <a:r>
              <a:rPr lang="en-US" sz="4400" b="1" dirty="0">
                <a:solidFill>
                  <a:srgbClr val="5E94CA"/>
                </a:solidFill>
                <a:latin typeface="Calibri Light" panose="020F0302020204030204" pitchFamily="34" charset="0"/>
                <a:cs typeface="Calibri Light" panose="020F0302020204030204" pitchFamily="34" charset="0"/>
              </a:rPr>
              <a:t>Redesigning &amp; Reimagining School with Community Members’ Contributions</a:t>
            </a:r>
          </a:p>
        </p:txBody>
      </p:sp>
    </p:spTree>
    <p:extLst>
      <p:ext uri="{BB962C8B-B14F-4D97-AF65-F5344CB8AC3E}">
        <p14:creationId xmlns:p14="http://schemas.microsoft.com/office/powerpoint/2010/main" val="278762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46162" y="1561335"/>
            <a:ext cx="1599485" cy="1611481"/>
          </a:xfrm>
          <a:prstGeom prst="rect">
            <a:avLst/>
          </a:prstGeom>
        </p:spPr>
      </p:pic>
      <p:sp>
        <p:nvSpPr>
          <p:cNvPr id="3" name="TextBox 2">
            <a:hlinkClick r:id="rId5"/>
          </p:cNvPr>
          <p:cNvSpPr txBox="1"/>
          <p:nvPr/>
        </p:nvSpPr>
        <p:spPr>
          <a:xfrm>
            <a:off x="9496377" y="3685184"/>
            <a:ext cx="2299056" cy="1631216"/>
          </a:xfrm>
          <a:prstGeom prst="rect">
            <a:avLst/>
          </a:prstGeom>
          <a:solidFill>
            <a:srgbClr val="5E94CA"/>
          </a:solidFill>
        </p:spPr>
        <p:txBody>
          <a:bodyPr wrap="square" rtlCol="0">
            <a:spAutoFit/>
          </a:bodyPr>
          <a:lstStyle/>
          <a:p>
            <a:pPr algn="ctr"/>
            <a:r>
              <a:rPr lang="en-US" sz="2000" dirty="0">
                <a:latin typeface="Calibri" panose="020F0502020204030204" pitchFamily="34" charset="0"/>
                <a:cs typeface="Calibri" panose="020F0502020204030204" pitchFamily="34" charset="0"/>
              </a:rPr>
              <a:t>The CSHSC website features a section on Conversation Cafés with a seven-video series.</a:t>
            </a:r>
          </a:p>
        </p:txBody>
      </p:sp>
      <p:pic>
        <p:nvPicPr>
          <p:cNvPr id="8" name="Picture 7" descr="A picture containing food, table&#10;&#10;Description automatically generated">
            <a:extLst>
              <a:ext uri="{FF2B5EF4-FFF2-40B4-BE49-F238E27FC236}">
                <a16:creationId xmlns:a16="http://schemas.microsoft.com/office/drawing/2014/main" id="{4BFA0084-76D0-1D45-AF99-EF43B81097EC}"/>
              </a:ext>
            </a:extLst>
          </p:cNvPr>
          <p:cNvPicPr>
            <a:picLocks noChangeAspect="1"/>
          </p:cNvPicPr>
          <p:nvPr/>
        </p:nvPicPr>
        <p:blipFill>
          <a:blip r:embed="rId6"/>
          <a:stretch>
            <a:fillRect/>
          </a:stretch>
        </p:blipFill>
        <p:spPr>
          <a:xfrm>
            <a:off x="2728281" y="589108"/>
            <a:ext cx="5946544" cy="5679783"/>
          </a:xfrm>
          <a:prstGeom prst="rect">
            <a:avLst/>
          </a:prstGeom>
        </p:spPr>
      </p:pic>
    </p:spTree>
    <p:extLst>
      <p:ext uri="{BB962C8B-B14F-4D97-AF65-F5344CB8AC3E}">
        <p14:creationId xmlns:p14="http://schemas.microsoft.com/office/powerpoint/2010/main" val="189042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BD287-48F3-8A48-B031-DAB1C553F5EA}"/>
              </a:ext>
            </a:extLst>
          </p:cNvPr>
          <p:cNvSpPr>
            <a:spLocks noGrp="1"/>
          </p:cNvSpPr>
          <p:nvPr>
            <p:ph type="title"/>
          </p:nvPr>
        </p:nvSpPr>
        <p:spPr>
          <a:xfrm>
            <a:off x="2015231" y="261937"/>
            <a:ext cx="9907479" cy="1325563"/>
          </a:xfrm>
        </p:spPr>
        <p:txBody>
          <a:bodyPr/>
          <a:lstStyle/>
          <a:p>
            <a:r>
              <a:rPr lang="en-US" dirty="0">
                <a:latin typeface="Calibri Light" panose="020F0302020204030204" pitchFamily="34" charset="0"/>
                <a:cs typeface="Calibri Light" panose="020F0302020204030204" pitchFamily="34" charset="0"/>
              </a:rPr>
              <a:t>Round 1 – Articulate the Big Why</a:t>
            </a:r>
          </a:p>
        </p:txBody>
      </p:sp>
      <p:sp>
        <p:nvSpPr>
          <p:cNvPr id="3" name="Text Placeholder 2">
            <a:extLst>
              <a:ext uri="{FF2B5EF4-FFF2-40B4-BE49-F238E27FC236}">
                <a16:creationId xmlns:a16="http://schemas.microsoft.com/office/drawing/2014/main" id="{2A1AC393-A973-BD4F-B4A7-B69EFDB12C4E}"/>
              </a:ext>
            </a:extLst>
          </p:cNvPr>
          <p:cNvSpPr>
            <a:spLocks noGrp="1"/>
          </p:cNvSpPr>
          <p:nvPr>
            <p:ph type="body" idx="1"/>
          </p:nvPr>
        </p:nvSpPr>
        <p:spPr>
          <a:xfrm>
            <a:off x="2015231" y="1706880"/>
            <a:ext cx="9907479" cy="2093595"/>
          </a:xfrm>
        </p:spPr>
        <p:txBody>
          <a:bodyPr/>
          <a:lstStyle/>
          <a:p>
            <a:r>
              <a:rPr lang="en-US" sz="3200" dirty="0">
                <a:solidFill>
                  <a:schemeClr val="tx1"/>
                </a:solidFill>
              </a:rPr>
              <a:t>Why are we bringing people together?</a:t>
            </a:r>
          </a:p>
          <a:p>
            <a:endParaRPr lang="en-US" sz="3200" dirty="0">
              <a:solidFill>
                <a:schemeClr val="tx1"/>
              </a:solidFill>
            </a:endParaRPr>
          </a:p>
          <a:p>
            <a:r>
              <a:rPr lang="en-US" sz="3200" dirty="0">
                <a:solidFill>
                  <a:schemeClr val="tx1"/>
                </a:solidFill>
              </a:rPr>
              <a:t>What need or needs might this conversation fulfill?</a:t>
            </a:r>
          </a:p>
        </p:txBody>
      </p:sp>
    </p:spTree>
    <p:extLst>
      <p:ext uri="{BB962C8B-B14F-4D97-AF65-F5344CB8AC3E}">
        <p14:creationId xmlns:p14="http://schemas.microsoft.com/office/powerpoint/2010/main" val="49593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19CD5-5315-F142-9F0F-F9BE220349B3}"/>
              </a:ext>
            </a:extLst>
          </p:cNvPr>
          <p:cNvSpPr>
            <a:spLocks noGrp="1"/>
          </p:cNvSpPr>
          <p:nvPr>
            <p:ph type="title"/>
          </p:nvPr>
        </p:nvSpPr>
        <p:spPr>
          <a:xfrm>
            <a:off x="2015230" y="291568"/>
            <a:ext cx="9907479" cy="1325563"/>
          </a:xfrm>
        </p:spPr>
        <p:txBody>
          <a:bodyPr/>
          <a:lstStyle/>
          <a:p>
            <a:r>
              <a:rPr lang="en-US" dirty="0">
                <a:latin typeface="Calibri Light" panose="020F0302020204030204" pitchFamily="34" charset="0"/>
                <a:cs typeface="Calibri Light" panose="020F0302020204030204" pitchFamily="34" charset="0"/>
              </a:rPr>
              <a:t>Round 2 – Clarify Possible Outcomes</a:t>
            </a:r>
          </a:p>
        </p:txBody>
      </p:sp>
      <p:sp>
        <p:nvSpPr>
          <p:cNvPr id="3" name="Text Placeholder 2">
            <a:extLst>
              <a:ext uri="{FF2B5EF4-FFF2-40B4-BE49-F238E27FC236}">
                <a16:creationId xmlns:a16="http://schemas.microsoft.com/office/drawing/2014/main" id="{B7FAF206-2657-7447-AD7A-CC469AE97AE4}"/>
              </a:ext>
            </a:extLst>
          </p:cNvPr>
          <p:cNvSpPr>
            <a:spLocks noGrp="1"/>
          </p:cNvSpPr>
          <p:nvPr>
            <p:ph type="body" idx="1"/>
          </p:nvPr>
        </p:nvSpPr>
        <p:spPr>
          <a:xfrm>
            <a:off x="2015231" y="1844040"/>
            <a:ext cx="9907479" cy="4059610"/>
          </a:xfrm>
        </p:spPr>
        <p:txBody>
          <a:bodyPr/>
          <a:lstStyle/>
          <a:p>
            <a:r>
              <a:rPr lang="en-US" sz="3200" dirty="0">
                <a:solidFill>
                  <a:schemeClr val="tx1"/>
                </a:solidFill>
              </a:rPr>
              <a:t>What do we believe is possible from this community conversation?</a:t>
            </a:r>
          </a:p>
          <a:p>
            <a:endParaRPr lang="en-US" sz="3200" dirty="0">
              <a:solidFill>
                <a:schemeClr val="tx1"/>
              </a:solidFill>
            </a:endParaRPr>
          </a:p>
          <a:p>
            <a:r>
              <a:rPr lang="en-US" sz="3200" dirty="0">
                <a:solidFill>
                  <a:schemeClr val="tx1"/>
                </a:solidFill>
              </a:rPr>
              <a:t>What might we consider successful?</a:t>
            </a:r>
          </a:p>
        </p:txBody>
      </p:sp>
    </p:spTree>
    <p:extLst>
      <p:ext uri="{BB962C8B-B14F-4D97-AF65-F5344CB8AC3E}">
        <p14:creationId xmlns:p14="http://schemas.microsoft.com/office/powerpoint/2010/main" val="224906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43714" y="4323216"/>
            <a:ext cx="9820275" cy="1420586"/>
          </a:xfrm>
        </p:spPr>
        <p:txBody>
          <a:bodyPr>
            <a:noAutofit/>
          </a:bodyPr>
          <a:lstStyle/>
          <a:p>
            <a:r>
              <a:rPr lang="en-US" sz="4800" dirty="0">
                <a:latin typeface="Calibri Light" panose="020F0302020204030204" pitchFamily="34" charset="0"/>
                <a:cs typeface="Calibri Light" panose="020F0302020204030204" pitchFamily="34" charset="0"/>
              </a:rPr>
              <a:t>We will reconvene after lunch. Thanks!</a:t>
            </a:r>
          </a:p>
        </p:txBody>
      </p:sp>
      <p:sp>
        <p:nvSpPr>
          <p:cNvPr id="6" name="AutoShape 2" descr="data:image/jpeg;base64,/9j/4AAQSkZJRgABAQAAAQABAAD/2wCEAAkGBhQSERQUEhQWFRUVGBUYFRYVGBcXFxgXGRUXFxsYFxwXHSYeHRwjIBcXHy8gJCcpLCwsFx4xNTAqNSYrLCkBCQoKDgwOGg8PGiwkHyQsLC8uNCwsKiosLDIqKiw0LCwwLCwsLCksLiksLCwsLC8sLCwsLCwsLCwsLCwsLCwsLP/AABEIAOEA4QMBIgACEQEDEQH/xAAcAAEAAwADAQEAAAAAAAAAAAAABQYHAgQIAQP/xABPEAABAwIDBAUGCQkFBgcAAAABAAIDBBEFEiEGBzFBEyJRYXEygZGhscEUI0JSU2JyosIIFTNjgpKTstFzs8PS4RckRFSj8RY0Q1WDpNP/xAAaAQEAAwEBAQAAAAAAAAAAAAAAAgMEAQUG/8QAMxEAAgECAwUGBQQDAQAAAAAAAAECAxESITEEE0FRYSIyQnGRsVKBodHwBSPB4UNiohT/2gAMAwEAAhEDEQA/ANxREQBERAERYvv82zq6WWngppnQsfG57jGcr3HPlAzDrAADgLcdb6WA2i6LylgOJYxVNc6CuqDkIDg6qkB1FwbOdwOvoKm4MV2ji8meR32pIJP5yVB1IJ2bRNQk1dI9JIsBpNvdoo/KjZL9tkP+G5qk4d7WMt/SYdG77Akb+NybyHNeowS5M2tFjn+3KtZ+kwiTxa+Qf4RRv5RsbTaahmZ+20n7zWqSknoRaa1NjRZVB+UZQHyoapv7Ebh6pPcpOm374U7ypZGfahkP8gcunDQkVQpt7mFP4VkY+0JGfztCk6fbnD3+TW0p7univ6C66AnEXVp8Uik8iWN32Xtd7CuyXgcSgPqKPqdoKaP9JUQs+1IxvtK7sMzXtDmkOaRcFpBBHaCNCgOaIiAIiIAiIgCIiAIiIAiIgCIiALDN+Tb4tho7QwemoC3NYfvfGbHsMb2NiP8A9h5/Coy7rOx1RFVewk1HKajDXZuOenk4Obe+Vp59wNiORPBSeAbWRVV2axzNuHwyaPBHG1+NvSOYCtiqe3GxQqm9NB1KpmrXN6pfbg0kfK7HcuHDh5CkqmU/X7npuLhnD0JtFWNhdpXVUTmS/poTZ99C4cnEcjcEHvHerOqZxcHhZZGSkroL49ocLOAI7DqPWvqKJIjZNm6VxuaeEn+zZ/RdeXYyidxpo/Ndv8pCmkU8clxZHDHkVibdxRO4Rub9mR/4iVHz7p6c+TLK3xyOH8oV3RTVeovEyDpQfAzmTdEfk1It3xf0evrN0h+VVad0f9XrRUUv/TV5+xHcU+RmWI7DUdPJBHNPMXTOytytYLcBmN76XIHn7lo35PdS9rK6mLi5kEzcl+WbpGut2A9GDbtJ7VRSPheOgHVlNb/p6/3jldPyd52u/OBuM7pWOLeeX4yx8LkhehRcn3nwX1MdVLguJsiIi0lAREQBERAEREAREQBERAEREAWI7xevtNRj5kDT6PhD/wCi25Ybjp6TaqT9TA31wN//AFVdV2g/InTV5rzLYonarHxRUzpi3OQWta29rlxtqezifMpdULfBL/usMY4vmGnblY4e14XkUoqU0menUlhi2iKxSf4LW0lflyR1sbenaODXOa0u/mY/xaVoCrW9LDh+bW/qXxW8LGP3j0KU2dqjJSQPJuXRMue8NAPrBU6vagpfL7EIdmTj8yRREWYvCIiAIiIAvhdbU8Bx8F9XQx+oyUs7vmxSEeOQ29a6ld2ON2VzOdn8YdTwVlcADJJK2OPNwzOLpHX9IPmCkqbZGphcytw6YxyOa2QR+SRnaHFgJ6rm62s4AWGt1D10GXBKftkqHO8dJG/hC1iCLK1rRwaA0eYW9y31KjpvFHm/oZKdNTVpcvc57Jb8WFwp8UYaWcadJYiJ3e4HVl+3VvO4WpwVDXtDmODmuF2uaQQR2gjQhY/ieDw1Dcs0bXjlfiPskajzFQNJg1dhzi/C6k5L3NPKQWHwv1b9/VPerae1xllLIqns8o6ZnoJFlODb9WscIsUppKWT6Roc+I9pt5QHhn8Vo2B7QU9ZH0tNK2Vly0ubycACQQdQbEGx7Qtad9DNaxIIiLoCIiAIiIAiIgCIiALCcOf0u0OKS/M+L84cxn+EVuywLd1J0s+JVH0tQbH9qR/4wqNodqbLqCvUReFQd4rOkrMMi+dKSR3F8Q9gKvyo2PjPjlA35kbn+jpT+ELzaOUr9H7G+r3bdV7nPe5VltCGDjLKweYBz/aGqH/8P4nhwy0pFTDrZuUEtJ49UnMP2SQu5vUdmkoIvnSuP3o2j2laE7irMeCnFWve5DDjm+ljM3bTYsBrh5v2iOX3OXUk2qxb/kyPCnlPtJWrWRQVWPwIlu5fEzJxthio40ZPjTze4r9G7a4lzoT/AAZ/6rVUXd7D4Ec3cviZlw23xH/kHfw519/8bYj/AO3u/hzrUEXN5D4Ed3cviMtdtjiZ4UBH/wAM5966WJ4vitRE+J1I9rXizssEoNr3sC4nsWvIuqtFZqKOOlJ6yZhlTg+JSwwwmllDIM2S0bgSXG93X4kcArOzGsZ/5MeeNw/xAtMsi7Kvi1ijio20kzORimMn/g4/OCPbKuEs+OOGlPGzw6L8chWkr6ob1fCiW7fxMw/avCMS6IS1tyxpAF3xkBzuxrD3di3bcbh3RYPCbWMrpZD53lg+6xqzvfFU2pImc3y38zGO97gtv2Wwz4PRU0POKGJh+01gB9d16VCTlC9vQw1o4ZWJRERXlIREQBERAEREAREQHRxyu6Gmnl+jikf+4wu9yxXdNS5cPDvpJJHejKz8BWk726/ocHrHfOjEf8R7Yz6nFU7Yqk6PD6Zv6trj4vvJ+JY9rdoW6mrZl2rk2qYW58f/ALOk9pt/iK5qoYMM2M1zvmRQM9LWO/CVhp+LyNk+HmRG3Bz4xh8fYYnHzzkn1MWirOsS+M2igb9GxvqifJ7StFUquSiuhGnrJ9T6i6FPjkD53wMkBljF3s1uOHaLG1xexNr6rvqlprUtTvoERFw6EREAREQBFE7R7SxUUbZJsxDnBoDAC4mxJOpGgA9ilI3ggEcCARy0Iuu2drnLq9jkiIuHTP8Aa2D4XjOHUlrgOY547nSXf9yO69CrCN2sPwvaOpqOLadsgaeVxaBvpGcrd17VKOGCR5NWWKbYREVpWEREAREQBERAEREBl35QdWfzfDC3yp6iNtu0Na4/zZF2IIQxrWDg0Bo8Giw9iid7cvTYvhVN9HnncO7MCL/wHelTS87bHmkbtlWTZ8VS2P61bicn69jP4YeP6K3BU3dk/PBUy/S1UrvUw+8rNHuSfkaJd6PzI/CGdJtDVO+jjP8AJFH7yrlj+LClppZnf+m0kDtcdGjzuICqmwjc+IYpL+tyDw6ST/I1N7c7jBBA3jNMB45RYD0vB8ytlHFUjHovYqi8NNy8zjutwFwY+tm1lqC7KTxyZrud4ucPQ0dqvq/GkpWxMZG3RrGtY3waA0exfKyujhYXyvaxgtdzjYa6BUzk5yuXQioRsfui4RShwDmkFrgCCDcEHUEEcQvrXA8CD4aqsmckUfV4/TxPEck8THm1mue0HXhe/C/eu+u2aOXR9RdWqxOKItbJLGwu8kPe1pd4AnVdpcsDNd4H+84nRUvFoLS4fbf1vuMHpWlLM+lacfnmkdaOmjL3E8AGwsZ7X8O1TOx+8IVtTLEYwwAF0RvdxaCAQ7lmsb6dh8VqqQbiraJe5nhJKTvxfsXNdLGsQ6Cnmm+jY5w8QOqPObDzruqk72sR6OhEY4zSNb+y3rn1hnpVFOOKSRdOWGLZO/k5YTlpKmodxmlDATzbG29/O6R37q15Vjdng/wbCqSMix6IPd25pLyEHwL7eZWde4eQEREAREQBERAEREARF8cUBi1dL8I2kq38W0sLImnscQ249LpVZVT93r+mNbWH/iamRw+yCXD+8I8yuC8jaZXqM9OgrQR0MfrOipZ5PmRSEeOQ29dlCbrocuHQ/WdI7/qFv4Vz3k1GTDZ/rdG30yNv6gV2tjo+jw6m7oQ/94F/vUbfteb/AIJf5PkQu63rR1cn0lS/1AH8ZX5b0xkNDOfIin63nyO/w3Lt7qIrYeD86WV38rfwqz4lhsdRE6KVocxw1HrBBHAjjdTlPDWbIRjipWOxDIHtDmEOa4Xa5uoIPAghUHe/cxUsd7NfMbk8AQ0AE/vOXCbdEBcQ1crGH5Jbm9bXNB9CmYd38XwEUksj5AHl7ZPJc1x+aDcAWvpre58yG7hJSUr/ACOyxzi4tW+Z+G2W1MVBS9BC4GXII4mtIJY0Ny53W4WHDtNu9cdnKU4ZhL5JB8ZlfM5p5PcAGMPoYD3krngG7GmppBIS6Z7Tdmewa08jlHEjvPmVhxzB2VUD4JC4NeBctNiLODgRfvAXHKCSitL5sKMneT14GdbO7ENrKCapmu+on6R0byToWk2NuBzOBBvytays267FzPQta8kuhcY7njlsC30A5f2VYsIwxtPBHCwktjbYE2udb3Nu8lfnhGAw0oeIGZA92Z2pOvdcmwHYEnVxJp88hCnhaa5ZmebO7PMxZ9XUVL3XL8kYabdGOINuYAs0Dh5XPVaXQUYiiZGCXCNrWguN3ENFrk9uipmIbvp2Tvmw+p6DpTd7DmAuSToW3uLk2BGl+KsWy+F1EETm1NQZ3lxcHG5yiw6oLtSL6+ddqyUldPLkcpJxdms+Zk+MQS1GK1NPGbdPOWO+y199e4WzW+qOxWDEadlHjVCyIZWZIo7doeZIiT2k3ue9WXAdijDX1NXI9rukdIYgL3aHuuS64426ul+JUniOycE9TFUyB3SRZctnWacri5uYc7Ek8R3qyVaN7cLEI0na/G5MLN9vKf4ZitDRDgSwOty6WTrHzMaCtIVM3b03wvaOpqOLaYSZTyuAKdvpGc+ZR2SN535EtpdoWN4a2wsOHJfUReoecEREAREQBERAEREAVf2/xT4NhtXLexbDIGn67hkb95wVgWc78Zy6ihpWnrVdTDHb6oOcnzEMTQEHsPQdDQU7OZYHnxkJf+IDzKdXFrAAAOA0HgOC5LwZPE2z2YqysUje9NagaPnTMHobI73BWKZnQ0Dh9HTEfuw29yq+9QdIaGD6Sf8AyN/GrNtfJahqj+plHpaR71f4ILqynxSfQjt2kdsMg7+kPplerQoLYaPLh1KP1YP7xLvep1VVM5vzZZT7q8giIoEwiIgCIorHtp6ejbmnfYnyWDV7vBvZ3mw711Jt2RxtLNkqizSTeFW1b+jw+mIvoHEdI894Hkj0OXOYbQU/Xkjc9o1IMTSPOWtBHpV62eXGxVvlwTNIRZ/he9pl8lZC6F3NzQXN87T1h5syumG4xDUC8ErJB9VwJHiOI84VcqcoaonGcZaM54jWCGKSU8I2Pf8AutLvcun+TrhRbR1FS7yp5ctzzbGOP7z3+hRW82v6LDpRexkLIx5zmP3WuWmbucH+C4XSRWsRE1zh9eT4xw9LyPMt2xxtFsx7U+0kWNERbTIEREAREQBERAEREAWTbxK4SY7h8HKGKaY/ae1wF+8dGD51rKwHHaojaqcvvZkZsOJyija6wHPmbKur3H5E6ffXmXlcXOABJNgNSToAO0qjSb0ek6tJSTzO5XFh6GZj7F137OYliP8A52UU0PHoY+J8QCfvuNuxeUqLXfdvzkejvU+7mfhPijcRxmmEPWipruLuRLTmLh3ZsjQefnVo3hS5cNqT2taPTIwe9RWK08WFR0zaVuTpaiJsrzZz3xi+YOJHeOFrcrLs71JLYc8fOfE372b8Ksyc4W0/shpGV9Sb2Ziy0dM3shh/u2qTX5UsWVjG/Na1voAHuX6LM3d3NCVkfURFw6EXGSQNF3EAdpIA9JXThxyne8MbPC554NbIwuPgAbrtmzl0dqoeQxxFiQ1xAPAkAkXWJ7L4hRz1hlxaSUh5vma3M2/IOsbho4Wa02FtOY2LHKjo6ad/zYpT6GOKp+5fYunrIXuqgHRh9hGTbO9wPZroGE6anzFbNl0Zmra66K5tey8dH0AdQ9EYj8qIh1/tHiSOw6hTCxjaDdFUUMpqMFmlj+dEHEkW5WPlt7nZj3HlCzb18biaYnNpy8aGQsyyA97S5rQfFi34oxyeRk3c5ZrP6l+3svwqGnL66Jr5XA9EyOzZnu7QeTRzc4EDvNgcQ2V2Hnr8zoI3sc3rNyHQN5G7yNeQ111sNFZdnd2ddic/wmtc45iC6SW5FuwDTMBya2ze8cFoG0G2FFgsBpaZ7DUfKuQ4tNvLkt8rsb4cBxrk75otjG2Us3y5efIyY7GYnVxWY6WpiY64Ds5Ada2ma+tjwvzVsO120sHlxZgPnU7QPuhqkcA36U1PBHCYgejaG5mucM3a4gs4k3J14kqfpN/VA7yg9n7hHrcCkXZa/QTgnJ2X/SKazfbizDaSlp3doDXh3qkPsUrRflF5SBV0MkY5ujff0Ne1v8yurd4eF1DetIxw7HxOd+EhVjb7GsK+A1AgiifM6J4Z0ceTKS09cuyi1uNufBd3nVEd1fwv3+xoGym1kGI0/T0xcWZi0hzS1zXAAlpHg4HQkaqZWfbiYQ3BoSOLnzF3j0jm+xoWgq4zhERAEREAREQBY1vu2KlbI3FaS+eIN6YN4gM8mUdoAs1w7ADwBWyrjJGHAtcAQQQQRcEHQgg8QgMm2Y2hbWUzJW6E6SMv5LxxHhzHcQpZZrXR/mLGZIdRST5XNvwDHeS4f2bszTzsD2hWjbTawUUILbOmk0iZx1+cbfJFx4mw7beTVoOM8K46Hp06qlC74FZ3wVzW/BG5hma97y0EZgOpY25XsbeBULtBtfUYm1scVOGxtkDwbl1y3MAHONm26x0svuH7Ol7jPVkyzPOYh2oB7+093AcLKeAtoOA4K5OMEks2j1Nn/SalXt1XhT4cf6Oga7FH6vq2svyYxunoaPajarE26trQ7uexpHraVIKF/PLxW9A8AMc0ZO0m1737yHC3cuJ30S9EbquwbLSUcWLNpXu9WTMO3FdF+mpo5x86Fxa70G9/M0Lq4zvhBjy00TmSnQmXKQzwAPWPjYDsKjtpMUc3LDD+ll0FvktJtfuJ115WK/Sl2WgbEGPYHni55uCT3Eagdy6o00lKSMNXYHOq6ezy01b58k0r+fIkcN3eSVgbPXVbpc4DmtjdmFj2OPVHg1tu9WbDN31FA9kkcRzsN2uc95sRwNr5b+ZUusqa6BzHUknxUbGtbDoW2HHqnR1+3ytVb9j9uWVoMb29FUN8qM8DbiWX18WnUd/FV1N5a6eXTgefPZ9xPBUjnz4PyZ096uMGKjETTZ87smnHINX+nqt8HFUWkxEUhjhdmFgHdJwAcSTpbXQ876KXx+R2IYuIoxmbARGwcjJm1++beDFadrd0kzIQ4gTtAu4xg54zzIB1Le8ecBWRjaCTXV/wVxl2nJOz0V+NtfUseze9uzGsq2l1gLSx2JI7XN9449isFTvHw6wfmzuHACJ+YeBc0AeledBHPScPjYezmB7vWFL0GKMmF2HXm0+UPN71J1JxWWaOqjSnKzTi+Redvd7k76eUUgMAsB0l7y2LgDYjRmh5XPYQs62V2P8AhoBax8srg97hmto0m51tc+e5JXdxSLNDIPqu9Qv7lI7pccZSyQyyXyAytfYXIDgdbc7GxRVHKOb4nZUYxnaK8P1Px/2ZPtGRSyO6VpezLmcS0W1s06cRxtxC7WJ7oXxSwxGK75xdmR54gXc0l9gC0anl3rVJN6keSZ8cMsjGPY1rg0tZlIbcvdqGm+awPHq99uth29KN/SGohLXsJfAA0vOUstYm2h49bQWd3ay7Pxshabz3aMcO7KQ1Bp4xKJ2k3Z1XEWF730FrWN78x2r86TZmdolzPkewNcx4LXWY46dYkkNPHsWxVe3MEUIq42D4bPHGxzXNeGgNPWOthl7CDrZnZpHYtvRa+nkjhpxG+YO6VxykXc3K4iw6xI0u63AcVGUsrORKEHe6h9befyPv5O2LZ6GanJ68ExNuxkguPvNkWsLzbu9xv834ywuNoav4t/YC4jKfM8N15B5XpJbIyxJM86cHCTiwiIpEAiIgCIiAIiICk72tjWV9BITlbLA10sTzYAZRdzXE8GuAsewhp5LA9l4n1DxPM4v6JrYos3LKNLfZB9Lrr0fvHa44VXZePweX0BhLvVdYFsiB8FZbtffxzH/RUV3aJ6/6PRjV2lYuCv6ae5MoiLCfcBRuN4MJ2ixyyM1Y/sPYbcvYpJF1Np3RXVpRqwcJq6ZUosZbFMDVwkTNGUSN1BHC9r2849Sl6XaiCR7WNLruNhdpAv2KTlha4Wc0OHY4Aj1r8YcMiYczY2NI4ENaD6bKblF6ow09n2ik7QmnG+d1n6rV9TsqJxnDHEieAllRFZzHN4m3I9p7PRwKlkUE7O6NlejCvBwno/y5B7CwTRRfDImuJbJd0uUua1w0AcSLX1vr84La9lt58U9o6m0MvDNwjce4nyT3HTvVN3G4zGyevo3uAa6UPiYeBJzte0X0vYM052Vg2y3YA5pqIWPF0HI98fYfq8Oy3A6mpxeOOfQ+G/bf7VRWtkmWHaPd7TVd3gdFKdekYBZx7Xt4O8dD3rE9td189I7pAMuvVljv0bj2Hmx3j6+Kn9ntuKmiOQHPGDYxSXsLcQ08WHu4dy1PAdq6bEY3M0zEdeGS17c7cnN7x57LkZRm7xyYnCpSVpdqPt9jzbhGNOc/oZxZ/AHhfuPf38/b3dg6xtPPlkbmEMzXFp1zMuAdD4esKc3x7B/AXNniPxZd1D8puvkO7bEgg9l78FWa7DTKGTROySlrTxsDcDTx5KMkl0v7oshKUtM7erT/AJRu9Vt7h/SCnytdBKCZZA2zA42sHNy3N7anlp327LdsqBxkrA/4yJjosuge9nSAtyNdYkEi47Lm9rLzqMQrW6GLN35Sf5DZfRiVYeENv2T7ypYp9CvBS/2N2qd41BIMz4HOMB+IY5osQWhpI+S2wuLHkBbujZdqcHe3K6hc2+t2sjab9xY8FY6HVzuTW/w/9VyFNW/SM8+X/KoNy4uJYoxWkZna2ppg+JzmgjIczeZDb8L+FjfuXo3YDaD4bh1NUE3c9gEn9owljz53NJ8686QiXopBUZfJdYt5jKb3totc/J5kccKcDwbUShvhkiPtLlbs+jRRtiTkpczT0RFpMQREQBERAEREB1MXpOlp5oz8uORn7zC33rzDsRPeBzebXn0OAPtBXqleXsbws4Vi00DxlhlJdE7l0bnEsP7OrD3gqqrHFE9L9LrqjtMXLR5ev9k0iIvPPvQiIgCIiALi94AJOgAJPgNSuSrm2OLZI+hb5cnG3Jn+vDwupRjidjPtO0R2ek6kuHvwOnsvIXPml4FzwR3G5d6rhbjsLvHEmWCrdZ+gZKeD+xr+x3fwPjxxLZaRvQ5R5QJLweOvA+FgAplSlUcKjaPkYUo1aSxflzbNsN30dZeSO0c/zrdV/c8D+Ya+PBZJW4fUUUwDw6KRpuxw7vlMcNCP+x7Fadjt5b6fLFU3kiGjX8XsHZ9ZvdxHK/BfvvT2vp5oY44XteGkyveODQGEZdeZzEkfVClPBNYlkyFLe05buWaKDt5tTU4m+mpnWLnOADWC3EgZiLnUkeHV0AutRjbRYNHDFNGJZZR8a4NDi1liODvkX6obzsTxCzDdQ6M4jHU1BDQ57gwu4Ns1wZry62UX7lpW1uy8BmmqK2rDOkIELGC5DAABcaki3GwFrk3U80stV+f0Vdlys8k+X0+59buzgfUQOb0vQyNlkeDoGjqGNgIGnl8CSSGHvXSbstQU1MKir6V4me4RBpsQwlxYeqRc5AHEnTW1u22UO2kEk07Y5mdFFCwtJIaC68mbKTa4AEYVew6CDE8PpY3ztidS5RKDa+RrcvMiwLbHNqAbo4w8NrhTqeNtLL+Tm/dnTireSXClbEJLZjcOJcLZtTlAaXduqbO0tHSUj60x9I18zmwl4BeIzL0TbZhpoHOPMjRStJtJDXPrYGStYDGIonHg4ZHhz23IuA53oseahW49Q0jDQyl1VFGWva9oaQH5s5YbOF7OF9CR1i08DftoLNW4+ovUksMr8MuhSd9OHso5ntiAa2ZjXNaODS4ua4Ach1Ce7Mta3Y7PmiwymicLPLekkHMPkOcg97bhv7KyZ9R+fNooQWkQQgOcw2PxcfXs7l1nFrT9peglfTikrriZK03JpPhkERFYUhERAEREAREQBVPeLsBFilNkdZkzLmGW3kuPFruZY6wuO4HkrYiA8qw181DMaSvaWOZoHHWw5a/KYeTh/wBrE11xcag8CFsO3O7+nxSHJMMsjb9FM0ddh/E082n1HVYHi+AV2CvyVEZkpyerI25j1+a75B+o63d2rNUo3zifQ/p/6u6dqdfNcHxX3ROIoyj2jgkGkgaex/VPr09BUg2Vp4OB8CCsji1qfU061Oorwkn5M5oupVYtDH5cjR3XufQNVBVO1j5XCKkjc97jZvVLnE/UYL3Pj6FKNOUtEZ9o26hQXblnyWbJTHMdZTt7XnyWe89g9vssW5vdu+pmGJVoOQHNAxw/SOHCQj5jfkjmQDwGvd3fbjXF4qsV6zr5m05Oa55GY8D9gadp4tW1taAAALAaADgttOmoI+O2/b57XLPKK0X5xMa3r7qnh7sQw5vxmrp4Wjy+bnsA4k8XN58Rrxz7CsVbO240cPKb2d47QvU6xne5uuLS7EcPbZ7buqImjRw4mRoHP5zefHje/KtJTXUz0K7pPoUxQu1VXliDBxebeYan12XewvEmzMzDQjym9h/p2FRdQzp65jBqI7X8ePtLQsVONp58D0608VPs+LI0DdpscKhzRIPiIGgyngHG18l+83J7h3haIzYOiZVCoIYYpOjEMIF2GQg6gfKBAuBwHWPDhBbXvGHYfFRRn4yUF0zhxI0zeZxs0fVaQondxUSS10DXvc5kLZXMa5xIb1C3qg8PKHDsVqwxkotXZRJSlFzi7JLLyX3LHFstTPxDEOkiaYoo4iGjqta58eZxAFrHqk91yobGsMijwOlf0bOkkcw58oz9YPfx48AAputrwykxaYOGaSd8Q1F7BrIQB6XFfriezjq+goo4JYgI2MLrknXomtHk3ta7uKk4pp2Wef1ZCM2mnJ5XX0RW90tM19XJna11oXWzAHi9g591x51z28oaKjp2U8bWuqAQ98g0c1vE5rdvJnIa9l5DY3C/zbiEkdTLEM1Pma7NlaQZBp1ra9U6dipe9fEKNzDPSPcXz5ukYQQGudbXUcT1iQCRpyUVHsYeNycp/uuedrX6Ez+Tthec1ta4avcImH/qPHri9C2pVDdPgXwXCaZhFnvb0r+28pzgHvDS1v7Kt63Hlt3CIiHAiIgCIiAIiIAiIgC4Swtc0tcA5pFiCAQR2EHiFzRAUDHtx+G1JLmxup3Hiad2UfuOBYPMAqnP+TTGT1K57R2Oha4+kSN9i2tEBj2H/k20zT8dVTSDsY1kd/TnWi7NbE0dA21LA1hIsX6ukd4vdd1u69u5TiIAiIgCIiAxXePuglZK6twtupuZaYczxJiHAg8SzjfyewZTRYi2nkl6ZkjZXHrNc2xbqTazrHieY5BewF+M9Gx/lsa77TQ72qEoKWpbCrKDyPKUu2LCeEjjw1t5hqSu1R1tZKQaaiqH9jmMkPrY33r1FDRRs8hjW/ZaB7Av3VaoQ5Fr2uq+J5ng2TxqTVtAW/bysP33hdun3dY6T+gji7zJD+F5K9Gop7qHIre0VH4mYI3cxjEmslVTtJ+s9zvVF71+lNuDrXTQ/CamGSBr2mQAyZy0HrBoLLXI0uTpdbuikoxWiIOpJ5Ns+NFtAvqIpEAiIgCIiAIiIAiIgCIiAIiIAiIgCIiAIiIAiIgCIiAIiIAiIgCIiAIiIAiIgCIiA//Z"/>
          <p:cNvSpPr>
            <a:spLocks noChangeAspect="1" noChangeArrowheads="1"/>
          </p:cNvSpPr>
          <p:nvPr/>
        </p:nvSpPr>
        <p:spPr bwMode="auto">
          <a:xfrm>
            <a:off x="1587501" y="-10414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2" descr="C:\Users\lmuskau1\AppData\Local\Microsoft\Windows\Temporary Internet Files\Content.IE5\FVB3DXS6\MC900084154[1].wmf">
            <a:extLst>
              <a:ext uri="{FF2B5EF4-FFF2-40B4-BE49-F238E27FC236}">
                <a16:creationId xmlns:a16="http://schemas.microsoft.com/office/drawing/2014/main" id="{9DE71D3C-6264-CF4F-8D3D-56C646FC5D2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24842" y="30162"/>
            <a:ext cx="6058021" cy="4293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99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96B8C-A4B6-9847-A3B7-DF7F6126C825}"/>
              </a:ext>
            </a:extLst>
          </p:cNvPr>
          <p:cNvSpPr>
            <a:spLocks noGrp="1"/>
          </p:cNvSpPr>
          <p:nvPr>
            <p:ph type="ctrTitle"/>
          </p:nvPr>
        </p:nvSpPr>
        <p:spPr/>
        <p:txBody>
          <a:bodyPr/>
          <a:lstStyle/>
          <a:p>
            <a:r>
              <a:rPr lang="en-US" dirty="0"/>
              <a:t>Building a strong high school redesign team &amp; work plan</a:t>
            </a:r>
          </a:p>
        </p:txBody>
      </p:sp>
      <p:sp>
        <p:nvSpPr>
          <p:cNvPr id="3" name="Subtitle 2">
            <a:extLst>
              <a:ext uri="{FF2B5EF4-FFF2-40B4-BE49-F238E27FC236}">
                <a16:creationId xmlns:a16="http://schemas.microsoft.com/office/drawing/2014/main" id="{8547C560-9A2F-4847-823E-A24A625B851A}"/>
              </a:ext>
            </a:extLst>
          </p:cNvPr>
          <p:cNvSpPr>
            <a:spLocks noGrp="1"/>
          </p:cNvSpPr>
          <p:nvPr>
            <p:ph type="subTitle" idx="1"/>
          </p:nvPr>
        </p:nvSpPr>
        <p:spPr/>
        <p:txBody>
          <a:bodyPr/>
          <a:lstStyle/>
          <a:p>
            <a:r>
              <a:rPr lang="en-US" sz="3600" dirty="0"/>
              <a:t>Focusing and organizing for effective teamwork</a:t>
            </a:r>
          </a:p>
        </p:txBody>
      </p:sp>
    </p:spTree>
    <p:extLst>
      <p:ext uri="{BB962C8B-B14F-4D97-AF65-F5344CB8AC3E}">
        <p14:creationId xmlns:p14="http://schemas.microsoft.com/office/powerpoint/2010/main" val="18691673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0BF16-47DB-9247-ADE4-63C5A02B2AD8}"/>
              </a:ext>
            </a:extLst>
          </p:cNvPr>
          <p:cNvSpPr>
            <a:spLocks noGrp="1"/>
          </p:cNvSpPr>
          <p:nvPr>
            <p:ph type="title"/>
          </p:nvPr>
        </p:nvSpPr>
        <p:spPr>
          <a:xfrm>
            <a:off x="1723292" y="365125"/>
            <a:ext cx="9630507" cy="1325563"/>
          </a:xfrm>
        </p:spPr>
        <p:txBody>
          <a:bodyPr/>
          <a:lstStyle/>
          <a:p>
            <a:r>
              <a:rPr lang="en-US" b="0" dirty="0"/>
              <a:t>Building a Strong Team</a:t>
            </a:r>
          </a:p>
        </p:txBody>
      </p:sp>
      <p:sp>
        <p:nvSpPr>
          <p:cNvPr id="3" name="Content Placeholder 2">
            <a:extLst>
              <a:ext uri="{FF2B5EF4-FFF2-40B4-BE49-F238E27FC236}">
                <a16:creationId xmlns:a16="http://schemas.microsoft.com/office/drawing/2014/main" id="{83E44D2A-373E-F04B-A731-8D28BD32D2DA}"/>
              </a:ext>
            </a:extLst>
          </p:cNvPr>
          <p:cNvSpPr>
            <a:spLocks noGrp="1"/>
          </p:cNvSpPr>
          <p:nvPr>
            <p:ph idx="1"/>
          </p:nvPr>
        </p:nvSpPr>
        <p:spPr>
          <a:xfrm>
            <a:off x="1723291" y="1825625"/>
            <a:ext cx="9817067" cy="4351338"/>
          </a:xfrm>
        </p:spPr>
        <p:txBody>
          <a:bodyPr/>
          <a:lstStyle/>
          <a:p>
            <a:r>
              <a:rPr lang="en-US" dirty="0"/>
              <a:t>What we need to get to a point where shared vision is possible</a:t>
            </a:r>
          </a:p>
          <a:p>
            <a:r>
              <a:rPr lang="en-US" dirty="0"/>
              <a:t>Stages of co-creating shared vision</a:t>
            </a:r>
          </a:p>
          <a:p>
            <a:r>
              <a:rPr lang="en-US" dirty="0"/>
              <a:t>Structures &amp; systems for working together effectively</a:t>
            </a:r>
          </a:p>
        </p:txBody>
      </p:sp>
    </p:spTree>
    <p:extLst>
      <p:ext uri="{BB962C8B-B14F-4D97-AF65-F5344CB8AC3E}">
        <p14:creationId xmlns:p14="http://schemas.microsoft.com/office/powerpoint/2010/main" val="1667783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A7BA3-4072-9F41-8D7C-BCA5ACB13508}"/>
              </a:ext>
            </a:extLst>
          </p:cNvPr>
          <p:cNvSpPr>
            <a:spLocks noGrp="1"/>
          </p:cNvSpPr>
          <p:nvPr>
            <p:ph type="title"/>
          </p:nvPr>
        </p:nvSpPr>
        <p:spPr>
          <a:xfrm>
            <a:off x="2015230" y="274636"/>
            <a:ext cx="9907479" cy="1325563"/>
          </a:xfrm>
        </p:spPr>
        <p:txBody>
          <a:bodyPr/>
          <a:lstStyle/>
          <a:p>
            <a:r>
              <a:rPr lang="en-US" dirty="0">
                <a:latin typeface="Calibri Light" panose="020F0302020204030204" pitchFamily="34" charset="0"/>
                <a:cs typeface="Calibri Light" panose="020F0302020204030204" pitchFamily="34" charset="0"/>
              </a:rPr>
              <a:t>Who are Our Teams?</a:t>
            </a:r>
          </a:p>
        </p:txBody>
      </p:sp>
      <p:sp>
        <p:nvSpPr>
          <p:cNvPr id="3" name="Content Placeholder 2">
            <a:extLst>
              <a:ext uri="{FF2B5EF4-FFF2-40B4-BE49-F238E27FC236}">
                <a16:creationId xmlns:a16="http://schemas.microsoft.com/office/drawing/2014/main" id="{A68F2E22-13AC-494D-A993-4933202DBF88}"/>
              </a:ext>
            </a:extLst>
          </p:cNvPr>
          <p:cNvSpPr>
            <a:spLocks noGrp="1"/>
          </p:cNvSpPr>
          <p:nvPr>
            <p:ph type="body" idx="1"/>
          </p:nvPr>
        </p:nvSpPr>
        <p:spPr>
          <a:xfrm>
            <a:off x="2015231" y="1600199"/>
            <a:ext cx="9907479" cy="4303451"/>
          </a:xfrm>
        </p:spPr>
        <p:txBody>
          <a:bodyPr/>
          <a:lstStyle/>
          <a:p>
            <a:pPr marL="347663" indent="-347663">
              <a:lnSpc>
                <a:spcPct val="100000"/>
              </a:lnSpc>
              <a:spcAft>
                <a:spcPts val="1200"/>
              </a:spcAft>
            </a:pPr>
            <a:r>
              <a:rPr lang="en-US" dirty="0"/>
              <a:t>Your team will take a few minutes to share some of your high school’s “signature strengths.”</a:t>
            </a:r>
          </a:p>
          <a:p>
            <a:pPr marL="347663" indent="-347663"/>
            <a:r>
              <a:rPr lang="en-US" dirty="0"/>
              <a:t>Then we will have a connection circle to introduce each member of the team.</a:t>
            </a:r>
          </a:p>
        </p:txBody>
      </p:sp>
    </p:spTree>
    <p:extLst>
      <p:ext uri="{BB962C8B-B14F-4D97-AF65-F5344CB8AC3E}">
        <p14:creationId xmlns:p14="http://schemas.microsoft.com/office/powerpoint/2010/main" val="18135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0BF16-47DB-9247-ADE4-63C5A02B2AD8}"/>
              </a:ext>
            </a:extLst>
          </p:cNvPr>
          <p:cNvSpPr>
            <a:spLocks noGrp="1"/>
          </p:cNvSpPr>
          <p:nvPr>
            <p:ph type="title"/>
          </p:nvPr>
        </p:nvSpPr>
        <p:spPr>
          <a:xfrm>
            <a:off x="1723292" y="365125"/>
            <a:ext cx="9630508" cy="1325563"/>
          </a:xfrm>
        </p:spPr>
        <p:txBody>
          <a:bodyPr/>
          <a:lstStyle/>
          <a:p>
            <a:r>
              <a:rPr lang="en-US" b="0" dirty="0"/>
              <a:t>Building a Strong Team</a:t>
            </a:r>
          </a:p>
        </p:txBody>
      </p:sp>
      <p:sp>
        <p:nvSpPr>
          <p:cNvPr id="3" name="Content Placeholder 2">
            <a:extLst>
              <a:ext uri="{FF2B5EF4-FFF2-40B4-BE49-F238E27FC236}">
                <a16:creationId xmlns:a16="http://schemas.microsoft.com/office/drawing/2014/main" id="{83E44D2A-373E-F04B-A731-8D28BD32D2DA}"/>
              </a:ext>
            </a:extLst>
          </p:cNvPr>
          <p:cNvSpPr>
            <a:spLocks noGrp="1"/>
          </p:cNvSpPr>
          <p:nvPr>
            <p:ph idx="1"/>
          </p:nvPr>
        </p:nvSpPr>
        <p:spPr>
          <a:xfrm>
            <a:off x="1723290" y="1825625"/>
            <a:ext cx="9943193" cy="4351338"/>
          </a:xfrm>
        </p:spPr>
        <p:txBody>
          <a:bodyPr/>
          <a:lstStyle/>
          <a:p>
            <a:r>
              <a:rPr lang="en-US" b="1" dirty="0"/>
              <a:t>What we need to get to a point where shared vision is possible</a:t>
            </a:r>
          </a:p>
          <a:p>
            <a:pPr lvl="1"/>
            <a:r>
              <a:rPr lang="en-US" b="1" dirty="0"/>
              <a:t>Trust, safety, connection, vulnerability</a:t>
            </a:r>
          </a:p>
          <a:p>
            <a:r>
              <a:rPr lang="en-US" dirty="0"/>
              <a:t>Stages of co-creating shared vision</a:t>
            </a:r>
          </a:p>
          <a:p>
            <a:r>
              <a:rPr lang="en-US" dirty="0"/>
              <a:t>Structures &amp; systems for working together effectively</a:t>
            </a:r>
          </a:p>
          <a:p>
            <a:endParaRPr lang="en-US" dirty="0"/>
          </a:p>
        </p:txBody>
      </p:sp>
    </p:spTree>
    <p:extLst>
      <p:ext uri="{BB962C8B-B14F-4D97-AF65-F5344CB8AC3E}">
        <p14:creationId xmlns:p14="http://schemas.microsoft.com/office/powerpoint/2010/main" val="2975694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206C-DEFB-3847-B47A-E5910979AEA1}"/>
              </a:ext>
            </a:extLst>
          </p:cNvPr>
          <p:cNvSpPr>
            <a:spLocks noGrp="1"/>
          </p:cNvSpPr>
          <p:nvPr>
            <p:ph type="ctrTitle"/>
          </p:nvPr>
        </p:nvSpPr>
        <p:spPr>
          <a:xfrm>
            <a:off x="838199" y="291090"/>
            <a:ext cx="10515599" cy="932688"/>
          </a:xfrm>
        </p:spPr>
        <p:txBody>
          <a:bodyPr>
            <a:normAutofit/>
          </a:bodyPr>
          <a:lstStyle/>
          <a:p>
            <a:endParaRPr lang="en-US" sz="4800"/>
          </a:p>
        </p:txBody>
      </p:sp>
      <p:sp>
        <p:nvSpPr>
          <p:cNvPr id="3" name="Subtitle 2">
            <a:extLst>
              <a:ext uri="{FF2B5EF4-FFF2-40B4-BE49-F238E27FC236}">
                <a16:creationId xmlns:a16="http://schemas.microsoft.com/office/drawing/2014/main" id="{73B4222E-96DF-5648-9621-7F279D60B66F}"/>
              </a:ext>
            </a:extLst>
          </p:cNvPr>
          <p:cNvSpPr>
            <a:spLocks noGrp="1"/>
          </p:cNvSpPr>
          <p:nvPr>
            <p:ph type="subTitle" idx="1"/>
          </p:nvPr>
        </p:nvSpPr>
        <p:spPr>
          <a:xfrm>
            <a:off x="838199" y="1335726"/>
            <a:ext cx="10515599" cy="420624"/>
          </a:xfrm>
        </p:spPr>
        <p:txBody>
          <a:bodyPr>
            <a:normAutofit fontScale="85000" lnSpcReduction="20000"/>
          </a:bodyPr>
          <a:lstStyle/>
          <a:p>
            <a:endParaRPr lang="en-US" sz="2000"/>
          </a:p>
        </p:txBody>
      </p:sp>
      <p:pic>
        <p:nvPicPr>
          <p:cNvPr id="4" name="Picture 3">
            <a:extLst>
              <a:ext uri="{FF2B5EF4-FFF2-40B4-BE49-F238E27FC236}">
                <a16:creationId xmlns:a16="http://schemas.microsoft.com/office/drawing/2014/main" id="{87710CEF-0815-FC41-A8A4-C754830982F7}"/>
              </a:ext>
            </a:extLst>
          </p:cNvPr>
          <p:cNvPicPr>
            <a:picLocks noChangeAspect="1"/>
          </p:cNvPicPr>
          <p:nvPr/>
        </p:nvPicPr>
        <p:blipFill>
          <a:blip r:embed="rId2"/>
          <a:stretch>
            <a:fillRect/>
          </a:stretch>
        </p:blipFill>
        <p:spPr>
          <a:xfrm>
            <a:off x="1956287" y="256626"/>
            <a:ext cx="8647235" cy="5772030"/>
          </a:xfrm>
          <a:prstGeom prst="rect">
            <a:avLst/>
          </a:prstGeom>
        </p:spPr>
      </p:pic>
    </p:spTree>
    <p:extLst>
      <p:ext uri="{BB962C8B-B14F-4D97-AF65-F5344CB8AC3E}">
        <p14:creationId xmlns:p14="http://schemas.microsoft.com/office/powerpoint/2010/main" val="23758908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FFD94E-24A2-7641-A915-C0C3980F2A74}"/>
              </a:ext>
            </a:extLst>
          </p:cNvPr>
          <p:cNvSpPr>
            <a:spLocks noGrp="1"/>
          </p:cNvSpPr>
          <p:nvPr>
            <p:ph type="title"/>
          </p:nvPr>
        </p:nvSpPr>
        <p:spPr>
          <a:xfrm>
            <a:off x="1723292" y="365125"/>
            <a:ext cx="9630508" cy="1325563"/>
          </a:xfrm>
        </p:spPr>
        <p:txBody>
          <a:bodyPr>
            <a:normAutofit/>
          </a:bodyPr>
          <a:lstStyle/>
          <a:p>
            <a:r>
              <a:rPr lang="en-US" b="0" dirty="0"/>
              <a:t>Key Ingredients</a:t>
            </a:r>
          </a:p>
        </p:txBody>
      </p:sp>
      <p:graphicFrame>
        <p:nvGraphicFramePr>
          <p:cNvPr id="7" name="Content Placeholder 6">
            <a:extLst>
              <a:ext uri="{FF2B5EF4-FFF2-40B4-BE49-F238E27FC236}">
                <a16:creationId xmlns:a16="http://schemas.microsoft.com/office/drawing/2014/main" id="{99C37B9F-D8D1-6A42-875B-56422B3AA8FE}"/>
              </a:ext>
            </a:extLst>
          </p:cNvPr>
          <p:cNvGraphicFramePr>
            <a:graphicFrameLocks noGrp="1"/>
          </p:cNvGraphicFramePr>
          <p:nvPr>
            <p:ph idx="1"/>
          </p:nvPr>
        </p:nvGraphicFramePr>
        <p:xfrm>
          <a:off x="723900" y="1839912"/>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28741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4EE74-7AA8-F44E-B2B0-BF2A0F56119E}"/>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56942B14-69E6-6D41-90E8-9F00C88B9AA5}"/>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C1141246-11EF-3E4B-BC2A-8E46EC7E77CB}"/>
              </a:ext>
            </a:extLst>
          </p:cNvPr>
          <p:cNvPicPr>
            <a:picLocks noChangeAspect="1"/>
          </p:cNvPicPr>
          <p:nvPr/>
        </p:nvPicPr>
        <p:blipFill>
          <a:blip r:embed="rId3"/>
          <a:stretch>
            <a:fillRect/>
          </a:stretch>
        </p:blipFill>
        <p:spPr>
          <a:xfrm>
            <a:off x="1988597" y="705011"/>
            <a:ext cx="9646355" cy="5030626"/>
          </a:xfrm>
          <a:prstGeom prst="rect">
            <a:avLst/>
          </a:prstGeom>
        </p:spPr>
      </p:pic>
    </p:spTree>
    <p:extLst>
      <p:ext uri="{BB962C8B-B14F-4D97-AF65-F5344CB8AC3E}">
        <p14:creationId xmlns:p14="http://schemas.microsoft.com/office/powerpoint/2010/main" val="2929727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32C8-477C-2A40-90BE-6B1B11B76F88}"/>
              </a:ext>
            </a:extLst>
          </p:cNvPr>
          <p:cNvSpPr>
            <a:spLocks noGrp="1"/>
          </p:cNvSpPr>
          <p:nvPr>
            <p:ph type="title"/>
          </p:nvPr>
        </p:nvSpPr>
        <p:spPr>
          <a:xfrm>
            <a:off x="1732083" y="365125"/>
            <a:ext cx="9621716" cy="1325563"/>
          </a:xfrm>
        </p:spPr>
        <p:txBody>
          <a:bodyPr>
            <a:normAutofit/>
          </a:bodyPr>
          <a:lstStyle/>
          <a:p>
            <a:r>
              <a:rPr lang="en-US" b="0" dirty="0"/>
              <a:t>Graphic Organizer</a:t>
            </a:r>
          </a:p>
        </p:txBody>
      </p:sp>
      <p:graphicFrame>
        <p:nvGraphicFramePr>
          <p:cNvPr id="4" name="Content Placeholder 3">
            <a:extLst>
              <a:ext uri="{FF2B5EF4-FFF2-40B4-BE49-F238E27FC236}">
                <a16:creationId xmlns:a16="http://schemas.microsoft.com/office/drawing/2014/main" id="{08FD7C31-D810-A145-B532-EE9E0A946CB9}"/>
              </a:ext>
            </a:extLst>
          </p:cNvPr>
          <p:cNvGraphicFramePr>
            <a:graphicFrameLocks noGrp="1"/>
          </p:cNvGraphicFramePr>
          <p:nvPr>
            <p:ph idx="1"/>
            <p:extLst>
              <p:ext uri="{D42A27DB-BD31-4B8C-83A1-F6EECF244321}">
                <p14:modId xmlns:p14="http://schemas.microsoft.com/office/powerpoint/2010/main" val="4194191754"/>
              </p:ext>
            </p:extLst>
          </p:nvPr>
        </p:nvGraphicFramePr>
        <p:xfrm>
          <a:off x="1732083" y="1462087"/>
          <a:ext cx="9331568" cy="4961737"/>
        </p:xfrm>
        <a:graphic>
          <a:graphicData uri="http://schemas.openxmlformats.org/drawingml/2006/table">
            <a:tbl>
              <a:tblPr firstRow="1" bandRow="1">
                <a:tableStyleId>{8799B23B-EC83-4686-B30A-512413B5E67A}</a:tableStyleId>
              </a:tblPr>
              <a:tblGrid>
                <a:gridCol w="2335385">
                  <a:extLst>
                    <a:ext uri="{9D8B030D-6E8A-4147-A177-3AD203B41FA5}">
                      <a16:colId xmlns:a16="http://schemas.microsoft.com/office/drawing/2014/main" val="414896688"/>
                    </a:ext>
                  </a:extLst>
                </a:gridCol>
                <a:gridCol w="2332061">
                  <a:extLst>
                    <a:ext uri="{9D8B030D-6E8A-4147-A177-3AD203B41FA5}">
                      <a16:colId xmlns:a16="http://schemas.microsoft.com/office/drawing/2014/main" val="1914793010"/>
                    </a:ext>
                  </a:extLst>
                </a:gridCol>
                <a:gridCol w="2332061">
                  <a:extLst>
                    <a:ext uri="{9D8B030D-6E8A-4147-A177-3AD203B41FA5}">
                      <a16:colId xmlns:a16="http://schemas.microsoft.com/office/drawing/2014/main" val="3089167308"/>
                    </a:ext>
                  </a:extLst>
                </a:gridCol>
                <a:gridCol w="2332061">
                  <a:extLst>
                    <a:ext uri="{9D8B030D-6E8A-4147-A177-3AD203B41FA5}">
                      <a16:colId xmlns:a16="http://schemas.microsoft.com/office/drawing/2014/main" val="545149973"/>
                    </a:ext>
                  </a:extLst>
                </a:gridCol>
              </a:tblGrid>
              <a:tr h="883509">
                <a:tc>
                  <a:txBody>
                    <a:bodyPr/>
                    <a:lstStyle/>
                    <a:p>
                      <a:r>
                        <a:rPr lang="en-US" sz="1800" dirty="0"/>
                        <a:t>Ingredients</a:t>
                      </a:r>
                    </a:p>
                  </a:txBody>
                  <a:tcPr marL="91407" marR="91407" marT="45704" marB="45704"/>
                </a:tc>
                <a:tc>
                  <a:txBody>
                    <a:bodyPr/>
                    <a:lstStyle/>
                    <a:p>
                      <a:r>
                        <a:rPr lang="en-US" sz="1800"/>
                        <a:t>Real-life examples</a:t>
                      </a:r>
                    </a:p>
                  </a:txBody>
                  <a:tcPr marL="91407" marR="91407" marT="45704" marB="45704"/>
                </a:tc>
                <a:tc>
                  <a:txBody>
                    <a:bodyPr/>
                    <a:lstStyle/>
                    <a:p>
                      <a:r>
                        <a:rPr lang="en-US" sz="1800" dirty="0"/>
                        <a:t>Real-life non-examples</a:t>
                      </a:r>
                    </a:p>
                  </a:txBody>
                  <a:tcPr marL="91407" marR="91407" marT="45704" marB="45704"/>
                </a:tc>
                <a:tc>
                  <a:txBody>
                    <a:bodyPr/>
                    <a:lstStyle/>
                    <a:p>
                      <a:r>
                        <a:rPr lang="en-US" sz="1800" dirty="0"/>
                        <a:t>Drivers (what brought about these examples &amp; non-examples?)</a:t>
                      </a:r>
                    </a:p>
                  </a:txBody>
                  <a:tcPr marL="91407" marR="91407" marT="45704" marB="45704"/>
                </a:tc>
                <a:extLst>
                  <a:ext uri="{0D108BD9-81ED-4DB2-BD59-A6C34878D82A}">
                    <a16:rowId xmlns:a16="http://schemas.microsoft.com/office/drawing/2014/main" val="3871699227"/>
                  </a:ext>
                </a:extLst>
              </a:tr>
              <a:tr h="1035533">
                <a:tc>
                  <a:txBody>
                    <a:bodyPr/>
                    <a:lstStyle/>
                    <a:p>
                      <a:r>
                        <a:rPr lang="en-US" sz="1800" dirty="0"/>
                        <a:t>Environment of trust &amp; safety among staff</a:t>
                      </a:r>
                    </a:p>
                    <a:p>
                      <a:endParaRPr lang="en-US" sz="1800" dirty="0"/>
                    </a:p>
                  </a:txBody>
                  <a:tcPr marL="91407" marR="91407" marT="45704" marB="45704"/>
                </a:tc>
                <a:tc>
                  <a:txBody>
                    <a:bodyPr/>
                    <a:lstStyle/>
                    <a:p>
                      <a:endParaRPr lang="en-US" sz="1800"/>
                    </a:p>
                  </a:txBody>
                  <a:tcPr marL="91407" marR="91407" marT="45704" marB="45704"/>
                </a:tc>
                <a:tc>
                  <a:txBody>
                    <a:bodyPr/>
                    <a:lstStyle/>
                    <a:p>
                      <a:endParaRPr lang="en-US" sz="1800"/>
                    </a:p>
                  </a:txBody>
                  <a:tcPr marL="91407" marR="91407" marT="45704" marB="45704"/>
                </a:tc>
                <a:tc>
                  <a:txBody>
                    <a:bodyPr/>
                    <a:lstStyle/>
                    <a:p>
                      <a:endParaRPr lang="en-US" sz="1800"/>
                    </a:p>
                  </a:txBody>
                  <a:tcPr marL="91407" marR="91407" marT="45704" marB="45704"/>
                </a:tc>
                <a:extLst>
                  <a:ext uri="{0D108BD9-81ED-4DB2-BD59-A6C34878D82A}">
                    <a16:rowId xmlns:a16="http://schemas.microsoft.com/office/drawing/2014/main" val="3717884721"/>
                  </a:ext>
                </a:extLst>
              </a:tr>
              <a:tr h="1413633">
                <a:tc>
                  <a:txBody>
                    <a:bodyPr/>
                    <a:lstStyle/>
                    <a:p>
                      <a:r>
                        <a:rPr lang="en-US" sz="1800" dirty="0"/>
                        <a:t>Embracing of discomfort, vulnerability, &amp; high-candor feedback</a:t>
                      </a:r>
                    </a:p>
                    <a:p>
                      <a:endParaRPr lang="en-US" sz="1800" dirty="0"/>
                    </a:p>
                  </a:txBody>
                  <a:tcPr marL="91407" marR="91407" marT="45704" marB="45704"/>
                </a:tc>
                <a:tc>
                  <a:txBody>
                    <a:bodyPr/>
                    <a:lstStyle/>
                    <a:p>
                      <a:endParaRPr lang="en-US" sz="1800"/>
                    </a:p>
                  </a:txBody>
                  <a:tcPr marL="91407" marR="91407" marT="45704" marB="45704"/>
                </a:tc>
                <a:tc>
                  <a:txBody>
                    <a:bodyPr/>
                    <a:lstStyle/>
                    <a:p>
                      <a:endParaRPr lang="en-US" sz="1800" dirty="0"/>
                    </a:p>
                  </a:txBody>
                  <a:tcPr marL="91407" marR="91407" marT="45704" marB="45704"/>
                </a:tc>
                <a:tc>
                  <a:txBody>
                    <a:bodyPr/>
                    <a:lstStyle/>
                    <a:p>
                      <a:endParaRPr lang="en-US" sz="1800"/>
                    </a:p>
                  </a:txBody>
                  <a:tcPr marL="91407" marR="91407" marT="45704" marB="45704"/>
                </a:tc>
                <a:extLst>
                  <a:ext uri="{0D108BD9-81ED-4DB2-BD59-A6C34878D82A}">
                    <a16:rowId xmlns:a16="http://schemas.microsoft.com/office/drawing/2014/main" val="3584578478"/>
                  </a:ext>
                </a:extLst>
              </a:tr>
              <a:tr h="1274508">
                <a:tc>
                  <a:txBody>
                    <a:bodyPr/>
                    <a:lstStyle/>
                    <a:p>
                      <a:r>
                        <a:rPr lang="en-US" sz="1800" dirty="0"/>
                        <a:t>Distributed leadership &amp; empowerment of others</a:t>
                      </a:r>
                    </a:p>
                  </a:txBody>
                  <a:tcPr marL="91407" marR="91407" marT="45704" marB="45704"/>
                </a:tc>
                <a:tc>
                  <a:txBody>
                    <a:bodyPr/>
                    <a:lstStyle/>
                    <a:p>
                      <a:endParaRPr lang="en-US" sz="1800"/>
                    </a:p>
                  </a:txBody>
                  <a:tcPr marL="91407" marR="91407" marT="45704" marB="45704"/>
                </a:tc>
                <a:tc>
                  <a:txBody>
                    <a:bodyPr/>
                    <a:lstStyle/>
                    <a:p>
                      <a:endParaRPr lang="en-US" sz="1800" dirty="0"/>
                    </a:p>
                  </a:txBody>
                  <a:tcPr marL="91407" marR="91407" marT="45704" marB="45704"/>
                </a:tc>
                <a:tc>
                  <a:txBody>
                    <a:bodyPr/>
                    <a:lstStyle/>
                    <a:p>
                      <a:endParaRPr lang="en-US" sz="1800" dirty="0"/>
                    </a:p>
                  </a:txBody>
                  <a:tcPr marL="91407" marR="91407" marT="45704" marB="45704"/>
                </a:tc>
                <a:extLst>
                  <a:ext uri="{0D108BD9-81ED-4DB2-BD59-A6C34878D82A}">
                    <a16:rowId xmlns:a16="http://schemas.microsoft.com/office/drawing/2014/main" val="839730477"/>
                  </a:ext>
                </a:extLst>
              </a:tr>
            </a:tbl>
          </a:graphicData>
        </a:graphic>
      </p:graphicFrame>
    </p:spTree>
    <p:extLst>
      <p:ext uri="{BB962C8B-B14F-4D97-AF65-F5344CB8AC3E}">
        <p14:creationId xmlns:p14="http://schemas.microsoft.com/office/powerpoint/2010/main" val="32948965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a:extLst>
              <a:ext uri="{FF2B5EF4-FFF2-40B4-BE49-F238E27FC236}">
                <a16:creationId xmlns:a16="http://schemas.microsoft.com/office/drawing/2014/main" id="{7AC7107F-61BF-6642-A01C-97AF0E12A397}"/>
              </a:ext>
            </a:extLst>
          </p:cNvPr>
          <p:cNvPicPr>
            <a:picLocks noGrp="1" noChangeAspect="1"/>
          </p:cNvPicPr>
          <p:nvPr>
            <p:ph idx="1"/>
          </p:nvPr>
        </p:nvPicPr>
        <p:blipFill rotWithShape="1">
          <a:blip r:embed="rId3"/>
          <a:srcRect/>
          <a:stretch/>
        </p:blipFill>
        <p:spPr>
          <a:xfrm>
            <a:off x="2000251" y="926489"/>
            <a:ext cx="8897814" cy="5005021"/>
          </a:xfrm>
          <a:prstGeom prst="rect">
            <a:avLst/>
          </a:prstGeom>
        </p:spPr>
      </p:pic>
    </p:spTree>
    <p:extLst>
      <p:ext uri="{BB962C8B-B14F-4D97-AF65-F5344CB8AC3E}">
        <p14:creationId xmlns:p14="http://schemas.microsoft.com/office/powerpoint/2010/main" val="8272495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0BF16-47DB-9247-ADE4-63C5A02B2AD8}"/>
              </a:ext>
            </a:extLst>
          </p:cNvPr>
          <p:cNvSpPr>
            <a:spLocks noGrp="1"/>
          </p:cNvSpPr>
          <p:nvPr>
            <p:ph type="title"/>
          </p:nvPr>
        </p:nvSpPr>
        <p:spPr>
          <a:xfrm>
            <a:off x="1723292" y="365125"/>
            <a:ext cx="9630508" cy="1325563"/>
          </a:xfrm>
        </p:spPr>
        <p:txBody>
          <a:bodyPr/>
          <a:lstStyle/>
          <a:p>
            <a:r>
              <a:rPr lang="en-US" b="0" dirty="0"/>
              <a:t>Check-in</a:t>
            </a:r>
          </a:p>
        </p:txBody>
      </p:sp>
      <p:sp>
        <p:nvSpPr>
          <p:cNvPr id="3" name="Content Placeholder 2">
            <a:extLst>
              <a:ext uri="{FF2B5EF4-FFF2-40B4-BE49-F238E27FC236}">
                <a16:creationId xmlns:a16="http://schemas.microsoft.com/office/drawing/2014/main" id="{83E44D2A-373E-F04B-A731-8D28BD32D2DA}"/>
              </a:ext>
            </a:extLst>
          </p:cNvPr>
          <p:cNvSpPr>
            <a:spLocks noGrp="1"/>
          </p:cNvSpPr>
          <p:nvPr>
            <p:ph idx="1"/>
          </p:nvPr>
        </p:nvSpPr>
        <p:spPr>
          <a:xfrm>
            <a:off x="1723290" y="1825625"/>
            <a:ext cx="9848600" cy="4351338"/>
          </a:xfrm>
        </p:spPr>
        <p:txBody>
          <a:bodyPr/>
          <a:lstStyle/>
          <a:p>
            <a:r>
              <a:rPr lang="en-US" dirty="0"/>
              <a:t>What we need to get to a point where shared vision is possible</a:t>
            </a:r>
          </a:p>
          <a:p>
            <a:pPr lvl="1"/>
            <a:r>
              <a:rPr lang="en-US" dirty="0"/>
              <a:t>Trust, safety, connection, vulnerability</a:t>
            </a:r>
          </a:p>
          <a:p>
            <a:r>
              <a:rPr lang="en-US" b="1" dirty="0"/>
              <a:t>Stages of co-creating shared vision</a:t>
            </a:r>
          </a:p>
          <a:p>
            <a:pPr lvl="1"/>
            <a:r>
              <a:rPr lang="en-US" b="1" dirty="0"/>
              <a:t>Telling, selling, testing, consulting, co-creating</a:t>
            </a:r>
          </a:p>
          <a:p>
            <a:r>
              <a:rPr lang="en-US" dirty="0"/>
              <a:t>Structures &amp; systems for working together effectively</a:t>
            </a:r>
          </a:p>
          <a:p>
            <a:endParaRPr lang="en-US" dirty="0"/>
          </a:p>
        </p:txBody>
      </p:sp>
    </p:spTree>
    <p:extLst>
      <p:ext uri="{BB962C8B-B14F-4D97-AF65-F5344CB8AC3E}">
        <p14:creationId xmlns:p14="http://schemas.microsoft.com/office/powerpoint/2010/main" val="22042765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4979DFB-24F1-2248-9D30-60BCDB817333}"/>
              </a:ext>
            </a:extLst>
          </p:cNvPr>
          <p:cNvPicPr>
            <a:picLocks noGrp="1" noChangeAspect="1"/>
          </p:cNvPicPr>
          <p:nvPr>
            <p:ph idx="1"/>
          </p:nvPr>
        </p:nvPicPr>
        <p:blipFill rotWithShape="1">
          <a:blip r:embed="rId3"/>
          <a:srcRect t="14504"/>
          <a:stretch/>
        </p:blipFill>
        <p:spPr>
          <a:xfrm>
            <a:off x="1751885" y="643466"/>
            <a:ext cx="8688229" cy="5571067"/>
          </a:xfrm>
          <a:prstGeom prst="rect">
            <a:avLst/>
          </a:prstGeom>
        </p:spPr>
      </p:pic>
    </p:spTree>
    <p:extLst>
      <p:ext uri="{BB962C8B-B14F-4D97-AF65-F5344CB8AC3E}">
        <p14:creationId xmlns:p14="http://schemas.microsoft.com/office/powerpoint/2010/main" val="13437219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92B6-CC65-E349-9B8B-E7A7D5952C91}"/>
              </a:ext>
            </a:extLst>
          </p:cNvPr>
          <p:cNvSpPr>
            <a:spLocks noGrp="1"/>
          </p:cNvSpPr>
          <p:nvPr>
            <p:ph type="title"/>
          </p:nvPr>
        </p:nvSpPr>
        <p:spPr/>
        <p:txBody>
          <a:bodyPr/>
          <a:lstStyle/>
          <a:p>
            <a:r>
              <a:rPr lang="en-US" b="0" dirty="0"/>
              <a:t>Reflect &amp; Discuss</a:t>
            </a:r>
          </a:p>
        </p:txBody>
      </p:sp>
      <p:sp>
        <p:nvSpPr>
          <p:cNvPr id="3" name="Content Placeholder 2">
            <a:extLst>
              <a:ext uri="{FF2B5EF4-FFF2-40B4-BE49-F238E27FC236}">
                <a16:creationId xmlns:a16="http://schemas.microsoft.com/office/drawing/2014/main" id="{79837346-8A1B-8846-A668-6169EB98B325}"/>
              </a:ext>
            </a:extLst>
          </p:cNvPr>
          <p:cNvSpPr>
            <a:spLocks noGrp="1"/>
          </p:cNvSpPr>
          <p:nvPr>
            <p:ph idx="1"/>
          </p:nvPr>
        </p:nvSpPr>
        <p:spPr>
          <a:xfrm>
            <a:off x="2015231" y="1690689"/>
            <a:ext cx="9907479" cy="4212962"/>
          </a:xfrm>
        </p:spPr>
        <p:txBody>
          <a:bodyPr/>
          <a:lstStyle/>
          <a:p>
            <a:r>
              <a:rPr lang="en-US" dirty="0"/>
              <a:t>Independently, select at which stage(s) of the shared vision you believe your school is operating.</a:t>
            </a:r>
          </a:p>
          <a:p>
            <a:r>
              <a:rPr lang="en-US" dirty="0"/>
              <a:t>As a team, discuss the stage(s) each member selected and why.</a:t>
            </a:r>
          </a:p>
          <a:p>
            <a:r>
              <a:rPr lang="en-US" dirty="0"/>
              <a:t>Articulate what your team may need to do together to access other stage(s).</a:t>
            </a:r>
          </a:p>
          <a:p>
            <a:endParaRPr lang="en-US" dirty="0"/>
          </a:p>
        </p:txBody>
      </p:sp>
      <p:pic>
        <p:nvPicPr>
          <p:cNvPr id="4" name="Picture 3">
            <a:extLst>
              <a:ext uri="{FF2B5EF4-FFF2-40B4-BE49-F238E27FC236}">
                <a16:creationId xmlns:a16="http://schemas.microsoft.com/office/drawing/2014/main" id="{6F14B316-5B08-084C-8931-FA72CB1A278E}"/>
              </a:ext>
            </a:extLst>
          </p:cNvPr>
          <p:cNvPicPr>
            <a:picLocks noChangeAspect="1"/>
          </p:cNvPicPr>
          <p:nvPr/>
        </p:nvPicPr>
        <p:blipFill>
          <a:blip r:embed="rId2"/>
          <a:stretch>
            <a:fillRect/>
          </a:stretch>
        </p:blipFill>
        <p:spPr>
          <a:xfrm>
            <a:off x="4604377" y="4172896"/>
            <a:ext cx="2983245" cy="1988830"/>
          </a:xfrm>
          <a:prstGeom prst="rect">
            <a:avLst/>
          </a:prstGeom>
        </p:spPr>
      </p:pic>
    </p:spTree>
    <p:extLst>
      <p:ext uri="{BB962C8B-B14F-4D97-AF65-F5344CB8AC3E}">
        <p14:creationId xmlns:p14="http://schemas.microsoft.com/office/powerpoint/2010/main" val="40173219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0BF16-47DB-9247-ADE4-63C5A02B2AD8}"/>
              </a:ext>
            </a:extLst>
          </p:cNvPr>
          <p:cNvSpPr>
            <a:spLocks noGrp="1"/>
          </p:cNvSpPr>
          <p:nvPr>
            <p:ph type="title"/>
          </p:nvPr>
        </p:nvSpPr>
        <p:spPr>
          <a:xfrm>
            <a:off x="1723292" y="365125"/>
            <a:ext cx="9630508" cy="1325563"/>
          </a:xfrm>
        </p:spPr>
        <p:txBody>
          <a:bodyPr/>
          <a:lstStyle/>
          <a:p>
            <a:r>
              <a:rPr lang="en-US" b="0" dirty="0"/>
              <a:t>Check-in</a:t>
            </a:r>
          </a:p>
        </p:txBody>
      </p:sp>
      <p:sp>
        <p:nvSpPr>
          <p:cNvPr id="3" name="Content Placeholder 2">
            <a:extLst>
              <a:ext uri="{FF2B5EF4-FFF2-40B4-BE49-F238E27FC236}">
                <a16:creationId xmlns:a16="http://schemas.microsoft.com/office/drawing/2014/main" id="{83E44D2A-373E-F04B-A731-8D28BD32D2DA}"/>
              </a:ext>
            </a:extLst>
          </p:cNvPr>
          <p:cNvSpPr>
            <a:spLocks noGrp="1"/>
          </p:cNvSpPr>
          <p:nvPr>
            <p:ph idx="1"/>
          </p:nvPr>
        </p:nvSpPr>
        <p:spPr>
          <a:xfrm>
            <a:off x="1723290" y="1825625"/>
            <a:ext cx="9848600" cy="4351338"/>
          </a:xfrm>
        </p:spPr>
        <p:txBody>
          <a:bodyPr/>
          <a:lstStyle/>
          <a:p>
            <a:r>
              <a:rPr lang="en-US" dirty="0"/>
              <a:t>What we need to get to a point where shared vision is possible</a:t>
            </a:r>
          </a:p>
          <a:p>
            <a:pPr lvl="1"/>
            <a:r>
              <a:rPr lang="en-US" dirty="0"/>
              <a:t>Trust, safety, connection, vulnerability</a:t>
            </a:r>
          </a:p>
          <a:p>
            <a:r>
              <a:rPr lang="en-US" dirty="0"/>
              <a:t>Stages of co-creating shared vision</a:t>
            </a:r>
          </a:p>
          <a:p>
            <a:pPr lvl="1"/>
            <a:r>
              <a:rPr lang="en-US" dirty="0"/>
              <a:t>Telling, selling, testing, consulting, co-creating</a:t>
            </a:r>
          </a:p>
          <a:p>
            <a:r>
              <a:rPr lang="en-US" b="1" dirty="0"/>
              <a:t>Structures &amp; systems for working together effectively</a:t>
            </a:r>
          </a:p>
          <a:p>
            <a:pPr lvl="1"/>
            <a:r>
              <a:rPr lang="en-US" b="1" dirty="0"/>
              <a:t>Time and space, representation and roles, communication and information</a:t>
            </a:r>
          </a:p>
          <a:p>
            <a:endParaRPr lang="en-US" dirty="0"/>
          </a:p>
        </p:txBody>
      </p:sp>
    </p:spTree>
    <p:extLst>
      <p:ext uri="{BB962C8B-B14F-4D97-AF65-F5344CB8AC3E}">
        <p14:creationId xmlns:p14="http://schemas.microsoft.com/office/powerpoint/2010/main" val="2278505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text on the side of a mountain&#10;&#10;Description automatically generated">
            <a:extLst>
              <a:ext uri="{FF2B5EF4-FFF2-40B4-BE49-F238E27FC236}">
                <a16:creationId xmlns:a16="http://schemas.microsoft.com/office/drawing/2014/main" id="{787BFA6B-D5E7-834E-A7B9-430B2BF72F74}"/>
              </a:ext>
            </a:extLst>
          </p:cNvPr>
          <p:cNvPicPr>
            <a:picLocks noChangeAspect="1"/>
          </p:cNvPicPr>
          <p:nvPr/>
        </p:nvPicPr>
        <p:blipFill>
          <a:blip r:embed="rId2"/>
          <a:stretch>
            <a:fillRect/>
          </a:stretch>
        </p:blipFill>
        <p:spPr>
          <a:xfrm>
            <a:off x="3470646" y="0"/>
            <a:ext cx="5250708" cy="7193358"/>
          </a:xfrm>
          <a:prstGeom prst="rect">
            <a:avLst/>
          </a:prstGeom>
        </p:spPr>
      </p:pic>
    </p:spTree>
    <p:extLst>
      <p:ext uri="{BB962C8B-B14F-4D97-AF65-F5344CB8AC3E}">
        <p14:creationId xmlns:p14="http://schemas.microsoft.com/office/powerpoint/2010/main" val="11090429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5263F4-0765-3B45-83EA-44375AE1C696}"/>
              </a:ext>
            </a:extLst>
          </p:cNvPr>
          <p:cNvSpPr>
            <a:spLocks noGrp="1"/>
          </p:cNvSpPr>
          <p:nvPr>
            <p:ph type="title"/>
          </p:nvPr>
        </p:nvSpPr>
        <p:spPr/>
        <p:txBody>
          <a:bodyPr/>
          <a:lstStyle/>
          <a:p>
            <a:r>
              <a:rPr lang="en-US" b="0" dirty="0"/>
              <a:t>Supplying the Expedition: Leading for Creativity</a:t>
            </a:r>
          </a:p>
        </p:txBody>
      </p:sp>
      <p:sp>
        <p:nvSpPr>
          <p:cNvPr id="6" name="Text Placeholder 5">
            <a:extLst>
              <a:ext uri="{FF2B5EF4-FFF2-40B4-BE49-F238E27FC236}">
                <a16:creationId xmlns:a16="http://schemas.microsoft.com/office/drawing/2014/main" id="{55BF73EA-D293-F642-AA9E-B2A3BEAA4B95}"/>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3A6BC8A3-4858-024D-AF74-6E8C5A9EA269}"/>
              </a:ext>
            </a:extLst>
          </p:cNvPr>
          <p:cNvPicPr>
            <a:picLocks noChangeAspect="1"/>
          </p:cNvPicPr>
          <p:nvPr/>
        </p:nvPicPr>
        <p:blipFill>
          <a:blip r:embed="rId2"/>
          <a:stretch>
            <a:fillRect/>
          </a:stretch>
        </p:blipFill>
        <p:spPr>
          <a:xfrm>
            <a:off x="479608" y="2043990"/>
            <a:ext cx="5616392" cy="3641294"/>
          </a:xfrm>
          <a:prstGeom prst="rect">
            <a:avLst/>
          </a:prstGeom>
        </p:spPr>
      </p:pic>
      <p:pic>
        <p:nvPicPr>
          <p:cNvPr id="7" name="Picture 6">
            <a:extLst>
              <a:ext uri="{FF2B5EF4-FFF2-40B4-BE49-F238E27FC236}">
                <a16:creationId xmlns:a16="http://schemas.microsoft.com/office/drawing/2014/main" id="{BC152BE3-DC80-5447-824A-02277C94F6E8}"/>
              </a:ext>
            </a:extLst>
          </p:cNvPr>
          <p:cNvPicPr>
            <a:picLocks noChangeAspect="1"/>
          </p:cNvPicPr>
          <p:nvPr/>
        </p:nvPicPr>
        <p:blipFill>
          <a:blip r:embed="rId3"/>
          <a:stretch>
            <a:fillRect/>
          </a:stretch>
        </p:blipFill>
        <p:spPr>
          <a:xfrm>
            <a:off x="6457352" y="2043990"/>
            <a:ext cx="5465358" cy="3641294"/>
          </a:xfrm>
          <a:prstGeom prst="rect">
            <a:avLst/>
          </a:prstGeom>
        </p:spPr>
      </p:pic>
    </p:spTree>
    <p:extLst>
      <p:ext uri="{BB962C8B-B14F-4D97-AF65-F5344CB8AC3E}">
        <p14:creationId xmlns:p14="http://schemas.microsoft.com/office/powerpoint/2010/main" val="4942570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BBEB3-990B-134C-B6B8-A9824FD49A72}"/>
              </a:ext>
            </a:extLst>
          </p:cNvPr>
          <p:cNvSpPr>
            <a:spLocks noGrp="1"/>
          </p:cNvSpPr>
          <p:nvPr>
            <p:ph type="title"/>
          </p:nvPr>
        </p:nvSpPr>
        <p:spPr/>
        <p:txBody>
          <a:bodyPr/>
          <a:lstStyle/>
          <a:p>
            <a:r>
              <a:rPr lang="en-US" b="0" dirty="0"/>
              <a:t>Time and space</a:t>
            </a:r>
          </a:p>
        </p:txBody>
      </p:sp>
      <p:sp>
        <p:nvSpPr>
          <p:cNvPr id="3" name="Text Placeholder 2">
            <a:extLst>
              <a:ext uri="{FF2B5EF4-FFF2-40B4-BE49-F238E27FC236}">
                <a16:creationId xmlns:a16="http://schemas.microsoft.com/office/drawing/2014/main" id="{F7942507-DA28-2A46-BEAF-5DC8EC133C58}"/>
              </a:ext>
            </a:extLst>
          </p:cNvPr>
          <p:cNvSpPr>
            <a:spLocks noGrp="1"/>
          </p:cNvSpPr>
          <p:nvPr>
            <p:ph type="body" idx="1"/>
          </p:nvPr>
        </p:nvSpPr>
        <p:spPr/>
        <p:txBody>
          <a:bodyPr/>
          <a:lstStyle/>
          <a:p>
            <a:r>
              <a:rPr lang="en-US" dirty="0"/>
              <a:t>How might we intentionally create the conditions for creative, high-impact collaboration around redesign?</a:t>
            </a:r>
          </a:p>
          <a:p>
            <a:endParaRPr lang="en-US" dirty="0"/>
          </a:p>
        </p:txBody>
      </p:sp>
      <p:pic>
        <p:nvPicPr>
          <p:cNvPr id="4" name="Picture 3">
            <a:extLst>
              <a:ext uri="{FF2B5EF4-FFF2-40B4-BE49-F238E27FC236}">
                <a16:creationId xmlns:a16="http://schemas.microsoft.com/office/drawing/2014/main" id="{5071F0D4-3780-2A40-9263-6FDB99D7CA63}"/>
              </a:ext>
            </a:extLst>
          </p:cNvPr>
          <p:cNvPicPr>
            <a:picLocks noChangeAspect="1"/>
          </p:cNvPicPr>
          <p:nvPr/>
        </p:nvPicPr>
        <p:blipFill>
          <a:blip r:embed="rId3"/>
          <a:stretch>
            <a:fillRect/>
          </a:stretch>
        </p:blipFill>
        <p:spPr>
          <a:xfrm>
            <a:off x="7265246" y="3061637"/>
            <a:ext cx="3048000" cy="3048000"/>
          </a:xfrm>
          <a:prstGeom prst="rect">
            <a:avLst/>
          </a:prstGeom>
        </p:spPr>
      </p:pic>
      <p:pic>
        <p:nvPicPr>
          <p:cNvPr id="5" name="Picture 4">
            <a:extLst>
              <a:ext uri="{FF2B5EF4-FFF2-40B4-BE49-F238E27FC236}">
                <a16:creationId xmlns:a16="http://schemas.microsoft.com/office/drawing/2014/main" id="{ADE4B93A-7051-564C-9F08-468C3B966DBA}"/>
              </a:ext>
            </a:extLst>
          </p:cNvPr>
          <p:cNvPicPr>
            <a:picLocks noChangeAspect="1"/>
          </p:cNvPicPr>
          <p:nvPr/>
        </p:nvPicPr>
        <p:blipFill>
          <a:blip r:embed="rId4"/>
          <a:stretch>
            <a:fillRect/>
          </a:stretch>
        </p:blipFill>
        <p:spPr>
          <a:xfrm>
            <a:off x="2290264" y="3429000"/>
            <a:ext cx="4095120" cy="2313274"/>
          </a:xfrm>
          <a:prstGeom prst="rect">
            <a:avLst/>
          </a:prstGeom>
        </p:spPr>
      </p:pic>
    </p:spTree>
    <p:extLst>
      <p:ext uri="{BB962C8B-B14F-4D97-AF65-F5344CB8AC3E}">
        <p14:creationId xmlns:p14="http://schemas.microsoft.com/office/powerpoint/2010/main" val="6091235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40C58-ABB1-2E47-9AEF-604D572EEDF6}"/>
              </a:ext>
            </a:extLst>
          </p:cNvPr>
          <p:cNvSpPr>
            <a:spLocks noGrp="1"/>
          </p:cNvSpPr>
          <p:nvPr>
            <p:ph type="title"/>
          </p:nvPr>
        </p:nvSpPr>
        <p:spPr/>
        <p:txBody>
          <a:bodyPr/>
          <a:lstStyle/>
          <a:p>
            <a:r>
              <a:rPr lang="en-US" b="0" dirty="0"/>
              <a:t>A few thoughts</a:t>
            </a:r>
          </a:p>
        </p:txBody>
      </p:sp>
      <p:sp>
        <p:nvSpPr>
          <p:cNvPr id="3" name="Text Placeholder 2">
            <a:extLst>
              <a:ext uri="{FF2B5EF4-FFF2-40B4-BE49-F238E27FC236}">
                <a16:creationId xmlns:a16="http://schemas.microsoft.com/office/drawing/2014/main" id="{0DC514BA-0AD9-2D4F-A297-4138FD0550C4}"/>
              </a:ext>
            </a:extLst>
          </p:cNvPr>
          <p:cNvSpPr>
            <a:spLocks noGrp="1"/>
          </p:cNvSpPr>
          <p:nvPr>
            <p:ph type="body" idx="1"/>
          </p:nvPr>
        </p:nvSpPr>
        <p:spPr/>
        <p:txBody>
          <a:bodyPr/>
          <a:lstStyle/>
          <a:p>
            <a:pPr indent="-457200"/>
            <a:r>
              <a:rPr lang="en-US" dirty="0"/>
              <a:t>Multiple perspectives on team</a:t>
            </a:r>
          </a:p>
          <a:p>
            <a:pPr indent="-457200"/>
            <a:r>
              <a:rPr lang="en-US" dirty="0"/>
              <a:t>Embrace incremental evolution of ideas</a:t>
            </a:r>
          </a:p>
          <a:p>
            <a:pPr indent="-457200"/>
            <a:r>
              <a:rPr lang="en-US" dirty="0"/>
              <a:t>Have a bias toward action – prototype and iterate</a:t>
            </a:r>
          </a:p>
          <a:p>
            <a:pPr indent="-457200"/>
            <a:r>
              <a:rPr lang="en-US" dirty="0"/>
              <a:t>Fault tolerance</a:t>
            </a:r>
          </a:p>
          <a:p>
            <a:pPr indent="-457200"/>
            <a:r>
              <a:rPr lang="en-US" dirty="0"/>
              <a:t>Culture of learning</a:t>
            </a:r>
          </a:p>
          <a:p>
            <a:pPr indent="-457200"/>
            <a:r>
              <a:rPr lang="en-US" dirty="0"/>
              <a:t>Regular time supportive of deep work, meeting place, artifacts of progress and learning</a:t>
            </a:r>
          </a:p>
          <a:p>
            <a:r>
              <a:rPr lang="en-US" dirty="0"/>
              <a:t>Flexible individual and small group work</a:t>
            </a:r>
          </a:p>
        </p:txBody>
      </p:sp>
    </p:spTree>
    <p:extLst>
      <p:ext uri="{BB962C8B-B14F-4D97-AF65-F5344CB8AC3E}">
        <p14:creationId xmlns:p14="http://schemas.microsoft.com/office/powerpoint/2010/main" val="22497352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C2C6-5279-4245-95FA-129D2D90F30D}"/>
              </a:ext>
            </a:extLst>
          </p:cNvPr>
          <p:cNvSpPr>
            <a:spLocks noGrp="1"/>
          </p:cNvSpPr>
          <p:nvPr>
            <p:ph type="title"/>
          </p:nvPr>
        </p:nvSpPr>
        <p:spPr/>
        <p:txBody>
          <a:bodyPr/>
          <a:lstStyle/>
          <a:p>
            <a:r>
              <a:rPr lang="en-US" b="0" dirty="0"/>
              <a:t>Representation and roles</a:t>
            </a:r>
          </a:p>
        </p:txBody>
      </p:sp>
      <p:sp>
        <p:nvSpPr>
          <p:cNvPr id="3" name="Text Placeholder 2">
            <a:extLst>
              <a:ext uri="{FF2B5EF4-FFF2-40B4-BE49-F238E27FC236}">
                <a16:creationId xmlns:a16="http://schemas.microsoft.com/office/drawing/2014/main" id="{0D37DB67-C9A5-2C40-B2E3-73CE0DBC6FCC}"/>
              </a:ext>
            </a:extLst>
          </p:cNvPr>
          <p:cNvSpPr>
            <a:spLocks noGrp="1"/>
          </p:cNvSpPr>
          <p:nvPr>
            <p:ph type="body" idx="1"/>
          </p:nvPr>
        </p:nvSpPr>
        <p:spPr>
          <a:xfrm>
            <a:off x="2015231" y="1690689"/>
            <a:ext cx="9907479" cy="4212962"/>
          </a:xfrm>
        </p:spPr>
        <p:txBody>
          <a:bodyPr/>
          <a:lstStyle/>
          <a:p>
            <a:r>
              <a:rPr lang="en-US" dirty="0"/>
              <a:t>How might we be more intentional about recognizing and communicating why individual and collective skills and experience are essential to engaging with the design challenge?</a:t>
            </a:r>
          </a:p>
        </p:txBody>
      </p:sp>
      <p:pic>
        <p:nvPicPr>
          <p:cNvPr id="4" name="Picture 3">
            <a:extLst>
              <a:ext uri="{FF2B5EF4-FFF2-40B4-BE49-F238E27FC236}">
                <a16:creationId xmlns:a16="http://schemas.microsoft.com/office/drawing/2014/main" id="{815A822C-0655-0E49-9E1B-F5EBAACCCED8}"/>
              </a:ext>
            </a:extLst>
          </p:cNvPr>
          <p:cNvPicPr>
            <a:picLocks noChangeAspect="1"/>
          </p:cNvPicPr>
          <p:nvPr/>
        </p:nvPicPr>
        <p:blipFill>
          <a:blip r:embed="rId3"/>
          <a:stretch>
            <a:fillRect/>
          </a:stretch>
        </p:blipFill>
        <p:spPr>
          <a:xfrm>
            <a:off x="4517409" y="3429000"/>
            <a:ext cx="3976900" cy="2404910"/>
          </a:xfrm>
          <a:prstGeom prst="rect">
            <a:avLst/>
          </a:prstGeom>
        </p:spPr>
      </p:pic>
    </p:spTree>
    <p:extLst>
      <p:ext uri="{BB962C8B-B14F-4D97-AF65-F5344CB8AC3E}">
        <p14:creationId xmlns:p14="http://schemas.microsoft.com/office/powerpoint/2010/main" val="21273035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C9797-9FE8-8244-9780-EF88D7D001C7}"/>
              </a:ext>
            </a:extLst>
          </p:cNvPr>
          <p:cNvSpPr>
            <a:spLocks noGrp="1"/>
          </p:cNvSpPr>
          <p:nvPr>
            <p:ph type="title"/>
          </p:nvPr>
        </p:nvSpPr>
        <p:spPr/>
        <p:txBody>
          <a:bodyPr/>
          <a:lstStyle/>
          <a:p>
            <a:r>
              <a:rPr lang="en-US" b="0" dirty="0"/>
              <a:t>Table Discussion</a:t>
            </a:r>
          </a:p>
        </p:txBody>
      </p:sp>
      <p:sp>
        <p:nvSpPr>
          <p:cNvPr id="3" name="Text Placeholder 2">
            <a:extLst>
              <a:ext uri="{FF2B5EF4-FFF2-40B4-BE49-F238E27FC236}">
                <a16:creationId xmlns:a16="http://schemas.microsoft.com/office/drawing/2014/main" id="{CD6B951A-2DAC-E848-9F2A-871FFE5F4352}"/>
              </a:ext>
            </a:extLst>
          </p:cNvPr>
          <p:cNvSpPr>
            <a:spLocks noGrp="1"/>
          </p:cNvSpPr>
          <p:nvPr>
            <p:ph type="body" idx="1"/>
          </p:nvPr>
        </p:nvSpPr>
        <p:spPr/>
        <p:txBody>
          <a:bodyPr/>
          <a:lstStyle/>
          <a:p>
            <a:r>
              <a:rPr lang="en-US" dirty="0"/>
              <a:t>Which unique strengths, talents, perspectives, and skills are represented on your assembled team?</a:t>
            </a:r>
          </a:p>
          <a:p>
            <a:r>
              <a:rPr lang="en-US" dirty="0"/>
              <a:t>Who is missing? </a:t>
            </a:r>
          </a:p>
        </p:txBody>
      </p:sp>
      <p:pic>
        <p:nvPicPr>
          <p:cNvPr id="5" name="Picture 4">
            <a:extLst>
              <a:ext uri="{FF2B5EF4-FFF2-40B4-BE49-F238E27FC236}">
                <a16:creationId xmlns:a16="http://schemas.microsoft.com/office/drawing/2014/main" id="{CD2707F3-2324-364C-B5B7-70CD5A63828D}"/>
              </a:ext>
            </a:extLst>
          </p:cNvPr>
          <p:cNvPicPr>
            <a:picLocks noChangeAspect="1"/>
          </p:cNvPicPr>
          <p:nvPr/>
        </p:nvPicPr>
        <p:blipFill>
          <a:blip r:embed="rId2"/>
          <a:stretch>
            <a:fillRect/>
          </a:stretch>
        </p:blipFill>
        <p:spPr>
          <a:xfrm>
            <a:off x="4709160" y="3602546"/>
            <a:ext cx="3528060" cy="2436041"/>
          </a:xfrm>
          <a:prstGeom prst="rect">
            <a:avLst/>
          </a:prstGeom>
        </p:spPr>
      </p:pic>
    </p:spTree>
    <p:extLst>
      <p:ext uri="{BB962C8B-B14F-4D97-AF65-F5344CB8AC3E}">
        <p14:creationId xmlns:p14="http://schemas.microsoft.com/office/powerpoint/2010/main" val="22220011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8DC76-56B9-BE45-A7FD-1DE1D7D1CBF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05BEEE0-93D1-ED4A-868C-1B6977F9F152}"/>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2653AF23-8629-1E42-AF12-EE46657D8A71}"/>
              </a:ext>
            </a:extLst>
          </p:cNvPr>
          <p:cNvPicPr>
            <a:picLocks noChangeAspect="1"/>
          </p:cNvPicPr>
          <p:nvPr/>
        </p:nvPicPr>
        <p:blipFill rotWithShape="1">
          <a:blip r:embed="rId3"/>
          <a:srcRect t="5589" b="8137"/>
          <a:stretch/>
        </p:blipFill>
        <p:spPr>
          <a:xfrm>
            <a:off x="-986118" y="0"/>
            <a:ext cx="14131636" cy="6858000"/>
          </a:xfrm>
          <a:prstGeom prst="rect">
            <a:avLst/>
          </a:prstGeom>
        </p:spPr>
      </p:pic>
    </p:spTree>
    <p:extLst>
      <p:ext uri="{BB962C8B-B14F-4D97-AF65-F5344CB8AC3E}">
        <p14:creationId xmlns:p14="http://schemas.microsoft.com/office/powerpoint/2010/main" val="315480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488BE-8842-9843-B2C0-97B854283B28}"/>
              </a:ext>
            </a:extLst>
          </p:cNvPr>
          <p:cNvSpPr>
            <a:spLocks noGrp="1"/>
          </p:cNvSpPr>
          <p:nvPr>
            <p:ph type="title"/>
          </p:nvPr>
        </p:nvSpPr>
        <p:spPr/>
        <p:txBody>
          <a:bodyPr/>
          <a:lstStyle/>
          <a:p>
            <a:r>
              <a:rPr lang="en-US" b="0" dirty="0"/>
              <a:t>Communication and information systems</a:t>
            </a:r>
          </a:p>
        </p:txBody>
      </p:sp>
      <p:sp>
        <p:nvSpPr>
          <p:cNvPr id="3" name="Text Placeholder 2">
            <a:extLst>
              <a:ext uri="{FF2B5EF4-FFF2-40B4-BE49-F238E27FC236}">
                <a16:creationId xmlns:a16="http://schemas.microsoft.com/office/drawing/2014/main" id="{A21921DD-C41B-C244-A0BA-82BE06D148BA}"/>
              </a:ext>
            </a:extLst>
          </p:cNvPr>
          <p:cNvSpPr>
            <a:spLocks noGrp="1"/>
          </p:cNvSpPr>
          <p:nvPr>
            <p:ph type="body" idx="1"/>
          </p:nvPr>
        </p:nvSpPr>
        <p:spPr/>
        <p:txBody>
          <a:bodyPr/>
          <a:lstStyle/>
          <a:p>
            <a:r>
              <a:rPr lang="en-US" dirty="0"/>
              <a:t>Multifaceted communications plan</a:t>
            </a:r>
          </a:p>
          <a:p>
            <a:r>
              <a:rPr lang="en-US" dirty="0"/>
              <a:t>Google Keep, Google everything, Asana, Slack</a:t>
            </a:r>
          </a:p>
          <a:p>
            <a:r>
              <a:rPr lang="en-US" dirty="0"/>
              <a:t>Goal is building collective knowledge, memory, and understandings of the challenges and change efforts</a:t>
            </a:r>
          </a:p>
        </p:txBody>
      </p:sp>
      <p:pic>
        <p:nvPicPr>
          <p:cNvPr id="4" name="Picture 3">
            <a:extLst>
              <a:ext uri="{FF2B5EF4-FFF2-40B4-BE49-F238E27FC236}">
                <a16:creationId xmlns:a16="http://schemas.microsoft.com/office/drawing/2014/main" id="{828C6AC2-15E0-D047-86D9-0CBA7CDB8A1C}"/>
              </a:ext>
            </a:extLst>
          </p:cNvPr>
          <p:cNvPicPr>
            <a:picLocks noChangeAspect="1"/>
          </p:cNvPicPr>
          <p:nvPr/>
        </p:nvPicPr>
        <p:blipFill>
          <a:blip r:embed="rId3"/>
          <a:stretch>
            <a:fillRect/>
          </a:stretch>
        </p:blipFill>
        <p:spPr>
          <a:xfrm>
            <a:off x="4698768" y="4077168"/>
            <a:ext cx="2794463" cy="2097896"/>
          </a:xfrm>
          <a:prstGeom prst="rect">
            <a:avLst/>
          </a:prstGeom>
        </p:spPr>
      </p:pic>
    </p:spTree>
    <p:extLst>
      <p:ext uri="{BB962C8B-B14F-4D97-AF65-F5344CB8AC3E}">
        <p14:creationId xmlns:p14="http://schemas.microsoft.com/office/powerpoint/2010/main" val="18293846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9EA4-3897-8A4B-B042-0D3B702CF213}"/>
              </a:ext>
            </a:extLst>
          </p:cNvPr>
          <p:cNvSpPr>
            <a:spLocks noGrp="1"/>
          </p:cNvSpPr>
          <p:nvPr>
            <p:ph type="title"/>
          </p:nvPr>
        </p:nvSpPr>
        <p:spPr/>
        <p:txBody>
          <a:bodyPr/>
          <a:lstStyle/>
          <a:p>
            <a:r>
              <a:rPr lang="en-US" b="0" dirty="0"/>
              <a:t>Team Brainstorm</a:t>
            </a:r>
          </a:p>
        </p:txBody>
      </p:sp>
      <p:sp>
        <p:nvSpPr>
          <p:cNvPr id="3" name="Text Placeholder 2">
            <a:extLst>
              <a:ext uri="{FF2B5EF4-FFF2-40B4-BE49-F238E27FC236}">
                <a16:creationId xmlns:a16="http://schemas.microsoft.com/office/drawing/2014/main" id="{9B42811D-5B7D-B644-AB52-26BC13922FB3}"/>
              </a:ext>
            </a:extLst>
          </p:cNvPr>
          <p:cNvSpPr>
            <a:spLocks noGrp="1"/>
          </p:cNvSpPr>
          <p:nvPr>
            <p:ph type="body" idx="1"/>
          </p:nvPr>
        </p:nvSpPr>
        <p:spPr/>
        <p:txBody>
          <a:bodyPr/>
          <a:lstStyle/>
          <a:p>
            <a:r>
              <a:rPr lang="en-US" dirty="0"/>
              <a:t>Calendar meeting dates and brainstorm team member roles</a:t>
            </a:r>
          </a:p>
          <a:p>
            <a:endParaRPr lang="en-US" dirty="0"/>
          </a:p>
          <a:p>
            <a:pPr marL="50800" indent="0">
              <a:buNone/>
            </a:pPr>
            <a:r>
              <a:rPr lang="en-US" u="sng" dirty="0">
                <a:solidFill>
                  <a:srgbClr val="FF0000"/>
                </a:solidFill>
              </a:rPr>
              <a:t>Deliverable:</a:t>
            </a:r>
            <a:r>
              <a:rPr lang="en-US" dirty="0">
                <a:solidFill>
                  <a:srgbClr val="FF0000"/>
                </a:solidFill>
              </a:rPr>
              <a:t> </a:t>
            </a:r>
            <a:r>
              <a:rPr lang="en-US" dirty="0"/>
              <a:t>Capture key ideas on chart paper/digitally.</a:t>
            </a:r>
          </a:p>
          <a:p>
            <a:endParaRPr lang="en-US" dirty="0"/>
          </a:p>
          <a:p>
            <a:endParaRPr lang="en-US" dirty="0"/>
          </a:p>
        </p:txBody>
      </p:sp>
    </p:spTree>
    <p:extLst>
      <p:ext uri="{BB962C8B-B14F-4D97-AF65-F5344CB8AC3E}">
        <p14:creationId xmlns:p14="http://schemas.microsoft.com/office/powerpoint/2010/main" val="31635897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C1066F4-AF4D-6947-9841-7604E58835A5}"/>
              </a:ext>
            </a:extLst>
          </p:cNvPr>
          <p:cNvSpPr>
            <a:spLocks noGrp="1"/>
          </p:cNvSpPr>
          <p:nvPr>
            <p:ph type="title"/>
          </p:nvPr>
        </p:nvSpPr>
        <p:spPr>
          <a:xfrm>
            <a:off x="2015231" y="219458"/>
            <a:ext cx="9907479" cy="1325563"/>
          </a:xfrm>
        </p:spPr>
        <p:txBody>
          <a:bodyPr/>
          <a:lstStyle/>
          <a:p>
            <a:r>
              <a:rPr lang="en-US" b="0" dirty="0"/>
              <a:t>Team Brainstorm</a:t>
            </a:r>
          </a:p>
        </p:txBody>
      </p:sp>
      <p:sp>
        <p:nvSpPr>
          <p:cNvPr id="9" name="Text Placeholder 8">
            <a:extLst>
              <a:ext uri="{FF2B5EF4-FFF2-40B4-BE49-F238E27FC236}">
                <a16:creationId xmlns:a16="http://schemas.microsoft.com/office/drawing/2014/main" id="{B407B666-0780-8F4E-9633-5E1F9AD88D00}"/>
              </a:ext>
            </a:extLst>
          </p:cNvPr>
          <p:cNvSpPr>
            <a:spLocks noGrp="1"/>
          </p:cNvSpPr>
          <p:nvPr>
            <p:ph type="body" idx="1"/>
          </p:nvPr>
        </p:nvSpPr>
        <p:spPr>
          <a:xfrm>
            <a:off x="2015231" y="1434663"/>
            <a:ext cx="9907479" cy="4468988"/>
          </a:xfrm>
        </p:spPr>
        <p:txBody>
          <a:bodyPr/>
          <a:lstStyle/>
          <a:p>
            <a:r>
              <a:rPr lang="en-US" dirty="0"/>
              <a:t>What hopes and goals for discovery does your team have for the next 7 weeks related to stakeholder engagement and school needs assessment?</a:t>
            </a:r>
          </a:p>
          <a:p>
            <a:pPr lvl="1"/>
            <a:endParaRPr lang="en-US" dirty="0"/>
          </a:p>
          <a:p>
            <a:pPr marL="50800" indent="0">
              <a:buNone/>
            </a:pPr>
            <a:r>
              <a:rPr lang="en-US" u="sng" dirty="0">
                <a:solidFill>
                  <a:srgbClr val="FF0000"/>
                </a:solidFill>
              </a:rPr>
              <a:t>Deliverable:</a:t>
            </a:r>
            <a:r>
              <a:rPr lang="en-US" dirty="0">
                <a:solidFill>
                  <a:srgbClr val="FF0000"/>
                </a:solidFill>
              </a:rPr>
              <a:t> </a:t>
            </a:r>
            <a:r>
              <a:rPr lang="en-US" dirty="0"/>
              <a:t>Capture key ideas on chart paper/digitally.</a:t>
            </a:r>
          </a:p>
          <a:p>
            <a:pPr marL="50800" indent="0">
              <a:buNone/>
            </a:pPr>
            <a:endParaRPr lang="en-US" dirty="0"/>
          </a:p>
        </p:txBody>
      </p:sp>
    </p:spTree>
    <p:extLst>
      <p:ext uri="{BB962C8B-B14F-4D97-AF65-F5344CB8AC3E}">
        <p14:creationId xmlns:p14="http://schemas.microsoft.com/office/powerpoint/2010/main" val="36948974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9EA4-3897-8A4B-B042-0D3B702CF213}"/>
              </a:ext>
            </a:extLst>
          </p:cNvPr>
          <p:cNvSpPr>
            <a:spLocks noGrp="1"/>
          </p:cNvSpPr>
          <p:nvPr>
            <p:ph type="title"/>
          </p:nvPr>
        </p:nvSpPr>
        <p:spPr/>
        <p:txBody>
          <a:bodyPr/>
          <a:lstStyle/>
          <a:p>
            <a:r>
              <a:rPr lang="en-US" b="0" dirty="0"/>
              <a:t>Team Brainstorm</a:t>
            </a:r>
          </a:p>
        </p:txBody>
      </p:sp>
      <p:sp>
        <p:nvSpPr>
          <p:cNvPr id="3" name="Text Placeholder 2">
            <a:extLst>
              <a:ext uri="{FF2B5EF4-FFF2-40B4-BE49-F238E27FC236}">
                <a16:creationId xmlns:a16="http://schemas.microsoft.com/office/drawing/2014/main" id="{9B42811D-5B7D-B644-AB52-26BC13922FB3}"/>
              </a:ext>
            </a:extLst>
          </p:cNvPr>
          <p:cNvSpPr>
            <a:spLocks noGrp="1"/>
          </p:cNvSpPr>
          <p:nvPr>
            <p:ph type="body" idx="1"/>
          </p:nvPr>
        </p:nvSpPr>
        <p:spPr/>
        <p:txBody>
          <a:bodyPr/>
          <a:lstStyle/>
          <a:p>
            <a:r>
              <a:rPr lang="en-US" dirty="0"/>
              <a:t>Identify priorities (top 3) &amp; next steps for creating team structures and systems to support progress toward goals</a:t>
            </a:r>
          </a:p>
          <a:p>
            <a:endParaRPr lang="en-US" dirty="0"/>
          </a:p>
          <a:p>
            <a:pPr marL="50800" indent="0">
              <a:buNone/>
            </a:pPr>
            <a:r>
              <a:rPr lang="en-US" u="sng" dirty="0">
                <a:solidFill>
                  <a:srgbClr val="FF0000"/>
                </a:solidFill>
              </a:rPr>
              <a:t>Deliverable:</a:t>
            </a:r>
            <a:r>
              <a:rPr lang="en-US" dirty="0">
                <a:solidFill>
                  <a:srgbClr val="FF0000"/>
                </a:solidFill>
              </a:rPr>
              <a:t> </a:t>
            </a:r>
            <a:r>
              <a:rPr lang="en-US" dirty="0"/>
              <a:t>Capture key ideas on chart paper/digitally.</a:t>
            </a:r>
          </a:p>
          <a:p>
            <a:pPr marL="50800" indent="0">
              <a:buNone/>
            </a:pPr>
            <a:endParaRPr lang="en-US" dirty="0"/>
          </a:p>
        </p:txBody>
      </p:sp>
    </p:spTree>
    <p:extLst>
      <p:ext uri="{BB962C8B-B14F-4D97-AF65-F5344CB8AC3E}">
        <p14:creationId xmlns:p14="http://schemas.microsoft.com/office/powerpoint/2010/main" val="2956641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7E8B2-B35A-D14E-AF65-2B54E722B1D5}"/>
              </a:ext>
            </a:extLst>
          </p:cNvPr>
          <p:cNvSpPr>
            <a:spLocks noGrp="1"/>
          </p:cNvSpPr>
          <p:nvPr>
            <p:ph type="title"/>
          </p:nvPr>
        </p:nvSpPr>
        <p:spPr>
          <a:xfrm>
            <a:off x="2015230" y="154813"/>
            <a:ext cx="9907479" cy="1325563"/>
          </a:xfrm>
        </p:spPr>
        <p:txBody>
          <a:bodyPr/>
          <a:lstStyle/>
          <a:p>
            <a:r>
              <a:rPr lang="en-US" dirty="0">
                <a:latin typeface="Calibri Light" panose="020F0302020204030204" pitchFamily="34" charset="0"/>
                <a:cs typeface="Calibri Light" panose="020F0302020204030204" pitchFamily="34" charset="0"/>
              </a:rPr>
              <a:t>What are we doing today? </a:t>
            </a:r>
          </a:p>
        </p:txBody>
      </p:sp>
      <p:sp>
        <p:nvSpPr>
          <p:cNvPr id="3" name="Content Placeholder 2">
            <a:extLst>
              <a:ext uri="{FF2B5EF4-FFF2-40B4-BE49-F238E27FC236}">
                <a16:creationId xmlns:a16="http://schemas.microsoft.com/office/drawing/2014/main" id="{BBFDDA1E-3482-A84F-A039-191CA9113F19}"/>
              </a:ext>
            </a:extLst>
          </p:cNvPr>
          <p:cNvSpPr>
            <a:spLocks noGrp="1"/>
          </p:cNvSpPr>
          <p:nvPr>
            <p:ph idx="1"/>
          </p:nvPr>
        </p:nvSpPr>
        <p:spPr>
          <a:xfrm>
            <a:off x="2015231" y="1480375"/>
            <a:ext cx="9907479" cy="4423275"/>
          </a:xfrm>
        </p:spPr>
        <p:txBody>
          <a:bodyPr/>
          <a:lstStyle/>
          <a:p>
            <a:pPr>
              <a:lnSpc>
                <a:spcPct val="100000"/>
              </a:lnSpc>
              <a:spcBef>
                <a:spcPts val="0"/>
              </a:spcBef>
              <a:spcAft>
                <a:spcPts val="1200"/>
              </a:spcAft>
            </a:pPr>
            <a:r>
              <a:rPr lang="en-US" sz="2600" dirty="0">
                <a:solidFill>
                  <a:schemeClr val="tx1"/>
                </a:solidFill>
              </a:rPr>
              <a:t>Building a sense of team and community across the cohort as we begin to know each other</a:t>
            </a:r>
          </a:p>
          <a:p>
            <a:pPr>
              <a:lnSpc>
                <a:spcPct val="100000"/>
              </a:lnSpc>
              <a:spcBef>
                <a:spcPts val="0"/>
              </a:spcBef>
              <a:spcAft>
                <a:spcPts val="1200"/>
              </a:spcAft>
            </a:pPr>
            <a:r>
              <a:rPr lang="en-US" sz="2600" dirty="0">
                <a:solidFill>
                  <a:schemeClr val="tx1"/>
                </a:solidFill>
              </a:rPr>
              <a:t>Exploring the opportunity to redesign using an evidence-based framework and examining how context matters greatly in high school redesign</a:t>
            </a:r>
          </a:p>
          <a:p>
            <a:pPr>
              <a:lnSpc>
                <a:spcPct val="100000"/>
              </a:lnSpc>
              <a:spcBef>
                <a:spcPts val="0"/>
              </a:spcBef>
              <a:spcAft>
                <a:spcPts val="1200"/>
              </a:spcAft>
            </a:pPr>
            <a:r>
              <a:rPr lang="en-US" sz="2600" dirty="0">
                <a:solidFill>
                  <a:schemeClr val="tx1"/>
                </a:solidFill>
              </a:rPr>
              <a:t>Developing an accurate, shared understanding of school needs and how to inform high school redesign with student and community voice</a:t>
            </a:r>
          </a:p>
          <a:p>
            <a:pPr>
              <a:lnSpc>
                <a:spcPct val="100000"/>
              </a:lnSpc>
              <a:spcBef>
                <a:spcPts val="0"/>
              </a:spcBef>
              <a:spcAft>
                <a:spcPts val="1200"/>
              </a:spcAft>
            </a:pPr>
            <a:r>
              <a:rPr lang="en-US" sz="2600" dirty="0">
                <a:solidFill>
                  <a:schemeClr val="tx1"/>
                </a:solidFill>
              </a:rPr>
              <a:t>Connecting as school teams to identify priorities and begin to create team structures and initial work plans, including messaging to stakeholders</a:t>
            </a:r>
          </a:p>
        </p:txBody>
      </p:sp>
    </p:spTree>
    <p:extLst>
      <p:ext uri="{BB962C8B-B14F-4D97-AF65-F5344CB8AC3E}">
        <p14:creationId xmlns:p14="http://schemas.microsoft.com/office/powerpoint/2010/main" val="32329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D0AD2-9FEB-4941-BCA9-D6B105D19967}"/>
              </a:ext>
            </a:extLst>
          </p:cNvPr>
          <p:cNvSpPr>
            <a:spLocks noGrp="1"/>
          </p:cNvSpPr>
          <p:nvPr>
            <p:ph type="ctrTitle"/>
          </p:nvPr>
        </p:nvSpPr>
        <p:spPr/>
        <p:txBody>
          <a:bodyPr/>
          <a:lstStyle/>
          <a:p>
            <a:r>
              <a:rPr lang="en-US" dirty="0"/>
              <a:t>Crafting an effective message for stakeholders</a:t>
            </a:r>
          </a:p>
        </p:txBody>
      </p:sp>
      <p:sp>
        <p:nvSpPr>
          <p:cNvPr id="3" name="Subtitle 2">
            <a:extLst>
              <a:ext uri="{FF2B5EF4-FFF2-40B4-BE49-F238E27FC236}">
                <a16:creationId xmlns:a16="http://schemas.microsoft.com/office/drawing/2014/main" id="{CA592899-3B1F-E142-A95B-AC7ACF5D1707}"/>
              </a:ext>
            </a:extLst>
          </p:cNvPr>
          <p:cNvSpPr>
            <a:spLocks noGrp="1"/>
          </p:cNvSpPr>
          <p:nvPr>
            <p:ph type="subTitle" idx="1"/>
          </p:nvPr>
        </p:nvSpPr>
        <p:spPr/>
        <p:txBody>
          <a:bodyPr/>
          <a:lstStyle/>
          <a:p>
            <a:r>
              <a:rPr lang="en-US" sz="3200" dirty="0"/>
              <a:t>Why we are redesigning our high school</a:t>
            </a:r>
          </a:p>
        </p:txBody>
      </p:sp>
    </p:spTree>
    <p:extLst>
      <p:ext uri="{BB962C8B-B14F-4D97-AF65-F5344CB8AC3E}">
        <p14:creationId xmlns:p14="http://schemas.microsoft.com/office/powerpoint/2010/main" val="27083622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125" y="365125"/>
            <a:ext cx="10429875" cy="889517"/>
          </a:xfrm>
        </p:spPr>
        <p:txBody>
          <a:bodyPr>
            <a:normAutofit/>
          </a:bodyPr>
          <a:lstStyle/>
          <a:p>
            <a:r>
              <a:rPr lang="en-US" dirty="0">
                <a:latin typeface="Calibri Light" panose="020F0302020204030204" pitchFamily="34" charset="0"/>
                <a:cs typeface="Calibri Light" panose="020F0302020204030204" pitchFamily="34" charset="0"/>
              </a:rPr>
              <a:t>Redesigning High Schools is Like</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160"/>
          <a:stretch/>
        </p:blipFill>
        <p:spPr>
          <a:xfrm>
            <a:off x="-9525" y="1399570"/>
            <a:ext cx="12211050" cy="4704168"/>
          </a:xfrm>
          <a:prstGeom prst="rect">
            <a:avLst/>
          </a:prstGeom>
        </p:spPr>
      </p:pic>
      <p:sp>
        <p:nvSpPr>
          <p:cNvPr id="7" name="Rectangle 6"/>
          <p:cNvSpPr/>
          <p:nvPr/>
        </p:nvSpPr>
        <p:spPr>
          <a:xfrm>
            <a:off x="266701" y="1896092"/>
            <a:ext cx="2990849" cy="1569660"/>
          </a:xfrm>
          <a:prstGeom prst="rect">
            <a:avLst/>
          </a:prstGeom>
          <a:solidFill>
            <a:srgbClr val="5E94CA"/>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sym typeface="Arial"/>
              </a:rPr>
              <a:t>CLIMBING A MOUNTAIN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sym typeface="Arial"/>
              </a:rPr>
              <a:t>IN THE RAIN</a:t>
            </a:r>
          </a:p>
        </p:txBody>
      </p:sp>
      <p:sp>
        <p:nvSpPr>
          <p:cNvPr id="3" name="Content Placeholder 2"/>
          <p:cNvSpPr>
            <a:spLocks noGrp="1"/>
          </p:cNvSpPr>
          <p:nvPr>
            <p:ph idx="1"/>
          </p:nvPr>
        </p:nvSpPr>
        <p:spPr>
          <a:xfrm>
            <a:off x="7894749" y="3751654"/>
            <a:ext cx="4129413" cy="1539647"/>
          </a:xfrm>
          <a:solidFill>
            <a:srgbClr val="5E94CA"/>
          </a:solidFill>
        </p:spPr>
        <p:txBody>
          <a:bodyPr>
            <a:noAutofit/>
          </a:bodyPr>
          <a:lstStyle/>
          <a:p>
            <a:pPr marL="0" indent="0" algn="r">
              <a:lnSpc>
                <a:spcPct val="100000"/>
              </a:lnSpc>
              <a:spcBef>
                <a:spcPts val="0"/>
              </a:spcBef>
              <a:spcAft>
                <a:spcPts val="0"/>
              </a:spcAft>
              <a:buNone/>
            </a:pPr>
            <a:r>
              <a:rPr lang="en-US" sz="3200" b="1" dirty="0">
                <a:solidFill>
                  <a:schemeClr val="bg1"/>
                </a:solidFill>
                <a:effectLst>
                  <a:outerShdw blurRad="38100" dist="38100" dir="2700000" algn="tl">
                    <a:srgbClr val="000000">
                      <a:alpha val="43137"/>
                    </a:srgbClr>
                  </a:outerShdw>
                </a:effectLst>
              </a:rPr>
              <a:t>IT IS DIFFICULT WORK</a:t>
            </a:r>
          </a:p>
          <a:p>
            <a:pPr marL="0" indent="0" algn="r">
              <a:lnSpc>
                <a:spcPct val="100000"/>
              </a:lnSpc>
              <a:spcBef>
                <a:spcPts val="0"/>
              </a:spcBef>
              <a:spcAft>
                <a:spcPts val="0"/>
              </a:spcAft>
              <a:buNone/>
            </a:pPr>
            <a:r>
              <a:rPr lang="en-US" sz="3200" b="1" dirty="0">
                <a:solidFill>
                  <a:schemeClr val="bg1"/>
                </a:solidFill>
                <a:effectLst>
                  <a:outerShdw blurRad="38100" dist="38100" dir="2700000" algn="tl">
                    <a:srgbClr val="000000">
                      <a:alpha val="43137"/>
                    </a:srgbClr>
                  </a:outerShdw>
                </a:effectLst>
              </a:rPr>
              <a:t>UNDER CHALLENGING </a:t>
            </a:r>
          </a:p>
          <a:p>
            <a:pPr marL="0" indent="0" algn="r">
              <a:lnSpc>
                <a:spcPct val="100000"/>
              </a:lnSpc>
              <a:spcBef>
                <a:spcPts val="0"/>
              </a:spcBef>
              <a:spcAft>
                <a:spcPts val="0"/>
              </a:spcAft>
              <a:buNone/>
            </a:pPr>
            <a:r>
              <a:rPr lang="en-US" sz="3200" b="1" dirty="0">
                <a:solidFill>
                  <a:schemeClr val="bg1"/>
                </a:solidFill>
                <a:effectLst>
                  <a:outerShdw blurRad="38100" dist="38100" dir="2700000" algn="tl">
                    <a:srgbClr val="000000">
                      <a:alpha val="43137"/>
                    </a:srgbClr>
                  </a:outerShdw>
                </a:effectLst>
              </a:rPr>
              <a:t>CONDITIONS</a:t>
            </a:r>
          </a:p>
        </p:txBody>
      </p:sp>
    </p:spTree>
    <p:extLst>
      <p:ext uri="{BB962C8B-B14F-4D97-AF65-F5344CB8AC3E}">
        <p14:creationId xmlns:p14="http://schemas.microsoft.com/office/powerpoint/2010/main" val="192541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5656" y="327026"/>
            <a:ext cx="10586344" cy="1308930"/>
          </a:xfrm>
        </p:spPr>
        <p:txBody>
          <a:bodyPr/>
          <a:lstStyle/>
          <a:p>
            <a:r>
              <a:rPr lang="en-US" dirty="0">
                <a:latin typeface="Calibri Light" panose="020F0302020204030204" pitchFamily="34" charset="0"/>
                <a:cs typeface="Calibri Light" panose="020F0302020204030204" pitchFamily="34" charset="0"/>
              </a:rPr>
              <a:t>To Redesign High School You Need</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32647" y="1893904"/>
            <a:ext cx="3354753" cy="3354753"/>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810" y="1907972"/>
            <a:ext cx="3354753" cy="3354753"/>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8484" y="1887688"/>
            <a:ext cx="3354753" cy="3354753"/>
          </a:xfrm>
          <a:prstGeom prst="rect">
            <a:avLst/>
          </a:prstGeom>
        </p:spPr>
      </p:pic>
      <p:sp>
        <p:nvSpPr>
          <p:cNvPr id="9" name="Rectangle 8"/>
          <p:cNvSpPr/>
          <p:nvPr/>
        </p:nvSpPr>
        <p:spPr>
          <a:xfrm>
            <a:off x="1563727" y="5172198"/>
            <a:ext cx="114005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3AE"/>
                </a:solidFill>
                <a:effectLst/>
                <a:uLnTx/>
                <a:uFillTx/>
                <a:latin typeface="Calibri" panose="020F0502020204030204" pitchFamily="34" charset="0"/>
                <a:cs typeface="Calibri" panose="020F0502020204030204" pitchFamily="34" charset="0"/>
                <a:sym typeface="Arial"/>
              </a:rPr>
              <a:t>HOPE</a:t>
            </a:r>
          </a:p>
        </p:txBody>
      </p:sp>
      <p:sp>
        <p:nvSpPr>
          <p:cNvPr id="10" name="Rectangle 9"/>
          <p:cNvSpPr/>
          <p:nvPr/>
        </p:nvSpPr>
        <p:spPr>
          <a:xfrm>
            <a:off x="5198198" y="5158130"/>
            <a:ext cx="179087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0073AE"/>
                </a:solidFill>
                <a:latin typeface="Calibri" panose="020F0502020204030204" pitchFamily="34" charset="0"/>
                <a:cs typeface="Calibri" panose="020F0502020204030204" pitchFamily="34" charset="0"/>
                <a:sym typeface="Arial"/>
              </a:rPr>
              <a:t>PURPOSE</a:t>
            </a:r>
          </a:p>
        </p:txBody>
      </p:sp>
      <p:sp>
        <p:nvSpPr>
          <p:cNvPr id="11" name="Rectangle 10"/>
          <p:cNvSpPr/>
          <p:nvPr/>
        </p:nvSpPr>
        <p:spPr>
          <a:xfrm>
            <a:off x="8837161" y="5144062"/>
            <a:ext cx="239745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0073AE"/>
                </a:solidFill>
                <a:latin typeface="Calibri" panose="020F0502020204030204" pitchFamily="34" charset="0"/>
                <a:cs typeface="Calibri" panose="020F0502020204030204" pitchFamily="34" charset="0"/>
                <a:sym typeface="Arial"/>
              </a:rPr>
              <a:t>KNOW</a:t>
            </a:r>
            <a:r>
              <a:rPr kumimoji="0" lang="en-US" sz="3200" b="1" i="0" u="none" strike="noStrike" kern="0" cap="none" spc="0" normalizeH="0" baseline="0" noProof="0" dirty="0">
                <a:ln>
                  <a:noFill/>
                </a:ln>
                <a:solidFill>
                  <a:srgbClr val="0073AE"/>
                </a:solidFill>
                <a:effectLst/>
                <a:uLnTx/>
                <a:uFillTx/>
                <a:latin typeface="Myriad Pro"/>
                <a:cs typeface="Arial"/>
                <a:sym typeface="Arial"/>
              </a:rPr>
              <a:t> </a:t>
            </a:r>
            <a:r>
              <a:rPr lang="en-US" sz="3200" b="1" kern="0" dirty="0">
                <a:solidFill>
                  <a:srgbClr val="0073AE"/>
                </a:solidFill>
                <a:latin typeface="Calibri" panose="020F0502020204030204" pitchFamily="34" charset="0"/>
                <a:cs typeface="Calibri" panose="020F0502020204030204" pitchFamily="34" charset="0"/>
                <a:sym typeface="Arial"/>
              </a:rPr>
              <a:t>HOW</a:t>
            </a:r>
          </a:p>
        </p:txBody>
      </p:sp>
    </p:spTree>
    <p:extLst>
      <p:ext uri="{BB962C8B-B14F-4D97-AF65-F5344CB8AC3E}">
        <p14:creationId xmlns:p14="http://schemas.microsoft.com/office/powerpoint/2010/main" val="149759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232" y="170385"/>
            <a:ext cx="9907479" cy="998980"/>
          </a:xfrm>
        </p:spPr>
        <p:txBody>
          <a:bodyPr/>
          <a:lstStyle/>
          <a:p>
            <a:r>
              <a:rPr lang="en-US" dirty="0">
                <a:latin typeface="Calibri Light" panose="020F0302020204030204" pitchFamily="34" charset="0"/>
                <a:cs typeface="Calibri Light" panose="020F0302020204030204" pitchFamily="34" charset="0"/>
              </a:rPr>
              <a:t>A New Approach is Needed</a:t>
            </a:r>
          </a:p>
        </p:txBody>
      </p:sp>
      <p:sp>
        <p:nvSpPr>
          <p:cNvPr id="3" name="Text Placeholder 2"/>
          <p:cNvSpPr>
            <a:spLocks noGrp="1"/>
          </p:cNvSpPr>
          <p:nvPr>
            <p:ph idx="1"/>
          </p:nvPr>
        </p:nvSpPr>
        <p:spPr>
          <a:xfrm>
            <a:off x="1873771" y="1009650"/>
            <a:ext cx="10048940" cy="5848350"/>
          </a:xfrm>
        </p:spPr>
        <p:txBody>
          <a:bodyPr>
            <a:normAutofit fontScale="92500" lnSpcReduction="10000"/>
          </a:bodyPr>
          <a:lstStyle/>
          <a:p>
            <a:pPr>
              <a:lnSpc>
                <a:spcPct val="120000"/>
              </a:lnSpc>
              <a:spcBef>
                <a:spcPts val="0"/>
              </a:spcBef>
              <a:spcAft>
                <a:spcPts val="600"/>
              </a:spcAft>
            </a:pPr>
            <a:r>
              <a:rPr lang="en-US" dirty="0">
                <a:solidFill>
                  <a:srgbClr val="000000"/>
                </a:solidFill>
              </a:rPr>
              <a:t>Hopeful, positive, future-orientated frame designing a school for the 21</a:t>
            </a:r>
            <a:r>
              <a:rPr lang="en-US" baseline="30000" dirty="0">
                <a:solidFill>
                  <a:srgbClr val="000000"/>
                </a:solidFill>
              </a:rPr>
              <a:t>st</a:t>
            </a:r>
            <a:r>
              <a:rPr lang="en-US" dirty="0">
                <a:solidFill>
                  <a:srgbClr val="000000"/>
                </a:solidFill>
              </a:rPr>
              <a:t> century </a:t>
            </a:r>
          </a:p>
          <a:p>
            <a:pPr>
              <a:lnSpc>
                <a:spcPct val="120000"/>
              </a:lnSpc>
              <a:spcBef>
                <a:spcPts val="0"/>
              </a:spcBef>
              <a:spcAft>
                <a:spcPts val="600"/>
              </a:spcAft>
            </a:pPr>
            <a:r>
              <a:rPr lang="en-US" dirty="0">
                <a:solidFill>
                  <a:srgbClr val="000000"/>
                </a:solidFill>
              </a:rPr>
              <a:t>Goal is not a high school diploma but strong pathways </a:t>
            </a:r>
            <a:r>
              <a:rPr lang="en-US" b="1" u="sng" dirty="0">
                <a:solidFill>
                  <a:srgbClr val="000000"/>
                </a:solidFill>
              </a:rPr>
              <a:t>through</a:t>
            </a:r>
            <a:r>
              <a:rPr lang="en-US" dirty="0">
                <a:solidFill>
                  <a:srgbClr val="000000"/>
                </a:solidFill>
              </a:rPr>
              <a:t> high school </a:t>
            </a:r>
            <a:r>
              <a:rPr lang="en-US" b="1" u="sng" dirty="0">
                <a:solidFill>
                  <a:srgbClr val="000000"/>
                </a:solidFill>
              </a:rPr>
              <a:t>to</a:t>
            </a:r>
            <a:r>
              <a:rPr lang="en-US" dirty="0">
                <a:solidFill>
                  <a:srgbClr val="000000"/>
                </a:solidFill>
              </a:rPr>
              <a:t> postsecondary and adult success for </a:t>
            </a:r>
            <a:r>
              <a:rPr lang="en-US" b="1" u="sng" dirty="0">
                <a:solidFill>
                  <a:srgbClr val="000000"/>
                </a:solidFill>
              </a:rPr>
              <a:t>all</a:t>
            </a:r>
            <a:r>
              <a:rPr lang="en-US" dirty="0">
                <a:solidFill>
                  <a:srgbClr val="000000"/>
                </a:solidFill>
              </a:rPr>
              <a:t> students</a:t>
            </a:r>
          </a:p>
          <a:p>
            <a:pPr>
              <a:lnSpc>
                <a:spcPct val="120000"/>
              </a:lnSpc>
              <a:spcBef>
                <a:spcPts val="0"/>
              </a:spcBef>
              <a:spcAft>
                <a:spcPts val="600"/>
              </a:spcAft>
            </a:pPr>
            <a:r>
              <a:rPr lang="en-US" dirty="0">
                <a:solidFill>
                  <a:srgbClr val="000000"/>
                </a:solidFill>
              </a:rPr>
              <a:t>Evidence-based, but locally-customized/orientated—not one size or </a:t>
            </a:r>
            <a:br>
              <a:rPr lang="en-US" dirty="0">
                <a:solidFill>
                  <a:srgbClr val="000000"/>
                </a:solidFill>
              </a:rPr>
            </a:br>
            <a:r>
              <a:rPr lang="en-US" dirty="0">
                <a:solidFill>
                  <a:srgbClr val="000000"/>
                </a:solidFill>
              </a:rPr>
              <a:t>one way for all</a:t>
            </a:r>
          </a:p>
          <a:p>
            <a:pPr>
              <a:lnSpc>
                <a:spcPct val="120000"/>
              </a:lnSpc>
              <a:spcBef>
                <a:spcPts val="0"/>
              </a:spcBef>
              <a:spcAft>
                <a:spcPts val="600"/>
              </a:spcAft>
            </a:pPr>
            <a:r>
              <a:rPr lang="en-US" dirty="0">
                <a:solidFill>
                  <a:srgbClr val="000000"/>
                </a:solidFill>
              </a:rPr>
              <a:t>Break social isolation and share know-how via networks of schools facing similar challenges and technical assistance tightly aligned to community redesign vision and goals</a:t>
            </a:r>
          </a:p>
          <a:p>
            <a:pPr>
              <a:lnSpc>
                <a:spcPct val="120000"/>
              </a:lnSpc>
              <a:spcAft>
                <a:spcPts val="1200"/>
              </a:spcAft>
            </a:pPr>
            <a:r>
              <a:rPr lang="en-US" dirty="0">
                <a:solidFill>
                  <a:srgbClr val="000000"/>
                </a:solidFill>
              </a:rPr>
              <a:t>Make redesigned high school </a:t>
            </a:r>
            <a:r>
              <a:rPr lang="en-US" b="1" dirty="0">
                <a:solidFill>
                  <a:srgbClr val="000000"/>
                </a:solidFill>
              </a:rPr>
              <a:t>the center of community economic development and social integration efforts</a:t>
            </a:r>
          </a:p>
        </p:txBody>
      </p:sp>
      <p:sp>
        <p:nvSpPr>
          <p:cNvPr id="4" name="Slide Number Placeholder 3"/>
          <p:cNvSpPr>
            <a:spLocks noGrp="1"/>
          </p:cNvSpPr>
          <p:nvPr>
            <p:ph type="sldNum" idx="4294967295"/>
          </p:nvPr>
        </p:nvSpPr>
        <p:spPr>
          <a:xfrm>
            <a:off x="10871200" y="6275388"/>
            <a:ext cx="1320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3600" b="0" i="0" u="none" strike="noStrike" kern="0" cap="none" spc="0" normalizeH="0" baseline="0" noProof="0">
                <a:ln>
                  <a:noFill/>
                </a:ln>
                <a:solidFill>
                  <a:srgbClr val="FFFFFF"/>
                </a:solidFill>
                <a:effectLst/>
                <a:uLnTx/>
                <a:uFillTx/>
                <a:latin typeface="Source Sans Pro"/>
                <a:ea typeface="Source Sans Pro"/>
                <a:cs typeface="Source Sans Pro"/>
                <a:sym typeface="Source Sans Pro"/>
              </a:rPr>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t>83</a:t>
            </a:fld>
            <a:endParaRPr kumimoji="0" lang="en-US" sz="3600" b="0" i="0" u="none" strike="noStrike" kern="0" cap="none" spc="0" normalizeH="0" baseline="0" noProof="0" dirty="0">
              <a:ln>
                <a:noFill/>
              </a:ln>
              <a:solidFill>
                <a:srgbClr val="FFFFFF"/>
              </a:solidFill>
              <a:effectLst/>
              <a:uLnTx/>
              <a:uFillTx/>
              <a:latin typeface="Source Sans Pro"/>
              <a:ea typeface="Source Sans Pro"/>
              <a:cs typeface="Source Sans Pro"/>
              <a:sym typeface="Source Sans Pro"/>
            </a:endParaRPr>
          </a:p>
        </p:txBody>
      </p:sp>
    </p:spTree>
    <p:extLst>
      <p:ext uri="{BB962C8B-B14F-4D97-AF65-F5344CB8AC3E}">
        <p14:creationId xmlns:p14="http://schemas.microsoft.com/office/powerpoint/2010/main" val="144868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Key Insights</a:t>
            </a:r>
          </a:p>
        </p:txBody>
      </p:sp>
      <p:sp>
        <p:nvSpPr>
          <p:cNvPr id="3" name="Content Placeholder 2"/>
          <p:cNvSpPr>
            <a:spLocks noGrp="1"/>
          </p:cNvSpPr>
          <p:nvPr>
            <p:ph idx="1"/>
          </p:nvPr>
        </p:nvSpPr>
        <p:spPr/>
        <p:txBody>
          <a:bodyPr>
            <a:normAutofit/>
          </a:bodyPr>
          <a:lstStyle/>
          <a:p>
            <a:r>
              <a:rPr lang="en-US" dirty="0"/>
              <a:t>Holding space</a:t>
            </a:r>
          </a:p>
          <a:p>
            <a:r>
              <a:rPr lang="en-US" dirty="0"/>
              <a:t>Once-in-a-lifetime opportunity</a:t>
            </a:r>
          </a:p>
          <a:p>
            <a:r>
              <a:rPr lang="en-US" dirty="0"/>
              <a:t>Distributing leadership, ownership, and inspiration</a:t>
            </a:r>
          </a:p>
          <a:p>
            <a:r>
              <a:rPr lang="en-US" dirty="0"/>
              <a:t>Energy, individualization, future orientation</a:t>
            </a:r>
          </a:p>
          <a:p>
            <a:endParaRPr lang="en-US" dirty="0"/>
          </a:p>
          <a:p>
            <a:endParaRPr lang="en-US" dirty="0"/>
          </a:p>
          <a:p>
            <a:endParaRPr lang="en-US" dirty="0"/>
          </a:p>
        </p:txBody>
      </p:sp>
      <p:sp>
        <p:nvSpPr>
          <p:cNvPr id="4" name="Slide Number Placeholder 3"/>
          <p:cNvSpPr>
            <a:spLocks noGrp="1"/>
          </p:cNvSpPr>
          <p:nvPr>
            <p:ph type="sldNum" sz="quarter" idx="12"/>
          </p:nvPr>
        </p:nvSpPr>
        <p:spPr>
          <a:xfrm>
            <a:off x="9275499"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kumimoji="0" lang="en-US" sz="1200" b="0" i="0" u="none" strike="noStrike" kern="1200" cap="none" spc="0" normalizeH="0" baseline="0" smtClean="0">
                <a:ln>
                  <a:noFill/>
                </a:ln>
                <a:solidFill>
                  <a:prstClr val="black">
                    <a:tint val="75000"/>
                  </a:prstClr>
                </a:solidFill>
                <a:effectLst/>
                <a:uLnTx/>
                <a:uFillTx/>
                <a:latin typeface="Calibri" panose="020F0502020204030204"/>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E0EDE7-1AC6-7E42-8218-767E529B6DC3}" type="slidenum">
              <a:rPr lang="en-US" smtClean="0"/>
              <a:pPr/>
              <a:t>84</a:t>
            </a:fld>
            <a:endParaRPr lang="en-US" dirty="0"/>
          </a:p>
        </p:txBody>
      </p:sp>
      <p:pic>
        <p:nvPicPr>
          <p:cNvPr id="5" name="Content Placeholder 20">
            <a:extLst>
              <a:ext uri="{FF2B5EF4-FFF2-40B4-BE49-F238E27FC236}">
                <a16:creationId xmlns:a16="http://schemas.microsoft.com/office/drawing/2014/main" id="{2F25F41E-DB79-654E-BE9E-BAA32ECA13AA}"/>
              </a:ext>
            </a:extLst>
          </p:cNvPr>
          <p:cNvPicPr>
            <a:picLocks noChangeAspect="1"/>
          </p:cNvPicPr>
          <p:nvPr/>
        </p:nvPicPr>
        <p:blipFill rotWithShape="1">
          <a:blip r:embed="rId3"/>
          <a:srcRect/>
          <a:stretch/>
        </p:blipFill>
        <p:spPr>
          <a:xfrm>
            <a:off x="4381793" y="4250078"/>
            <a:ext cx="3428414" cy="1928483"/>
          </a:xfrm>
          <a:prstGeom prst="rect">
            <a:avLst/>
          </a:prstGeom>
          <a:noFill/>
          <a:ln>
            <a:noFill/>
          </a:ln>
        </p:spPr>
      </p:pic>
    </p:spTree>
    <p:extLst>
      <p:ext uri="{BB962C8B-B14F-4D97-AF65-F5344CB8AC3E}">
        <p14:creationId xmlns:p14="http://schemas.microsoft.com/office/powerpoint/2010/main" val="166483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C1066F4-AF4D-6947-9841-7604E58835A5}"/>
              </a:ext>
            </a:extLst>
          </p:cNvPr>
          <p:cNvSpPr>
            <a:spLocks noGrp="1"/>
          </p:cNvSpPr>
          <p:nvPr>
            <p:ph type="title"/>
          </p:nvPr>
        </p:nvSpPr>
        <p:spPr>
          <a:xfrm>
            <a:off x="2015231" y="219458"/>
            <a:ext cx="9907479" cy="1325563"/>
          </a:xfrm>
        </p:spPr>
        <p:txBody>
          <a:bodyPr/>
          <a:lstStyle/>
          <a:p>
            <a:r>
              <a:rPr lang="en-US" b="0" dirty="0"/>
              <a:t>Design Time</a:t>
            </a:r>
          </a:p>
        </p:txBody>
      </p:sp>
      <p:sp>
        <p:nvSpPr>
          <p:cNvPr id="9" name="Text Placeholder 8">
            <a:extLst>
              <a:ext uri="{FF2B5EF4-FFF2-40B4-BE49-F238E27FC236}">
                <a16:creationId xmlns:a16="http://schemas.microsoft.com/office/drawing/2014/main" id="{B407B666-0780-8F4E-9633-5E1F9AD88D00}"/>
              </a:ext>
            </a:extLst>
          </p:cNvPr>
          <p:cNvSpPr>
            <a:spLocks noGrp="1"/>
          </p:cNvSpPr>
          <p:nvPr>
            <p:ph type="body" idx="1"/>
          </p:nvPr>
        </p:nvSpPr>
        <p:spPr>
          <a:xfrm>
            <a:off x="2015231" y="1434663"/>
            <a:ext cx="9907479" cy="4468988"/>
          </a:xfrm>
        </p:spPr>
        <p:txBody>
          <a:bodyPr/>
          <a:lstStyle/>
          <a:p>
            <a:pPr marL="50800" indent="0">
              <a:buNone/>
            </a:pPr>
            <a:r>
              <a:rPr lang="en-US" dirty="0"/>
              <a:t>As a team, craft a message about your high school’s redesign, intended to reach stakeholders, broadly or more specifically.</a:t>
            </a:r>
          </a:p>
          <a:p>
            <a:pPr marL="50800" indent="0">
              <a:buNone/>
            </a:pPr>
            <a:endParaRPr lang="en-US" dirty="0"/>
          </a:p>
          <a:p>
            <a:pPr marL="50800" indent="0">
              <a:buNone/>
            </a:pPr>
            <a:r>
              <a:rPr lang="en-US" dirty="0"/>
              <a:t>Be prepared to share your message and the why behind it.</a:t>
            </a:r>
          </a:p>
        </p:txBody>
      </p:sp>
    </p:spTree>
    <p:extLst>
      <p:ext uri="{BB962C8B-B14F-4D97-AF65-F5344CB8AC3E}">
        <p14:creationId xmlns:p14="http://schemas.microsoft.com/office/powerpoint/2010/main" val="15095972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0B5FF-AED6-554A-A703-22105BA69582}"/>
              </a:ext>
            </a:extLst>
          </p:cNvPr>
          <p:cNvSpPr>
            <a:spLocks noGrp="1"/>
          </p:cNvSpPr>
          <p:nvPr>
            <p:ph type="ctrTitle"/>
          </p:nvPr>
        </p:nvSpPr>
        <p:spPr/>
        <p:txBody>
          <a:bodyPr/>
          <a:lstStyle/>
          <a:p>
            <a:r>
              <a:rPr lang="en-US" dirty="0"/>
              <a:t>Closing &amp; Next Steps</a:t>
            </a:r>
            <a:br>
              <a:rPr lang="en-US" dirty="0"/>
            </a:br>
            <a:endParaRPr lang="en-US" dirty="0"/>
          </a:p>
        </p:txBody>
      </p:sp>
      <p:sp>
        <p:nvSpPr>
          <p:cNvPr id="3" name="Subtitle 2">
            <a:extLst>
              <a:ext uri="{FF2B5EF4-FFF2-40B4-BE49-F238E27FC236}">
                <a16:creationId xmlns:a16="http://schemas.microsoft.com/office/drawing/2014/main" id="{CE0BE128-3FC2-6B4E-B087-F6FB70699AB1}"/>
              </a:ext>
            </a:extLst>
          </p:cNvPr>
          <p:cNvSpPr>
            <a:spLocks noGrp="1"/>
          </p:cNvSpPr>
          <p:nvPr>
            <p:ph type="subTitle" idx="1"/>
          </p:nvPr>
        </p:nvSpPr>
        <p:spPr/>
        <p:txBody>
          <a:bodyPr/>
          <a:lstStyle/>
          <a:p>
            <a:r>
              <a:rPr lang="en-US" dirty="0">
                <a:solidFill>
                  <a:schemeClr val="tx1"/>
                </a:solidFill>
              </a:rPr>
              <a:t>Laura Tedesco &amp; Stephen </a:t>
            </a:r>
            <a:r>
              <a:rPr lang="en-US" dirty="0" err="1">
                <a:solidFill>
                  <a:schemeClr val="tx1"/>
                </a:solidFill>
              </a:rPr>
              <a:t>Earley</a:t>
            </a:r>
            <a:endParaRPr lang="en-US" dirty="0">
              <a:solidFill>
                <a:schemeClr val="tx1"/>
              </a:solidFill>
            </a:endParaRPr>
          </a:p>
          <a:p>
            <a:r>
              <a:rPr lang="en-US" dirty="0">
                <a:solidFill>
                  <a:schemeClr val="tx1"/>
                </a:solidFill>
              </a:rPr>
              <a:t>New York State Education Department</a:t>
            </a:r>
          </a:p>
        </p:txBody>
      </p:sp>
    </p:spTree>
    <p:extLst>
      <p:ext uri="{BB962C8B-B14F-4D97-AF65-F5344CB8AC3E}">
        <p14:creationId xmlns:p14="http://schemas.microsoft.com/office/powerpoint/2010/main" val="21426528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089B-9A77-7B4E-A10C-52871AB6C760}"/>
              </a:ext>
            </a:extLst>
          </p:cNvPr>
          <p:cNvSpPr>
            <a:spLocks noGrp="1"/>
          </p:cNvSpPr>
          <p:nvPr>
            <p:ph type="title"/>
          </p:nvPr>
        </p:nvSpPr>
        <p:spPr/>
        <p:txBody>
          <a:bodyPr/>
          <a:lstStyle/>
          <a:p>
            <a:r>
              <a:rPr lang="en-US" dirty="0"/>
              <a:t>Upcoming…</a:t>
            </a:r>
          </a:p>
        </p:txBody>
      </p:sp>
      <p:sp>
        <p:nvSpPr>
          <p:cNvPr id="3" name="Text Placeholder 2">
            <a:extLst>
              <a:ext uri="{FF2B5EF4-FFF2-40B4-BE49-F238E27FC236}">
                <a16:creationId xmlns:a16="http://schemas.microsoft.com/office/drawing/2014/main" id="{3A81776B-A8D0-304A-AF71-7669EDBB396D}"/>
              </a:ext>
            </a:extLst>
          </p:cNvPr>
          <p:cNvSpPr>
            <a:spLocks noGrp="1"/>
          </p:cNvSpPr>
          <p:nvPr>
            <p:ph type="body" idx="1"/>
          </p:nvPr>
        </p:nvSpPr>
        <p:spPr/>
        <p:txBody>
          <a:bodyPr/>
          <a:lstStyle/>
          <a:p>
            <a:r>
              <a:rPr lang="en-US" b="1" u="sng" dirty="0"/>
              <a:t>Thursday, February 13</a:t>
            </a:r>
            <a:r>
              <a:rPr lang="en-US" b="1" u="sng" baseline="30000" dirty="0"/>
              <a:t>th</a:t>
            </a:r>
            <a:r>
              <a:rPr lang="en-US" b="1" u="sng" dirty="0"/>
              <a:t> &amp; Friday, February 14</a:t>
            </a:r>
            <a:r>
              <a:rPr lang="en-US" b="1" u="sng" baseline="30000" dirty="0"/>
              <a:t>th</a:t>
            </a:r>
            <a:r>
              <a:rPr lang="en-US" b="1" u="sng" dirty="0"/>
              <a:t> </a:t>
            </a:r>
          </a:p>
          <a:p>
            <a:r>
              <a:rPr lang="en-US" dirty="0"/>
              <a:t>Needs assessment support calls with NYSED &amp; JHU</a:t>
            </a:r>
          </a:p>
          <a:p>
            <a:r>
              <a:rPr lang="en-US" dirty="0"/>
              <a:t>Expect an email with the opportunity to reserve a convenient 45 minute time slot</a:t>
            </a:r>
          </a:p>
          <a:p>
            <a:endParaRPr lang="en-US" dirty="0"/>
          </a:p>
        </p:txBody>
      </p:sp>
    </p:spTree>
    <p:extLst>
      <p:ext uri="{BB962C8B-B14F-4D97-AF65-F5344CB8AC3E}">
        <p14:creationId xmlns:p14="http://schemas.microsoft.com/office/powerpoint/2010/main" val="32437180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7C31C-23BA-504D-A9F9-9479490A30FE}"/>
              </a:ext>
            </a:extLst>
          </p:cNvPr>
          <p:cNvPicPr>
            <a:picLocks noChangeAspect="1"/>
          </p:cNvPicPr>
          <p:nvPr/>
        </p:nvPicPr>
        <p:blipFill>
          <a:blip r:embed="rId3"/>
          <a:stretch>
            <a:fillRect/>
          </a:stretch>
        </p:blipFill>
        <p:spPr>
          <a:xfrm>
            <a:off x="2563446" y="287127"/>
            <a:ext cx="8180754" cy="5448510"/>
          </a:xfrm>
          <a:prstGeom prst="rect">
            <a:avLst/>
          </a:prstGeom>
        </p:spPr>
      </p:pic>
    </p:spTree>
    <p:extLst>
      <p:ext uri="{BB962C8B-B14F-4D97-AF65-F5344CB8AC3E}">
        <p14:creationId xmlns:p14="http://schemas.microsoft.com/office/powerpoint/2010/main" val="2827079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0B9CF-DA13-0A41-A670-C659E2F83F52}"/>
              </a:ext>
            </a:extLst>
          </p:cNvPr>
          <p:cNvSpPr>
            <a:spLocks noGrp="1"/>
          </p:cNvSpPr>
          <p:nvPr>
            <p:ph type="title"/>
          </p:nvPr>
        </p:nvSpPr>
        <p:spPr/>
        <p:txBody>
          <a:bodyPr/>
          <a:lstStyle/>
          <a:p>
            <a:r>
              <a:rPr lang="en-US" b="0" dirty="0"/>
              <a:t>How will we accomplish this today?</a:t>
            </a:r>
          </a:p>
        </p:txBody>
      </p:sp>
      <p:sp>
        <p:nvSpPr>
          <p:cNvPr id="3" name="Text Placeholder 2">
            <a:extLst>
              <a:ext uri="{FF2B5EF4-FFF2-40B4-BE49-F238E27FC236}">
                <a16:creationId xmlns:a16="http://schemas.microsoft.com/office/drawing/2014/main" id="{4AC8D94E-DE3C-EB41-A732-EF87FFFE38E7}"/>
              </a:ext>
            </a:extLst>
          </p:cNvPr>
          <p:cNvSpPr>
            <a:spLocks noGrp="1"/>
          </p:cNvSpPr>
          <p:nvPr>
            <p:ph type="body" idx="1"/>
          </p:nvPr>
        </p:nvSpPr>
        <p:spPr/>
        <p:txBody>
          <a:bodyPr/>
          <a:lstStyle/>
          <a:p>
            <a:endParaRPr lang="en-US" dirty="0"/>
          </a:p>
        </p:txBody>
      </p:sp>
      <p:pic>
        <p:nvPicPr>
          <p:cNvPr id="5" name="Picture 4" descr="A screenshot of a cell phone&#10;&#10;Description automatically generated">
            <a:extLst>
              <a:ext uri="{FF2B5EF4-FFF2-40B4-BE49-F238E27FC236}">
                <a16:creationId xmlns:a16="http://schemas.microsoft.com/office/drawing/2014/main" id="{C683762E-2311-5342-9E8E-CD0D04AB8A5D}"/>
              </a:ext>
            </a:extLst>
          </p:cNvPr>
          <p:cNvPicPr>
            <a:picLocks noChangeAspect="1"/>
          </p:cNvPicPr>
          <p:nvPr/>
        </p:nvPicPr>
        <p:blipFill>
          <a:blip r:embed="rId2"/>
          <a:stretch>
            <a:fillRect/>
          </a:stretch>
        </p:blipFill>
        <p:spPr>
          <a:xfrm>
            <a:off x="2015231" y="1690688"/>
            <a:ext cx="8275566" cy="4320871"/>
          </a:xfrm>
          <a:prstGeom prst="rect">
            <a:avLst/>
          </a:prstGeom>
        </p:spPr>
      </p:pic>
    </p:spTree>
    <p:extLst>
      <p:ext uri="{BB962C8B-B14F-4D97-AF65-F5344CB8AC3E}">
        <p14:creationId xmlns:p14="http://schemas.microsoft.com/office/powerpoint/2010/main" val="872798253"/>
      </p:ext>
    </p:extLst>
  </p:cSld>
  <p:clrMapOvr>
    <a:masterClrMapping/>
  </p:clrMapOvr>
</p:sld>
</file>

<file path=ppt/theme/theme1.xml><?xml version="1.0" encoding="utf-8"?>
<a:theme xmlns:a="http://schemas.openxmlformats.org/drawingml/2006/main" name="CSHSC 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D24056D5EF7449846567EA6E67CD79" ma:contentTypeVersion="13" ma:contentTypeDescription="Create a new document." ma:contentTypeScope="" ma:versionID="2ad2d11d764e40d12260a5889be96692">
  <xsd:schema xmlns:xsd="http://www.w3.org/2001/XMLSchema" xmlns:xs="http://www.w3.org/2001/XMLSchema" xmlns:p="http://schemas.microsoft.com/office/2006/metadata/properties" xmlns:ns3="d39049c8-5642-4c67-b9b8-6999510f2293" xmlns:ns4="be940414-f5a2-4509-bc4b-9b97993b9bc1" targetNamespace="http://schemas.microsoft.com/office/2006/metadata/properties" ma:root="true" ma:fieldsID="7e8cfd12e634cd6fae54e14e2f78c98a" ns3:_="" ns4:_="">
    <xsd:import namespace="d39049c8-5642-4c67-b9b8-6999510f2293"/>
    <xsd:import namespace="be940414-f5a2-4509-bc4b-9b97993b9bc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9049c8-5642-4c67-b9b8-6999510f229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940414-f5a2-4509-bc4b-9b97993b9bc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E88E3F-C706-4ACE-B172-115B45028579}">
  <ds:schemaRefs>
    <ds:schemaRef ds:uri="http://purl.org/dc/dcmitype/"/>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purl.org/dc/terms/"/>
    <ds:schemaRef ds:uri="http://www.w3.org/XML/1998/namespace"/>
    <ds:schemaRef ds:uri="http://schemas.openxmlformats.org/package/2006/metadata/core-properties"/>
    <ds:schemaRef ds:uri="be940414-f5a2-4509-bc4b-9b97993b9bc1"/>
    <ds:schemaRef ds:uri="d39049c8-5642-4c67-b9b8-6999510f2293"/>
  </ds:schemaRefs>
</ds:datastoreItem>
</file>

<file path=customXml/itemProps2.xml><?xml version="1.0" encoding="utf-8"?>
<ds:datastoreItem xmlns:ds="http://schemas.openxmlformats.org/officeDocument/2006/customXml" ds:itemID="{92459E55-5803-4A65-87BA-291928E261E4}">
  <ds:schemaRefs>
    <ds:schemaRef ds:uri="http://schemas.microsoft.com/sharepoint/v3/contenttype/forms"/>
  </ds:schemaRefs>
</ds:datastoreItem>
</file>

<file path=customXml/itemProps3.xml><?xml version="1.0" encoding="utf-8"?>
<ds:datastoreItem xmlns:ds="http://schemas.openxmlformats.org/officeDocument/2006/customXml" ds:itemID="{752324DC-C5F8-4F81-BFAA-D0043E1FFC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9049c8-5642-4c67-b9b8-6999510f2293"/>
    <ds:schemaRef ds:uri="be940414-f5a2-4509-bc4b-9b97993b9b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10620</TotalTime>
  <Words>3415</Words>
  <Application>Microsoft Office PowerPoint</Application>
  <PresentationFormat>Widescreen</PresentationFormat>
  <Paragraphs>525</Paragraphs>
  <Slides>88</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88</vt:i4>
      </vt:variant>
    </vt:vector>
  </HeadingPairs>
  <TitlesOfParts>
    <vt:vector size="96" baseType="lpstr">
      <vt:lpstr>Arial</vt:lpstr>
      <vt:lpstr>Calibri</vt:lpstr>
      <vt:lpstr>Calibri Light</vt:lpstr>
      <vt:lpstr>Myriad Pro</vt:lpstr>
      <vt:lpstr>Source Sans Pro</vt:lpstr>
      <vt:lpstr>Tahoma</vt:lpstr>
      <vt:lpstr>-webkit-standard</vt:lpstr>
      <vt:lpstr>CSHSC Template</vt:lpstr>
      <vt:lpstr>New York State High School Redesign  Cross State High School Collaborative</vt:lpstr>
      <vt:lpstr>Welcome &amp; Vision-Setting </vt:lpstr>
      <vt:lpstr>Who are We?</vt:lpstr>
      <vt:lpstr>PowerPoint Presentation</vt:lpstr>
      <vt:lpstr>2020 Timeline</vt:lpstr>
      <vt:lpstr>Who are Our Teams?</vt:lpstr>
      <vt:lpstr>PowerPoint Presentation</vt:lpstr>
      <vt:lpstr>What are we doing today? </vt:lpstr>
      <vt:lpstr>How will we accomplish this today?</vt:lpstr>
      <vt:lpstr>Working Norms</vt:lpstr>
      <vt:lpstr>Why Redesign High Schools? </vt:lpstr>
      <vt:lpstr>The Great American High School of the  20th Century </vt:lpstr>
      <vt:lpstr>New Mission for Our High Schools in the New Century</vt:lpstr>
      <vt:lpstr>To Redesign High School You Need</vt:lpstr>
      <vt:lpstr>To Redesign Our High Schools We Need to Examine Our Current Beliefs</vt:lpstr>
      <vt:lpstr>PowerPoint Presentation</vt:lpstr>
      <vt:lpstr>Poverty complicates the work  – it’s relentless like a hungry bear trying to eat our lunch.</vt:lpstr>
      <vt:lpstr>A New Approach is Needed</vt:lpstr>
      <vt:lpstr>We have learned a lot about improving high schools over the past 20 years.  Redesign Challenge:  Local customization built upon an evidence-based foundation</vt:lpstr>
      <vt:lpstr>Four Levers of School Design/Improvement High Schools Can Impact/Control </vt:lpstr>
      <vt:lpstr>Over Six Months, Your School Team Will:</vt:lpstr>
      <vt:lpstr>A Tool that Can Help</vt:lpstr>
      <vt:lpstr>PowerPoint Presentation</vt:lpstr>
      <vt:lpstr>Establishing a shared understanding of school needs </vt:lpstr>
      <vt:lpstr>PowerPoint Presentation</vt:lpstr>
      <vt:lpstr>Table Discussion</vt:lpstr>
      <vt:lpstr>Organizing Adults:  “It’s Teams, Not Individuals”</vt:lpstr>
      <vt:lpstr>PowerPoint Presentation</vt:lpstr>
      <vt:lpstr>Organizing Adults Redesign Questions</vt:lpstr>
      <vt:lpstr>Teaching &amp; Learning: “Supported, Engaged, and Challenged”</vt:lpstr>
      <vt:lpstr>Brainstorm at Your Table</vt:lpstr>
      <vt:lpstr>PowerPoint Presentation</vt:lpstr>
      <vt:lpstr>Key Tensions to Balance: Student Supports  </vt:lpstr>
      <vt:lpstr>Competency-Based Learning at Sanborn Regional High School</vt:lpstr>
      <vt:lpstr>Postsecondary Pathways  “Once an Endpoint; Now a Stepping-Stone.”</vt:lpstr>
      <vt:lpstr>PowerPoint Presentation</vt:lpstr>
      <vt:lpstr>Table Activity</vt:lpstr>
      <vt:lpstr>PowerPoint Presentation</vt:lpstr>
      <vt:lpstr>Informing High School Redesign with Student &amp; Community Voice</vt:lpstr>
      <vt:lpstr>Getting Started</vt:lpstr>
      <vt:lpstr>Student Voices: The Future of School</vt:lpstr>
      <vt:lpstr>What Research Tells Us</vt:lpstr>
      <vt:lpstr>Students at the Center  “Hope, Agency, Trust and Relationships”</vt:lpstr>
      <vt:lpstr>PowerPoint Presentation</vt:lpstr>
      <vt:lpstr>Block Party</vt:lpstr>
      <vt:lpstr>Some Opportunities to Assess Needs</vt:lpstr>
      <vt:lpstr>Student Profiles</vt:lpstr>
      <vt:lpstr>Student Surveys – Comparing Indicators</vt:lpstr>
      <vt:lpstr>Student Surveys – Comparing Indicators</vt:lpstr>
      <vt:lpstr>Student Surveys – Comparing Indicators</vt:lpstr>
      <vt:lpstr>Ask ’Em</vt:lpstr>
      <vt:lpstr>PowerPoint Presentation</vt:lpstr>
      <vt:lpstr>How can we access the mutual intelligence and wisdom we need to create innovative paths forward for our high schools and the communities they serve?</vt:lpstr>
      <vt:lpstr>PowerPoint Presentation</vt:lpstr>
      <vt:lpstr>Round 1 – Articulate the Big Why</vt:lpstr>
      <vt:lpstr>Round 2 – Clarify Possible Outcomes</vt:lpstr>
      <vt:lpstr>We will reconvene after lunch. Thanks!</vt:lpstr>
      <vt:lpstr>Building a strong high school redesign team &amp; work plan</vt:lpstr>
      <vt:lpstr>Building a Strong Team</vt:lpstr>
      <vt:lpstr>Building a Strong Team</vt:lpstr>
      <vt:lpstr>PowerPoint Presentation</vt:lpstr>
      <vt:lpstr>Key Ingredients</vt:lpstr>
      <vt:lpstr>PowerPoint Presentation</vt:lpstr>
      <vt:lpstr>Graphic Organizer</vt:lpstr>
      <vt:lpstr>PowerPoint Presentation</vt:lpstr>
      <vt:lpstr>Check-in</vt:lpstr>
      <vt:lpstr>PowerPoint Presentation</vt:lpstr>
      <vt:lpstr>Reflect &amp; Discuss</vt:lpstr>
      <vt:lpstr>Check-in</vt:lpstr>
      <vt:lpstr>Supplying the Expedition: Leading for Creativity</vt:lpstr>
      <vt:lpstr>Time and space</vt:lpstr>
      <vt:lpstr>A few thoughts</vt:lpstr>
      <vt:lpstr>Representation and roles</vt:lpstr>
      <vt:lpstr>Table Discussion</vt:lpstr>
      <vt:lpstr>PowerPoint Presentation</vt:lpstr>
      <vt:lpstr>Communication and information systems</vt:lpstr>
      <vt:lpstr>Team Brainstorm</vt:lpstr>
      <vt:lpstr>Team Brainstorm</vt:lpstr>
      <vt:lpstr>Team Brainstorm</vt:lpstr>
      <vt:lpstr>Crafting an effective message for stakeholders</vt:lpstr>
      <vt:lpstr>Redesigning High Schools is Like</vt:lpstr>
      <vt:lpstr>To Redesign High School You Need</vt:lpstr>
      <vt:lpstr>A New Approach is Needed</vt:lpstr>
      <vt:lpstr>Key Insights</vt:lpstr>
      <vt:lpstr>Design Time</vt:lpstr>
      <vt:lpstr>Closing &amp; Next Steps </vt:lpstr>
      <vt:lpstr>Upcoming…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Ohio High School Redesign Teams  and the Cross-State High School Collaborative</dc:title>
  <dc:creator>Linda Muskauski</dc:creator>
  <cp:lastModifiedBy>Gregg Howell</cp:lastModifiedBy>
  <cp:revision>256</cp:revision>
  <cp:lastPrinted>2019-08-23T15:46:07Z</cp:lastPrinted>
  <dcterms:created xsi:type="dcterms:W3CDTF">2019-08-12T15:49:01Z</dcterms:created>
  <dcterms:modified xsi:type="dcterms:W3CDTF">2020-01-13T17:41:29Z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0x0101001FD24056D5EF7449846567EA6E67CD79</vt:lpwstr>
  </property>
</Properties>
</file>