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2" name="Shape 102"/>
        <p:cNvGrpSpPr/>
        <p:nvPr/>
      </p:nvGrpSpPr>
      <p:grpSpPr>
        <a:xfrm>
          <a:off x="0" y="0"/>
          <a:ext cx="0" cy="0"/>
          <a:chOff x="0" y="0"/>
          <a:chExt cx="0" cy="0"/>
        </a:xfrm>
      </p:grpSpPr>
      <p:sp>
        <p:nvSpPr>
          <p:cNvPr id="103" name="Google Shape;103;g7c80ff9bfc_0_1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7c80ff9bfc_0_1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7" name="Shape 107"/>
        <p:cNvGrpSpPr/>
        <p:nvPr/>
      </p:nvGrpSpPr>
      <p:grpSpPr>
        <a:xfrm>
          <a:off x="0" y="0"/>
          <a:ext cx="0" cy="0"/>
          <a:chOff x="0" y="0"/>
          <a:chExt cx="0" cy="0"/>
        </a:xfrm>
      </p:grpSpPr>
      <p:sp>
        <p:nvSpPr>
          <p:cNvPr id="108" name="Google Shape;108;g7c80ff9bfc_2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7c80ff9bfc_2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7" name="Shape 57"/>
        <p:cNvGrpSpPr/>
        <p:nvPr/>
      </p:nvGrpSpPr>
      <p:grpSpPr>
        <a:xfrm>
          <a:off x="0" y="0"/>
          <a:ext cx="0" cy="0"/>
          <a:chOff x="0" y="0"/>
          <a:chExt cx="0" cy="0"/>
        </a:xfrm>
      </p:grpSpPr>
      <p:sp>
        <p:nvSpPr>
          <p:cNvPr id="58" name="Google Shape;58;g7c80ff9bfc_0_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7c80ff9bfc_0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3" name="Shape 63"/>
        <p:cNvGrpSpPr/>
        <p:nvPr/>
      </p:nvGrpSpPr>
      <p:grpSpPr>
        <a:xfrm>
          <a:off x="0" y="0"/>
          <a:ext cx="0" cy="0"/>
          <a:chOff x="0" y="0"/>
          <a:chExt cx="0" cy="0"/>
        </a:xfrm>
      </p:grpSpPr>
      <p:sp>
        <p:nvSpPr>
          <p:cNvPr id="64" name="Google Shape;64;g7c80ff9bfc_0_1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7c80ff9bfc_0_1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9" name="Shape 69"/>
        <p:cNvGrpSpPr/>
        <p:nvPr/>
      </p:nvGrpSpPr>
      <p:grpSpPr>
        <a:xfrm>
          <a:off x="0" y="0"/>
          <a:ext cx="0" cy="0"/>
          <a:chOff x="0" y="0"/>
          <a:chExt cx="0" cy="0"/>
        </a:xfrm>
      </p:grpSpPr>
      <p:sp>
        <p:nvSpPr>
          <p:cNvPr id="70" name="Google Shape;70;g7c80ff9bfc_0_1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7c80ff9bfc_0_1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5" name="Shape 75"/>
        <p:cNvGrpSpPr/>
        <p:nvPr/>
      </p:nvGrpSpPr>
      <p:grpSpPr>
        <a:xfrm>
          <a:off x="0" y="0"/>
          <a:ext cx="0" cy="0"/>
          <a:chOff x="0" y="0"/>
          <a:chExt cx="0" cy="0"/>
        </a:xfrm>
      </p:grpSpPr>
      <p:sp>
        <p:nvSpPr>
          <p:cNvPr id="76" name="Google Shape;76;g7c80ff9bfc_0_1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7c80ff9bfc_0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1" name="Shape 81"/>
        <p:cNvGrpSpPr/>
        <p:nvPr/>
      </p:nvGrpSpPr>
      <p:grpSpPr>
        <a:xfrm>
          <a:off x="0" y="0"/>
          <a:ext cx="0" cy="0"/>
          <a:chOff x="0" y="0"/>
          <a:chExt cx="0" cy="0"/>
        </a:xfrm>
      </p:grpSpPr>
      <p:sp>
        <p:nvSpPr>
          <p:cNvPr id="82" name="Google Shape;82;g7c80ff9bfc_0_1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7c80ff9bfc_0_1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7" name="Shape 87"/>
        <p:cNvGrpSpPr/>
        <p:nvPr/>
      </p:nvGrpSpPr>
      <p:grpSpPr>
        <a:xfrm>
          <a:off x="0" y="0"/>
          <a:ext cx="0" cy="0"/>
          <a:chOff x="0" y="0"/>
          <a:chExt cx="0" cy="0"/>
        </a:xfrm>
      </p:grpSpPr>
      <p:sp>
        <p:nvSpPr>
          <p:cNvPr id="88" name="Google Shape;88;g7c80ff9bfc_0_1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7c80ff9bfc_0_1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2" name="Shape 92"/>
        <p:cNvGrpSpPr/>
        <p:nvPr/>
      </p:nvGrpSpPr>
      <p:grpSpPr>
        <a:xfrm>
          <a:off x="0" y="0"/>
          <a:ext cx="0" cy="0"/>
          <a:chOff x="0" y="0"/>
          <a:chExt cx="0" cy="0"/>
        </a:xfrm>
      </p:grpSpPr>
      <p:sp>
        <p:nvSpPr>
          <p:cNvPr id="93" name="Google Shape;93;g7c80ff9bfc_0_1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7c80ff9bfc_0_1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7" name="Shape 97"/>
        <p:cNvGrpSpPr/>
        <p:nvPr/>
      </p:nvGrpSpPr>
      <p:grpSpPr>
        <a:xfrm>
          <a:off x="0" y="0"/>
          <a:ext cx="0" cy="0"/>
          <a:chOff x="0" y="0"/>
          <a:chExt cx="0" cy="0"/>
        </a:xfrm>
      </p:grpSpPr>
      <p:sp>
        <p:nvSpPr>
          <p:cNvPr id="98" name="Google Shape;98;g7c80ff9bfc_0_1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7c80ff9bfc_0_1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1600"/>
              </a:spcBef>
              <a:spcAft>
                <a:spcPts val="0"/>
              </a:spcAft>
              <a:buClr>
                <a:schemeClr val="dk1"/>
              </a:buClr>
              <a:buSzPts val="1400"/>
              <a:buChar char="○"/>
              <a:defRPr>
                <a:solidFill>
                  <a:schemeClr val="dk1"/>
                </a:solidFill>
              </a:defRPr>
            </a:lvl2pPr>
            <a:lvl3pPr indent="-317500" lvl="2" marL="1371600">
              <a:spcBef>
                <a:spcPts val="1600"/>
              </a:spcBef>
              <a:spcAft>
                <a:spcPts val="0"/>
              </a:spcAft>
              <a:buClr>
                <a:schemeClr val="dk1"/>
              </a:buClr>
              <a:buSzPts val="1400"/>
              <a:buChar char="■"/>
              <a:defRPr>
                <a:solidFill>
                  <a:schemeClr val="dk1"/>
                </a:solidFill>
              </a:defRPr>
            </a:lvl3pPr>
            <a:lvl4pPr indent="-317500" lvl="3" marL="1828800">
              <a:spcBef>
                <a:spcPts val="1600"/>
              </a:spcBef>
              <a:spcAft>
                <a:spcPts val="0"/>
              </a:spcAft>
              <a:buClr>
                <a:schemeClr val="dk1"/>
              </a:buClr>
              <a:buSzPts val="1400"/>
              <a:buChar char="●"/>
              <a:defRPr>
                <a:solidFill>
                  <a:schemeClr val="dk1"/>
                </a:solidFill>
              </a:defRPr>
            </a:lvl4pPr>
            <a:lvl5pPr indent="-317500" lvl="4" marL="2286000">
              <a:spcBef>
                <a:spcPts val="1600"/>
              </a:spcBef>
              <a:spcAft>
                <a:spcPts val="0"/>
              </a:spcAft>
              <a:buClr>
                <a:schemeClr val="dk1"/>
              </a:buClr>
              <a:buSzPts val="1400"/>
              <a:buChar char="○"/>
              <a:defRPr>
                <a:solidFill>
                  <a:schemeClr val="dk1"/>
                </a:solidFill>
              </a:defRPr>
            </a:lvl5pPr>
            <a:lvl6pPr indent="-317500" lvl="5" marL="2743200">
              <a:spcBef>
                <a:spcPts val="1600"/>
              </a:spcBef>
              <a:spcAft>
                <a:spcPts val="0"/>
              </a:spcAft>
              <a:buClr>
                <a:schemeClr val="dk1"/>
              </a:buClr>
              <a:buSzPts val="1400"/>
              <a:buChar char="■"/>
              <a:defRPr>
                <a:solidFill>
                  <a:schemeClr val="dk1"/>
                </a:solidFill>
              </a:defRPr>
            </a:lvl6pPr>
            <a:lvl7pPr indent="-317500" lvl="6" marL="3200400">
              <a:spcBef>
                <a:spcPts val="1600"/>
              </a:spcBef>
              <a:spcAft>
                <a:spcPts val="0"/>
              </a:spcAft>
              <a:buClr>
                <a:schemeClr val="dk1"/>
              </a:buClr>
              <a:buSzPts val="1400"/>
              <a:buChar char="●"/>
              <a:defRPr>
                <a:solidFill>
                  <a:schemeClr val="dk1"/>
                </a:solidFill>
              </a:defRPr>
            </a:lvl7pPr>
            <a:lvl8pPr indent="-317500" lvl="7" marL="3657600">
              <a:spcBef>
                <a:spcPts val="1600"/>
              </a:spcBef>
              <a:spcAft>
                <a:spcPts val="0"/>
              </a:spcAft>
              <a:buClr>
                <a:schemeClr val="dk1"/>
              </a:buClr>
              <a:buSzPts val="1400"/>
              <a:buChar char="○"/>
              <a:defRPr>
                <a:solidFill>
                  <a:schemeClr val="dk1"/>
                </a:solidFill>
              </a:defRPr>
            </a:lvl8pPr>
            <a:lvl9pPr indent="-317500" lvl="8" marL="4114800">
              <a:spcBef>
                <a:spcPts val="1600"/>
              </a:spcBef>
              <a:spcAft>
                <a:spcPts val="1600"/>
              </a:spcAft>
              <a:buClr>
                <a:schemeClr val="dk1"/>
              </a:buClr>
              <a:buSzPts val="1400"/>
              <a:buChar char="■"/>
              <a:defRPr>
                <a:solidFill>
                  <a:schemeClr val="dk1"/>
                </a:solidFill>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lt2"/>
              </a:buClr>
              <a:buSzPts val="1800"/>
              <a:buChar char="●"/>
              <a:defRPr sz="1800">
                <a:solidFill>
                  <a:schemeClr val="lt2"/>
                </a:solidFill>
              </a:defRPr>
            </a:lvl1pPr>
            <a:lvl2pPr indent="-317500" lvl="1" marL="914400">
              <a:lnSpc>
                <a:spcPct val="115000"/>
              </a:lnSpc>
              <a:spcBef>
                <a:spcPts val="1600"/>
              </a:spcBef>
              <a:spcAft>
                <a:spcPts val="0"/>
              </a:spcAft>
              <a:buClr>
                <a:schemeClr val="lt2"/>
              </a:buClr>
              <a:buSzPts val="1400"/>
              <a:buChar char="○"/>
              <a:defRPr>
                <a:solidFill>
                  <a:schemeClr val="lt2"/>
                </a:solidFill>
              </a:defRPr>
            </a:lvl2pPr>
            <a:lvl3pPr indent="-317500" lvl="2" marL="1371600">
              <a:lnSpc>
                <a:spcPct val="115000"/>
              </a:lnSpc>
              <a:spcBef>
                <a:spcPts val="1600"/>
              </a:spcBef>
              <a:spcAft>
                <a:spcPts val="0"/>
              </a:spcAft>
              <a:buClr>
                <a:schemeClr val="lt2"/>
              </a:buClr>
              <a:buSzPts val="1400"/>
              <a:buChar char="■"/>
              <a:defRPr>
                <a:solidFill>
                  <a:schemeClr val="lt2"/>
                </a:solidFill>
              </a:defRPr>
            </a:lvl3pPr>
            <a:lvl4pPr indent="-317500" lvl="3" marL="1828800">
              <a:lnSpc>
                <a:spcPct val="115000"/>
              </a:lnSpc>
              <a:spcBef>
                <a:spcPts val="1600"/>
              </a:spcBef>
              <a:spcAft>
                <a:spcPts val="0"/>
              </a:spcAft>
              <a:buClr>
                <a:schemeClr val="lt2"/>
              </a:buClr>
              <a:buSzPts val="1400"/>
              <a:buChar char="●"/>
              <a:defRPr>
                <a:solidFill>
                  <a:schemeClr val="lt2"/>
                </a:solidFill>
              </a:defRPr>
            </a:lvl4pPr>
            <a:lvl5pPr indent="-317500" lvl="4" marL="2286000">
              <a:lnSpc>
                <a:spcPct val="115000"/>
              </a:lnSpc>
              <a:spcBef>
                <a:spcPts val="1600"/>
              </a:spcBef>
              <a:spcAft>
                <a:spcPts val="0"/>
              </a:spcAft>
              <a:buClr>
                <a:schemeClr val="lt2"/>
              </a:buClr>
              <a:buSzPts val="1400"/>
              <a:buChar char="○"/>
              <a:defRPr>
                <a:solidFill>
                  <a:schemeClr val="lt2"/>
                </a:solidFill>
              </a:defRPr>
            </a:lvl5pPr>
            <a:lvl6pPr indent="-317500" lvl="5" marL="2743200">
              <a:lnSpc>
                <a:spcPct val="115000"/>
              </a:lnSpc>
              <a:spcBef>
                <a:spcPts val="1600"/>
              </a:spcBef>
              <a:spcAft>
                <a:spcPts val="0"/>
              </a:spcAft>
              <a:buClr>
                <a:schemeClr val="lt2"/>
              </a:buClr>
              <a:buSzPts val="1400"/>
              <a:buChar char="■"/>
              <a:defRPr>
                <a:solidFill>
                  <a:schemeClr val="lt2"/>
                </a:solidFill>
              </a:defRPr>
            </a:lvl6pPr>
            <a:lvl7pPr indent="-317500" lvl="6" marL="3200400">
              <a:lnSpc>
                <a:spcPct val="115000"/>
              </a:lnSpc>
              <a:spcBef>
                <a:spcPts val="1600"/>
              </a:spcBef>
              <a:spcAft>
                <a:spcPts val="0"/>
              </a:spcAft>
              <a:buClr>
                <a:schemeClr val="lt2"/>
              </a:buClr>
              <a:buSzPts val="1400"/>
              <a:buChar char="●"/>
              <a:defRPr>
                <a:solidFill>
                  <a:schemeClr val="lt2"/>
                </a:solidFill>
              </a:defRPr>
            </a:lvl7pPr>
            <a:lvl8pPr indent="-317500" lvl="7" marL="3657600">
              <a:lnSpc>
                <a:spcPct val="115000"/>
              </a:lnSpc>
              <a:spcBef>
                <a:spcPts val="1600"/>
              </a:spcBef>
              <a:spcAft>
                <a:spcPts val="0"/>
              </a:spcAft>
              <a:buClr>
                <a:schemeClr val="lt2"/>
              </a:buClr>
              <a:buSzPts val="1400"/>
              <a:buChar char="○"/>
              <a:defRPr>
                <a:solidFill>
                  <a:schemeClr val="lt2"/>
                </a:solidFill>
              </a:defRPr>
            </a:lvl8pPr>
            <a:lvl9pPr indent="-317500" lvl="8" marL="4114800">
              <a:lnSpc>
                <a:spcPct val="115000"/>
              </a:lnSpc>
              <a:spcBef>
                <a:spcPts val="1600"/>
              </a:spcBef>
              <a:spcAft>
                <a:spcPts val="1600"/>
              </a:spcAft>
              <a:buClr>
                <a:schemeClr val="lt2"/>
              </a:buClr>
              <a:buSzPts val="1400"/>
              <a:buChar char="■"/>
              <a:defRPr>
                <a:solidFill>
                  <a:schemeClr val="lt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solidFill>
                  <a:srgbClr val="FF9900"/>
                </a:solidFill>
              </a:rPr>
              <a:t>Opelousas High School</a:t>
            </a:r>
            <a:endParaRPr>
              <a:solidFill>
                <a:srgbClr val="FF9900"/>
              </a:solidFill>
            </a:endParaRPr>
          </a:p>
        </p:txBody>
      </p:sp>
      <p:sp>
        <p:nvSpPr>
          <p:cNvPr id="55" name="Google Shape;55;p13"/>
          <p:cNvSpPr txBox="1"/>
          <p:nvPr>
            <p:ph idx="1" type="subTitle"/>
          </p:nvPr>
        </p:nvSpPr>
        <p:spPr>
          <a:xfrm>
            <a:off x="311700" y="2834125"/>
            <a:ext cx="8520600" cy="1558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solidFill>
                  <a:srgbClr val="FFFFFF"/>
                </a:solidFill>
              </a:rPr>
              <a:t>Cross-State High School</a:t>
            </a:r>
            <a:endParaRPr>
              <a:solidFill>
                <a:srgbClr val="FFFFFF"/>
              </a:solidFill>
            </a:endParaRPr>
          </a:p>
          <a:p>
            <a:pPr indent="0" lvl="0" marL="0" rtl="0" algn="ctr">
              <a:spcBef>
                <a:spcPts val="0"/>
              </a:spcBef>
              <a:spcAft>
                <a:spcPts val="0"/>
              </a:spcAft>
              <a:buNone/>
            </a:pPr>
            <a:r>
              <a:rPr lang="en">
                <a:solidFill>
                  <a:srgbClr val="FFFFFF"/>
                </a:solidFill>
              </a:rPr>
              <a:t>Collaborative Meeting</a:t>
            </a:r>
            <a:endParaRPr>
              <a:solidFill>
                <a:srgbClr val="FFFFFF"/>
              </a:solidFill>
            </a:endParaRPr>
          </a:p>
          <a:p>
            <a:pPr indent="0" lvl="0" marL="0" rtl="0" algn="ctr">
              <a:spcBef>
                <a:spcPts val="0"/>
              </a:spcBef>
              <a:spcAft>
                <a:spcPts val="0"/>
              </a:spcAft>
              <a:buNone/>
            </a:pPr>
            <a:r>
              <a:rPr lang="en">
                <a:solidFill>
                  <a:srgbClr val="FFFFFF"/>
                </a:solidFill>
              </a:rPr>
              <a:t>January 16, 2020</a:t>
            </a:r>
            <a:endParaRPr>
              <a:solidFill>
                <a:srgbClr val="FFFFFF"/>
              </a:solidFill>
            </a:endParaRPr>
          </a:p>
        </p:txBody>
      </p:sp>
      <p:pic>
        <p:nvPicPr>
          <p:cNvPr id="56" name="Google Shape;56;p13"/>
          <p:cNvPicPr preferRelativeResize="0"/>
          <p:nvPr/>
        </p:nvPicPr>
        <p:blipFill>
          <a:blip r:embed="rId3">
            <a:alphaModFix/>
          </a:blip>
          <a:stretch>
            <a:fillRect/>
          </a:stretch>
        </p:blipFill>
        <p:spPr>
          <a:xfrm>
            <a:off x="0" y="0"/>
            <a:ext cx="9144000" cy="17166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5" name="Shape 105"/>
        <p:cNvGrpSpPr/>
        <p:nvPr/>
      </p:nvGrpSpPr>
      <p:grpSpPr>
        <a:xfrm>
          <a:off x="0" y="0"/>
          <a:ext cx="0" cy="0"/>
          <a:chOff x="0" y="0"/>
          <a:chExt cx="0" cy="0"/>
        </a:xfrm>
      </p:grpSpPr>
      <p:sp>
        <p:nvSpPr>
          <p:cNvPr id="106" name="Google Shape;106;p22"/>
          <p:cNvSpPr txBox="1"/>
          <p:nvPr>
            <p:ph idx="1" type="body"/>
          </p:nvPr>
        </p:nvSpPr>
        <p:spPr>
          <a:xfrm>
            <a:off x="311700" y="320450"/>
            <a:ext cx="8520600" cy="4248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chemeClr val="dk1"/>
                </a:solidFill>
              </a:rPr>
              <a:t>Solutions Continued</a:t>
            </a:r>
            <a:endParaRPr b="1">
              <a:solidFill>
                <a:schemeClr val="dk1"/>
              </a:solidFill>
            </a:endParaRPr>
          </a:p>
          <a:p>
            <a:pPr indent="-317500" lvl="0" marL="457200" rtl="0" algn="l">
              <a:spcBef>
                <a:spcPts val="1600"/>
              </a:spcBef>
              <a:spcAft>
                <a:spcPts val="0"/>
              </a:spcAft>
              <a:buClr>
                <a:schemeClr val="dk1"/>
              </a:buClr>
              <a:buSzPts val="1400"/>
              <a:buChar char="●"/>
            </a:pPr>
            <a:r>
              <a:rPr b="1" lang="en" sz="1400">
                <a:solidFill>
                  <a:schemeClr val="dk1"/>
                </a:solidFill>
              </a:rPr>
              <a:t>Post-Secondary Jumpstart development: working with Washington Tech on traditional tech paths of welding, oil field, CNA and development at OHS campus of Business paths, Digital Media certifications, Agriculture and Construction Tech paths, Food Service certifications, certifications in the oil industry intercessions; in development HVAC courses and certifications.</a:t>
            </a:r>
            <a:endParaRPr b="1" sz="1400">
              <a:solidFill>
                <a:schemeClr val="dk1"/>
              </a:solidFill>
            </a:endParaRPr>
          </a:p>
          <a:p>
            <a:pPr indent="-317500" lvl="0" marL="457200" rtl="0" algn="l">
              <a:spcBef>
                <a:spcPts val="0"/>
              </a:spcBef>
              <a:spcAft>
                <a:spcPts val="0"/>
              </a:spcAft>
              <a:buClr>
                <a:schemeClr val="dk1"/>
              </a:buClr>
              <a:buSzPts val="1400"/>
              <a:buChar char="●"/>
            </a:pPr>
            <a:r>
              <a:rPr b="1" lang="en" sz="1400">
                <a:solidFill>
                  <a:schemeClr val="dk1"/>
                </a:solidFill>
              </a:rPr>
              <a:t>FASFA clinics for students and parents</a:t>
            </a:r>
            <a:endParaRPr b="1" sz="1400">
              <a:solidFill>
                <a:schemeClr val="dk1"/>
              </a:solidFill>
            </a:endParaRPr>
          </a:p>
          <a:p>
            <a:pPr indent="-317500" lvl="0" marL="457200" rtl="0" algn="l">
              <a:spcBef>
                <a:spcPts val="0"/>
              </a:spcBef>
              <a:spcAft>
                <a:spcPts val="0"/>
              </a:spcAft>
              <a:buClr>
                <a:schemeClr val="dk1"/>
              </a:buClr>
              <a:buSzPts val="1400"/>
              <a:buChar char="●"/>
            </a:pPr>
            <a:r>
              <a:rPr b="1" lang="en" sz="1400">
                <a:solidFill>
                  <a:schemeClr val="dk1"/>
                </a:solidFill>
              </a:rPr>
              <a:t>Budgeting, faculty salary, and resources through funding source through school board, state, and grants.</a:t>
            </a:r>
            <a:endParaRPr b="1" sz="1400">
              <a:solidFill>
                <a:schemeClr val="dk1"/>
              </a:solidFill>
            </a:endParaRPr>
          </a:p>
          <a:p>
            <a:pPr indent="0" lvl="0" marL="0" rtl="0" algn="l">
              <a:spcBef>
                <a:spcPts val="1600"/>
              </a:spcBef>
              <a:spcAft>
                <a:spcPts val="0"/>
              </a:spcAft>
              <a:buNone/>
            </a:pPr>
            <a:r>
              <a:rPr b="1" lang="en" sz="1400">
                <a:solidFill>
                  <a:schemeClr val="dk1"/>
                </a:solidFill>
              </a:rPr>
              <a:t> Future opportunities</a:t>
            </a:r>
            <a:endParaRPr b="1" sz="1400">
              <a:solidFill>
                <a:schemeClr val="dk1"/>
              </a:solidFill>
            </a:endParaRPr>
          </a:p>
          <a:p>
            <a:pPr indent="-317500" lvl="0" marL="457200" rtl="0" algn="l">
              <a:spcBef>
                <a:spcPts val="1600"/>
              </a:spcBef>
              <a:spcAft>
                <a:spcPts val="0"/>
              </a:spcAft>
              <a:buClr>
                <a:schemeClr val="dk1"/>
              </a:buClr>
              <a:buSzPts val="1400"/>
              <a:buChar char="●"/>
            </a:pPr>
            <a:r>
              <a:rPr b="1" lang="en" sz="1400">
                <a:solidFill>
                  <a:schemeClr val="dk1"/>
                </a:solidFill>
              </a:rPr>
              <a:t>develop life skills learning opportunities</a:t>
            </a:r>
            <a:endParaRPr b="1" sz="1400">
              <a:solidFill>
                <a:schemeClr val="dk1"/>
              </a:solidFill>
            </a:endParaRPr>
          </a:p>
          <a:p>
            <a:pPr indent="-317500" lvl="0" marL="457200" rtl="0" algn="l">
              <a:spcBef>
                <a:spcPts val="0"/>
              </a:spcBef>
              <a:spcAft>
                <a:spcPts val="0"/>
              </a:spcAft>
              <a:buClr>
                <a:schemeClr val="dk1"/>
              </a:buClr>
              <a:buSzPts val="1400"/>
              <a:buChar char="●"/>
            </a:pPr>
            <a:r>
              <a:rPr b="1" lang="en" sz="1400">
                <a:solidFill>
                  <a:schemeClr val="dk1"/>
                </a:solidFill>
              </a:rPr>
              <a:t>develop more opportunities for outreach to parents to discuss the pathway opportunities</a:t>
            </a:r>
            <a:endParaRPr b="1" sz="1400">
              <a:solidFill>
                <a:schemeClr val="dk1"/>
              </a:solidFill>
            </a:endParaRPr>
          </a:p>
          <a:p>
            <a:pPr indent="-317500" lvl="0" marL="457200" rtl="0" algn="l">
              <a:spcBef>
                <a:spcPts val="0"/>
              </a:spcBef>
              <a:spcAft>
                <a:spcPts val="0"/>
              </a:spcAft>
              <a:buClr>
                <a:schemeClr val="dk1"/>
              </a:buClr>
              <a:buSzPts val="1400"/>
              <a:buChar char="●"/>
            </a:pPr>
            <a:r>
              <a:rPr b="1" lang="en" sz="1400">
                <a:solidFill>
                  <a:schemeClr val="dk1"/>
                </a:solidFill>
              </a:rPr>
              <a:t>develop greater interaction with the local businesses to interact with students about what they look for in employees and expectation of employees</a:t>
            </a:r>
            <a:endParaRPr b="1" sz="1400">
              <a:solidFill>
                <a:schemeClr val="dk1"/>
              </a:solidFill>
            </a:endParaRPr>
          </a:p>
          <a:p>
            <a:pPr indent="0" lvl="0" marL="0" rtl="0" algn="l">
              <a:spcBef>
                <a:spcPts val="1600"/>
              </a:spcBef>
              <a:spcAft>
                <a:spcPts val="1600"/>
              </a:spcAft>
              <a:buNone/>
            </a:pPr>
            <a:r>
              <a:t/>
            </a:r>
            <a:endParaRPr>
              <a:solidFill>
                <a:srgbClr val="FFFFFF"/>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0" name="Shape 110"/>
        <p:cNvGrpSpPr/>
        <p:nvPr/>
      </p:nvGrpSpPr>
      <p:grpSpPr>
        <a:xfrm>
          <a:off x="0" y="0"/>
          <a:ext cx="0" cy="0"/>
          <a:chOff x="0" y="0"/>
          <a:chExt cx="0" cy="0"/>
        </a:xfrm>
      </p:grpSpPr>
      <p:sp>
        <p:nvSpPr>
          <p:cNvPr id="111" name="Google Shape;111;p23"/>
          <p:cNvSpPr txBox="1"/>
          <p:nvPr>
            <p:ph idx="1" type="body"/>
          </p:nvPr>
        </p:nvSpPr>
        <p:spPr>
          <a:xfrm>
            <a:off x="311700" y="320450"/>
            <a:ext cx="8520600" cy="4248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2400">
                <a:solidFill>
                  <a:schemeClr val="dk1"/>
                </a:solidFill>
              </a:rPr>
              <a:t>Conclusions</a:t>
            </a:r>
            <a:endParaRPr b="1" sz="2400">
              <a:solidFill>
                <a:schemeClr val="dk1"/>
              </a:solidFill>
            </a:endParaRPr>
          </a:p>
          <a:p>
            <a:pPr indent="0" lvl="0" marL="0" rtl="0" algn="l">
              <a:spcBef>
                <a:spcPts val="1600"/>
              </a:spcBef>
              <a:spcAft>
                <a:spcPts val="0"/>
              </a:spcAft>
              <a:buNone/>
            </a:pPr>
            <a:r>
              <a:rPr lang="en">
                <a:solidFill>
                  <a:srgbClr val="FFFFFF"/>
                </a:solidFill>
              </a:rPr>
              <a:t>OHS has made major strides in implementing effective change in the Post-Secondary Pathways lever. There is still room for improvement in areas of ACT remediation, life skills, and community outreach to stakeholders.</a:t>
            </a:r>
            <a:endParaRPr>
              <a:solidFill>
                <a:srgbClr val="FFFFFF"/>
              </a:solidFill>
            </a:endParaRPr>
          </a:p>
          <a:p>
            <a:pPr indent="0" lvl="0" marL="0" rtl="0" algn="l">
              <a:spcBef>
                <a:spcPts val="1600"/>
              </a:spcBef>
              <a:spcAft>
                <a:spcPts val="0"/>
              </a:spcAft>
              <a:buNone/>
            </a:pPr>
            <a:r>
              <a:rPr lang="en">
                <a:solidFill>
                  <a:srgbClr val="FFFFFF"/>
                </a:solidFill>
              </a:rPr>
              <a:t>In regard to the Organizing Adults lever, there is a need to further address the issues affecting development of positive changes in staff engagement,  communication, and buy-in at all levels. </a:t>
            </a:r>
            <a:endParaRPr>
              <a:solidFill>
                <a:srgbClr val="FFFFFF"/>
              </a:solidFill>
            </a:endParaRPr>
          </a:p>
          <a:p>
            <a:pPr indent="0" lvl="0" marL="0" rtl="0" algn="l">
              <a:spcBef>
                <a:spcPts val="1600"/>
              </a:spcBef>
              <a:spcAft>
                <a:spcPts val="1600"/>
              </a:spcAft>
              <a:buNone/>
            </a:pPr>
            <a:r>
              <a:t/>
            </a:r>
            <a:endParaRPr>
              <a:solidFill>
                <a:srgbClr val="FFFFFF"/>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18697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9900"/>
                </a:solidFill>
              </a:rPr>
              <a:t>Demographic Information</a:t>
            </a:r>
            <a:endParaRPr>
              <a:solidFill>
                <a:srgbClr val="FF9900"/>
              </a:solidFill>
            </a:endParaRPr>
          </a:p>
        </p:txBody>
      </p:sp>
      <p:sp>
        <p:nvSpPr>
          <p:cNvPr id="62" name="Google Shape;62;p14"/>
          <p:cNvSpPr txBox="1"/>
          <p:nvPr>
            <p:ph idx="1" type="body"/>
          </p:nvPr>
        </p:nvSpPr>
        <p:spPr>
          <a:xfrm>
            <a:off x="311700" y="759675"/>
            <a:ext cx="8520600" cy="4138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2400">
                <a:solidFill>
                  <a:srgbClr val="FFFFFF"/>
                </a:solidFill>
              </a:rPr>
              <a:t>Total</a:t>
            </a:r>
            <a:r>
              <a:rPr lang="en" sz="2400">
                <a:solidFill>
                  <a:srgbClr val="FFFFFF"/>
                </a:solidFill>
              </a:rPr>
              <a:t>=762         Male:388    Female:374</a:t>
            </a:r>
            <a:endParaRPr sz="2400">
              <a:solidFill>
                <a:srgbClr val="FFFFFF"/>
              </a:solidFill>
            </a:endParaRPr>
          </a:p>
          <a:p>
            <a:pPr indent="0" lvl="0" marL="0" rtl="0" algn="l">
              <a:lnSpc>
                <a:spcPct val="100000"/>
              </a:lnSpc>
              <a:spcBef>
                <a:spcPts val="1600"/>
              </a:spcBef>
              <a:spcAft>
                <a:spcPts val="0"/>
              </a:spcAft>
              <a:buNone/>
            </a:pPr>
            <a:r>
              <a:rPr b="1" lang="en" sz="2400">
                <a:solidFill>
                  <a:srgbClr val="FFFFFF"/>
                </a:solidFill>
              </a:rPr>
              <a:t>Grade Level Demographic Information: </a:t>
            </a:r>
            <a:endParaRPr b="1" sz="2400">
              <a:solidFill>
                <a:srgbClr val="FFFFFF"/>
              </a:solidFill>
            </a:endParaRPr>
          </a:p>
          <a:p>
            <a:pPr indent="457200" lvl="0" marL="1371600" rtl="0" algn="l">
              <a:lnSpc>
                <a:spcPct val="100000"/>
              </a:lnSpc>
              <a:spcBef>
                <a:spcPts val="0"/>
              </a:spcBef>
              <a:spcAft>
                <a:spcPts val="0"/>
              </a:spcAft>
              <a:buNone/>
            </a:pPr>
            <a:r>
              <a:rPr b="1" lang="en" sz="2400">
                <a:solidFill>
                  <a:srgbClr val="FFFFFF"/>
                </a:solidFill>
              </a:rPr>
              <a:t> 		  </a:t>
            </a:r>
            <a:r>
              <a:rPr lang="en" sz="2400">
                <a:solidFill>
                  <a:srgbClr val="FFFFFF"/>
                </a:solidFill>
              </a:rPr>
              <a:t>9</a:t>
            </a:r>
            <a:r>
              <a:rPr baseline="30000" lang="en" sz="2400">
                <a:solidFill>
                  <a:srgbClr val="FFFFFF"/>
                </a:solidFill>
              </a:rPr>
              <a:t>th</a:t>
            </a:r>
            <a:r>
              <a:rPr lang="en" sz="2400">
                <a:solidFill>
                  <a:srgbClr val="FFFFFF"/>
                </a:solidFill>
              </a:rPr>
              <a:t> Grade—225		</a:t>
            </a:r>
            <a:endParaRPr sz="2400">
              <a:solidFill>
                <a:srgbClr val="FFFFFF"/>
              </a:solidFill>
            </a:endParaRPr>
          </a:p>
          <a:p>
            <a:pPr indent="457200" lvl="0" marL="2286000" rtl="0" algn="just">
              <a:lnSpc>
                <a:spcPct val="100000"/>
              </a:lnSpc>
              <a:spcBef>
                <a:spcPts val="0"/>
              </a:spcBef>
              <a:spcAft>
                <a:spcPts val="0"/>
              </a:spcAft>
              <a:buNone/>
            </a:pPr>
            <a:r>
              <a:rPr lang="en" sz="2400">
                <a:solidFill>
                  <a:srgbClr val="FFFFFF"/>
                </a:solidFill>
              </a:rPr>
              <a:t>10</a:t>
            </a:r>
            <a:r>
              <a:rPr baseline="30000" lang="en" sz="2400">
                <a:solidFill>
                  <a:srgbClr val="FFFFFF"/>
                </a:solidFill>
              </a:rPr>
              <a:t>th</a:t>
            </a:r>
            <a:r>
              <a:rPr lang="en" sz="2400">
                <a:solidFill>
                  <a:srgbClr val="FFFFFF"/>
                </a:solidFill>
              </a:rPr>
              <a:t> Grade-- 205 </a:t>
            </a:r>
            <a:endParaRPr sz="2400">
              <a:solidFill>
                <a:srgbClr val="FFFFFF"/>
              </a:solidFill>
            </a:endParaRPr>
          </a:p>
          <a:p>
            <a:pPr indent="457200" lvl="0" marL="2286000" rtl="0" algn="just">
              <a:lnSpc>
                <a:spcPct val="100000"/>
              </a:lnSpc>
              <a:spcBef>
                <a:spcPts val="0"/>
              </a:spcBef>
              <a:spcAft>
                <a:spcPts val="0"/>
              </a:spcAft>
              <a:buNone/>
            </a:pPr>
            <a:r>
              <a:rPr lang="en" sz="2400">
                <a:solidFill>
                  <a:srgbClr val="FFFFFF"/>
                </a:solidFill>
              </a:rPr>
              <a:t>11</a:t>
            </a:r>
            <a:r>
              <a:rPr baseline="30000" lang="en" sz="2400">
                <a:solidFill>
                  <a:srgbClr val="FFFFFF"/>
                </a:solidFill>
              </a:rPr>
              <a:t>th</a:t>
            </a:r>
            <a:r>
              <a:rPr lang="en" sz="2400">
                <a:solidFill>
                  <a:srgbClr val="FFFFFF"/>
                </a:solidFill>
              </a:rPr>
              <a:t> Grade-- 171</a:t>
            </a:r>
            <a:endParaRPr sz="2400">
              <a:solidFill>
                <a:srgbClr val="FFFFFF"/>
              </a:solidFill>
            </a:endParaRPr>
          </a:p>
          <a:p>
            <a:pPr indent="0" lvl="0" marL="0" rtl="0" algn="just">
              <a:lnSpc>
                <a:spcPct val="100000"/>
              </a:lnSpc>
              <a:spcBef>
                <a:spcPts val="0"/>
              </a:spcBef>
              <a:spcAft>
                <a:spcPts val="0"/>
              </a:spcAft>
              <a:buNone/>
            </a:pPr>
            <a:r>
              <a:rPr lang="en" sz="2400">
                <a:solidFill>
                  <a:srgbClr val="FFFFFF"/>
                </a:solidFill>
              </a:rPr>
              <a:t>                                 12</a:t>
            </a:r>
            <a:r>
              <a:rPr baseline="30000" lang="en" sz="2400">
                <a:solidFill>
                  <a:srgbClr val="FFFFFF"/>
                </a:solidFill>
              </a:rPr>
              <a:t>th</a:t>
            </a:r>
            <a:r>
              <a:rPr lang="en" sz="2400">
                <a:solidFill>
                  <a:srgbClr val="FFFFFF"/>
                </a:solidFill>
              </a:rPr>
              <a:t> Grade-- 161       </a:t>
            </a:r>
            <a:endParaRPr sz="2400">
              <a:solidFill>
                <a:srgbClr val="FFFFFF"/>
              </a:solidFill>
            </a:endParaRPr>
          </a:p>
          <a:p>
            <a:pPr indent="0" lvl="0" marL="0" rtl="0" algn="l">
              <a:lnSpc>
                <a:spcPct val="100000"/>
              </a:lnSpc>
              <a:spcBef>
                <a:spcPts val="0"/>
              </a:spcBef>
              <a:spcAft>
                <a:spcPts val="0"/>
              </a:spcAft>
              <a:buNone/>
            </a:pPr>
            <a:r>
              <a:t/>
            </a:r>
            <a:endParaRPr b="1" sz="2400">
              <a:solidFill>
                <a:srgbClr val="FFFFFF"/>
              </a:solidFill>
            </a:endParaRPr>
          </a:p>
          <a:p>
            <a:pPr indent="0" lvl="0" marL="0" rtl="0" algn="l">
              <a:lnSpc>
                <a:spcPct val="100000"/>
              </a:lnSpc>
              <a:spcBef>
                <a:spcPts val="0"/>
              </a:spcBef>
              <a:spcAft>
                <a:spcPts val="0"/>
              </a:spcAft>
              <a:buNone/>
            </a:pPr>
            <a:r>
              <a:rPr b="1" lang="en" sz="2400">
                <a:solidFill>
                  <a:srgbClr val="FFFFFF"/>
                </a:solidFill>
              </a:rPr>
              <a:t>Ethnic Count: </a:t>
            </a:r>
            <a:r>
              <a:rPr lang="en" sz="2400">
                <a:solidFill>
                  <a:srgbClr val="FFFFFF"/>
                </a:solidFill>
              </a:rPr>
              <a:t>87.4% Black, 10.2% White, </a:t>
            </a:r>
            <a:endParaRPr sz="2400">
              <a:solidFill>
                <a:srgbClr val="FFFFFF"/>
              </a:solidFill>
            </a:endParaRPr>
          </a:p>
          <a:p>
            <a:pPr indent="457200" lvl="0" marL="1371600" rtl="0" algn="l">
              <a:lnSpc>
                <a:spcPct val="100000"/>
              </a:lnSpc>
              <a:spcBef>
                <a:spcPts val="0"/>
              </a:spcBef>
              <a:spcAft>
                <a:spcPts val="0"/>
              </a:spcAft>
              <a:buNone/>
            </a:pPr>
            <a:r>
              <a:rPr lang="en" sz="2400">
                <a:solidFill>
                  <a:srgbClr val="FFFFFF"/>
                </a:solidFill>
              </a:rPr>
              <a:t>     1.2% Asian, 1.1% Hispanic</a:t>
            </a:r>
            <a:endParaRPr sz="2400">
              <a:solidFill>
                <a:srgbClr val="FFFF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9900"/>
                </a:solidFill>
              </a:rPr>
              <a:t>Mission and Vision Statements</a:t>
            </a:r>
            <a:endParaRPr>
              <a:solidFill>
                <a:srgbClr val="FF9900"/>
              </a:solidFill>
            </a:endParaRPr>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rgbClr val="FFFFFF"/>
                </a:solidFill>
              </a:rPr>
              <a:t>Mission Statement</a:t>
            </a:r>
            <a:r>
              <a:rPr lang="en">
                <a:solidFill>
                  <a:srgbClr val="FFFFFF"/>
                </a:solidFill>
              </a:rPr>
              <a:t>:</a:t>
            </a:r>
            <a:endParaRPr>
              <a:solidFill>
                <a:srgbClr val="FFFFFF"/>
              </a:solidFill>
            </a:endParaRPr>
          </a:p>
          <a:p>
            <a:pPr indent="0" lvl="0" marL="0" rtl="0" algn="l">
              <a:spcBef>
                <a:spcPts val="1600"/>
              </a:spcBef>
              <a:spcAft>
                <a:spcPts val="0"/>
              </a:spcAft>
              <a:buNone/>
            </a:pPr>
            <a:r>
              <a:rPr lang="en">
                <a:solidFill>
                  <a:srgbClr val="FFFFFF"/>
                </a:solidFill>
              </a:rPr>
              <a:t>Opelousas High School students will learn, develop, and utilize critical thinking skills in all subject areas to prepare for post-secondary educational and work force opportunities.</a:t>
            </a:r>
            <a:endParaRPr>
              <a:solidFill>
                <a:srgbClr val="FFFFFF"/>
              </a:solidFill>
            </a:endParaRPr>
          </a:p>
          <a:p>
            <a:pPr indent="0" lvl="0" marL="0" rtl="0" algn="l">
              <a:spcBef>
                <a:spcPts val="1600"/>
              </a:spcBef>
              <a:spcAft>
                <a:spcPts val="0"/>
              </a:spcAft>
              <a:buNone/>
            </a:pPr>
            <a:r>
              <a:rPr b="1" lang="en">
                <a:solidFill>
                  <a:srgbClr val="FFFFFF"/>
                </a:solidFill>
              </a:rPr>
              <a:t>Vision Statement</a:t>
            </a:r>
            <a:r>
              <a:rPr lang="en">
                <a:solidFill>
                  <a:srgbClr val="FFFFFF"/>
                </a:solidFill>
              </a:rPr>
              <a:t>:</a:t>
            </a:r>
            <a:endParaRPr>
              <a:solidFill>
                <a:srgbClr val="FFFFFF"/>
              </a:solidFill>
            </a:endParaRPr>
          </a:p>
          <a:p>
            <a:pPr indent="0" lvl="0" marL="0" rtl="0" algn="l">
              <a:spcBef>
                <a:spcPts val="1600"/>
              </a:spcBef>
              <a:spcAft>
                <a:spcPts val="1600"/>
              </a:spcAft>
              <a:buNone/>
            </a:pPr>
            <a:r>
              <a:rPr lang="en">
                <a:solidFill>
                  <a:srgbClr val="FFFFFF"/>
                </a:solidFill>
              </a:rPr>
              <a:t>Opelousas High School’s vision is to provide a safe, orderly, and respectful environment that is conducive to learning the skills necessary to compete in a global economy.</a:t>
            </a:r>
            <a:endParaRPr>
              <a:solidFill>
                <a:srgbClr val="FFFF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1645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9900"/>
                </a:solidFill>
              </a:rPr>
              <a:t>Background</a:t>
            </a:r>
            <a:endParaRPr>
              <a:solidFill>
                <a:srgbClr val="FF9900"/>
              </a:solidFill>
            </a:endParaRPr>
          </a:p>
        </p:txBody>
      </p:sp>
      <p:sp>
        <p:nvSpPr>
          <p:cNvPr id="74" name="Google Shape;74;p16"/>
          <p:cNvSpPr txBox="1"/>
          <p:nvPr>
            <p:ph idx="1" type="body"/>
          </p:nvPr>
        </p:nvSpPr>
        <p:spPr>
          <a:xfrm>
            <a:off x="311700" y="737250"/>
            <a:ext cx="8520600" cy="40983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Clr>
                <a:srgbClr val="FFFFFF"/>
              </a:buClr>
              <a:buSzPts val="1800"/>
              <a:buChar char="●"/>
            </a:pPr>
            <a:r>
              <a:rPr lang="en">
                <a:solidFill>
                  <a:srgbClr val="FFFFFF"/>
                </a:solidFill>
              </a:rPr>
              <a:t>Established in 1894 </a:t>
            </a:r>
            <a:endParaRPr>
              <a:solidFill>
                <a:srgbClr val="FFFFFF"/>
              </a:solidFill>
            </a:endParaRPr>
          </a:p>
          <a:p>
            <a:pPr indent="-342900" lvl="0" marL="457200" rtl="0" algn="l">
              <a:spcBef>
                <a:spcPts val="0"/>
              </a:spcBef>
              <a:spcAft>
                <a:spcPts val="0"/>
              </a:spcAft>
              <a:buClr>
                <a:srgbClr val="FFFFFF"/>
              </a:buClr>
              <a:buSzPts val="1800"/>
              <a:buChar char="●"/>
            </a:pPr>
            <a:r>
              <a:rPr lang="en">
                <a:solidFill>
                  <a:srgbClr val="FFFFFF"/>
                </a:solidFill>
              </a:rPr>
              <a:t>Located in St. Landry Parish, one of seven public schools servicing grades 9-12, is part of a parishwide school of choice program</a:t>
            </a:r>
            <a:endParaRPr>
              <a:solidFill>
                <a:srgbClr val="FFFFFF"/>
              </a:solidFill>
            </a:endParaRPr>
          </a:p>
          <a:p>
            <a:pPr indent="-342900" lvl="0" marL="457200" rtl="0" algn="l">
              <a:spcBef>
                <a:spcPts val="0"/>
              </a:spcBef>
              <a:spcAft>
                <a:spcPts val="0"/>
              </a:spcAft>
              <a:buClr>
                <a:srgbClr val="FFFFFF"/>
              </a:buClr>
              <a:buSzPts val="1800"/>
              <a:buChar char="●"/>
            </a:pPr>
            <a:r>
              <a:rPr lang="en">
                <a:solidFill>
                  <a:srgbClr val="FFFFFF"/>
                </a:solidFill>
              </a:rPr>
              <a:t>Opelousas census in 2010 identifies 42.6% households are below the poverty line with 58.3% single parent female headed households</a:t>
            </a:r>
            <a:endParaRPr>
              <a:solidFill>
                <a:srgbClr val="FFFFFF"/>
              </a:solidFill>
            </a:endParaRPr>
          </a:p>
          <a:p>
            <a:pPr indent="-342900" lvl="0" marL="457200" rtl="0" algn="l">
              <a:spcBef>
                <a:spcPts val="0"/>
              </a:spcBef>
              <a:spcAft>
                <a:spcPts val="0"/>
              </a:spcAft>
              <a:buClr>
                <a:srgbClr val="FFFFFF"/>
              </a:buClr>
              <a:buSzPts val="1800"/>
              <a:buChar char="●"/>
            </a:pPr>
            <a:r>
              <a:rPr lang="en">
                <a:solidFill>
                  <a:srgbClr val="FFFFFF"/>
                </a:solidFill>
              </a:rPr>
              <a:t>Accredited by the Southern Association of Schools and Colleges since 1954</a:t>
            </a:r>
            <a:endParaRPr>
              <a:solidFill>
                <a:srgbClr val="FFFFFF"/>
              </a:solidFill>
            </a:endParaRPr>
          </a:p>
          <a:p>
            <a:pPr indent="-342900" lvl="0" marL="457200" rtl="0" algn="l">
              <a:spcBef>
                <a:spcPts val="0"/>
              </a:spcBef>
              <a:spcAft>
                <a:spcPts val="0"/>
              </a:spcAft>
              <a:buClr>
                <a:srgbClr val="FFFFFF"/>
              </a:buClr>
              <a:buSzPts val="1800"/>
              <a:buChar char="●"/>
            </a:pPr>
            <a:r>
              <a:rPr lang="en">
                <a:solidFill>
                  <a:srgbClr val="FFFFFF"/>
                </a:solidFill>
              </a:rPr>
              <a:t>Title I School with Free Lunch</a:t>
            </a:r>
            <a:endParaRPr>
              <a:solidFill>
                <a:srgbClr val="FFFFFF"/>
              </a:solidFill>
            </a:endParaRPr>
          </a:p>
          <a:p>
            <a:pPr indent="-342900" lvl="0" marL="457200" rtl="0" algn="l">
              <a:spcBef>
                <a:spcPts val="0"/>
              </a:spcBef>
              <a:spcAft>
                <a:spcPts val="0"/>
              </a:spcAft>
              <a:buClr>
                <a:srgbClr val="FFFFFF"/>
              </a:buClr>
              <a:buSzPts val="1800"/>
              <a:buChar char="●"/>
            </a:pPr>
            <a:r>
              <a:rPr lang="en" sz="1600">
                <a:solidFill>
                  <a:srgbClr val="FFFFFF"/>
                </a:solidFill>
              </a:rPr>
              <a:t>Graduation Cohort Rate: 60.6% </a:t>
            </a:r>
            <a:r>
              <a:rPr lang="en" sz="1600">
                <a:solidFill>
                  <a:srgbClr val="FFFFFF"/>
                </a:solidFill>
              </a:rPr>
              <a:t>(2017-2018)</a:t>
            </a:r>
            <a:endParaRPr sz="1600">
              <a:solidFill>
                <a:srgbClr val="FFFFFF"/>
              </a:solidFill>
            </a:endParaRPr>
          </a:p>
          <a:p>
            <a:pPr indent="-330200" lvl="0" marL="457200" rtl="0" algn="l">
              <a:spcBef>
                <a:spcPts val="0"/>
              </a:spcBef>
              <a:spcAft>
                <a:spcPts val="0"/>
              </a:spcAft>
              <a:buClr>
                <a:srgbClr val="FFFFFF"/>
              </a:buClr>
              <a:buSzPts val="1600"/>
              <a:buChar char="●"/>
            </a:pPr>
            <a:r>
              <a:rPr lang="en" sz="1600">
                <a:solidFill>
                  <a:srgbClr val="FFFFFF"/>
                </a:solidFill>
              </a:rPr>
              <a:t>2019 SPS 60.4 with a “C” rating; 2018 SPS 58.7 with a “D” rating</a:t>
            </a:r>
            <a:endParaRPr sz="1600">
              <a:solidFill>
                <a:srgbClr val="FFFF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9900"/>
                </a:solidFill>
              </a:rPr>
              <a:t>Administrative Staff</a:t>
            </a:r>
            <a:endParaRPr>
              <a:solidFill>
                <a:srgbClr val="FF9900"/>
              </a:solidFill>
            </a:endParaRPr>
          </a:p>
        </p:txBody>
      </p:sp>
      <p:sp>
        <p:nvSpPr>
          <p:cNvPr id="80" name="Google Shape;80;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Clr>
                <a:srgbClr val="FFFFFF"/>
              </a:buClr>
              <a:buSzPts val="2400"/>
              <a:buChar char="●"/>
            </a:pPr>
            <a:r>
              <a:rPr lang="en" sz="2400">
                <a:solidFill>
                  <a:srgbClr val="FFFFFF"/>
                </a:solidFill>
              </a:rPr>
              <a:t>Ricky Julien, Sr.-Principal April 2019</a:t>
            </a:r>
            <a:endParaRPr sz="2400">
              <a:solidFill>
                <a:srgbClr val="FFFFFF"/>
              </a:solidFill>
            </a:endParaRPr>
          </a:p>
          <a:p>
            <a:pPr indent="-381000" lvl="0" marL="457200" rtl="0" algn="l">
              <a:spcBef>
                <a:spcPts val="0"/>
              </a:spcBef>
              <a:spcAft>
                <a:spcPts val="0"/>
              </a:spcAft>
              <a:buClr>
                <a:srgbClr val="FFFFFF"/>
              </a:buClr>
              <a:buSzPts val="2400"/>
              <a:buChar char="●"/>
            </a:pPr>
            <a:r>
              <a:rPr lang="en" sz="2400">
                <a:solidFill>
                  <a:srgbClr val="FFFFFF"/>
                </a:solidFill>
              </a:rPr>
              <a:t>Markenia Jackson-Assistant Principal July 2019</a:t>
            </a:r>
            <a:endParaRPr sz="2400">
              <a:solidFill>
                <a:srgbClr val="FFFFFF"/>
              </a:solidFill>
            </a:endParaRPr>
          </a:p>
          <a:p>
            <a:pPr indent="-381000" lvl="0" marL="457200" rtl="0" algn="l">
              <a:spcBef>
                <a:spcPts val="0"/>
              </a:spcBef>
              <a:spcAft>
                <a:spcPts val="0"/>
              </a:spcAft>
              <a:buClr>
                <a:srgbClr val="FFFFFF"/>
              </a:buClr>
              <a:buSzPts val="2400"/>
              <a:buChar char="●"/>
            </a:pPr>
            <a:r>
              <a:rPr lang="en" sz="2400">
                <a:solidFill>
                  <a:srgbClr val="FFFFFF"/>
                </a:solidFill>
              </a:rPr>
              <a:t>Gayle Brown-Assistant Principal July 2019</a:t>
            </a:r>
            <a:endParaRPr sz="2400">
              <a:solidFill>
                <a:srgbClr val="FFFFFF"/>
              </a:solidFill>
            </a:endParaRPr>
          </a:p>
          <a:p>
            <a:pPr indent="-381000" lvl="0" marL="457200" rtl="0" algn="l">
              <a:spcBef>
                <a:spcPts val="0"/>
              </a:spcBef>
              <a:spcAft>
                <a:spcPts val="0"/>
              </a:spcAft>
              <a:buClr>
                <a:srgbClr val="FFFFFF"/>
              </a:buClr>
              <a:buSzPts val="2400"/>
              <a:buChar char="●"/>
            </a:pPr>
            <a:r>
              <a:rPr lang="en" sz="2400">
                <a:solidFill>
                  <a:srgbClr val="FFFFFF"/>
                </a:solidFill>
              </a:rPr>
              <a:t>Alicia Vallien-Administrative Assistant July 2019</a:t>
            </a:r>
            <a:endParaRPr sz="2400">
              <a:solidFill>
                <a:srgbClr val="FFFFFF"/>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4" name="Shape 84"/>
        <p:cNvGrpSpPr/>
        <p:nvPr/>
      </p:nvGrpSpPr>
      <p:grpSpPr>
        <a:xfrm>
          <a:off x="0" y="0"/>
          <a:ext cx="0" cy="0"/>
          <a:chOff x="0" y="0"/>
          <a:chExt cx="0" cy="0"/>
        </a:xfrm>
      </p:grpSpPr>
      <p:sp>
        <p:nvSpPr>
          <p:cNvPr id="85" name="Google Shape;85;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9900"/>
                </a:solidFill>
              </a:rPr>
              <a:t>John Hopkins Levers Chosen</a:t>
            </a:r>
            <a:endParaRPr>
              <a:solidFill>
                <a:srgbClr val="FF9900"/>
              </a:solidFill>
            </a:endParaRPr>
          </a:p>
        </p:txBody>
      </p:sp>
      <p:sp>
        <p:nvSpPr>
          <p:cNvPr id="86" name="Google Shape;86;p1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2400">
                <a:solidFill>
                  <a:srgbClr val="FFFFFF"/>
                </a:solidFill>
              </a:rPr>
              <a:t>Organizing Adults</a:t>
            </a:r>
            <a:r>
              <a:rPr lang="en">
                <a:solidFill>
                  <a:srgbClr val="FFFFFF"/>
                </a:solidFill>
              </a:rPr>
              <a:t>: Reasons for Choice</a:t>
            </a:r>
            <a:endParaRPr>
              <a:solidFill>
                <a:srgbClr val="FFFFFF"/>
              </a:solidFill>
            </a:endParaRPr>
          </a:p>
          <a:p>
            <a:pPr indent="-342900" lvl="0" marL="457200" rtl="0" algn="l">
              <a:spcBef>
                <a:spcPts val="1600"/>
              </a:spcBef>
              <a:spcAft>
                <a:spcPts val="0"/>
              </a:spcAft>
              <a:buClr>
                <a:srgbClr val="FFFFFF"/>
              </a:buClr>
              <a:buSzPts val="1800"/>
              <a:buChar char="●"/>
            </a:pPr>
            <a:r>
              <a:rPr lang="en">
                <a:solidFill>
                  <a:srgbClr val="FFFFFF"/>
                </a:solidFill>
              </a:rPr>
              <a:t>High Turnover rate/faculty retention</a:t>
            </a:r>
            <a:endParaRPr>
              <a:solidFill>
                <a:srgbClr val="FFFFFF"/>
              </a:solidFill>
            </a:endParaRPr>
          </a:p>
          <a:p>
            <a:pPr indent="-342900" lvl="0" marL="457200" rtl="0" algn="l">
              <a:spcBef>
                <a:spcPts val="0"/>
              </a:spcBef>
              <a:spcAft>
                <a:spcPts val="0"/>
              </a:spcAft>
              <a:buClr>
                <a:srgbClr val="FFFFFF"/>
              </a:buClr>
              <a:buSzPts val="1800"/>
              <a:buChar char="●"/>
            </a:pPr>
            <a:r>
              <a:rPr lang="en">
                <a:solidFill>
                  <a:srgbClr val="FFFFFF"/>
                </a:solidFill>
              </a:rPr>
              <a:t>Reorganization under new administration</a:t>
            </a:r>
            <a:endParaRPr>
              <a:solidFill>
                <a:srgbClr val="FFFFFF"/>
              </a:solidFill>
            </a:endParaRPr>
          </a:p>
          <a:p>
            <a:pPr indent="-342900" lvl="0" marL="457200" rtl="0" algn="l">
              <a:spcBef>
                <a:spcPts val="0"/>
              </a:spcBef>
              <a:spcAft>
                <a:spcPts val="0"/>
              </a:spcAft>
              <a:buClr>
                <a:srgbClr val="FFFFFF"/>
              </a:buClr>
              <a:buSzPts val="1800"/>
              <a:buChar char="●"/>
            </a:pPr>
            <a:r>
              <a:rPr b="1" lang="en" sz="2000">
                <a:solidFill>
                  <a:srgbClr val="FFFFFF"/>
                </a:solidFill>
              </a:rPr>
              <a:t>Problems to address</a:t>
            </a:r>
            <a:r>
              <a:rPr lang="en">
                <a:solidFill>
                  <a:srgbClr val="FFFFFF"/>
                </a:solidFill>
              </a:rPr>
              <a:t>:</a:t>
            </a:r>
            <a:endParaRPr>
              <a:solidFill>
                <a:srgbClr val="FFFFFF"/>
              </a:solidFill>
            </a:endParaRPr>
          </a:p>
          <a:p>
            <a:pPr indent="-317500" lvl="1" marL="914400" rtl="0" algn="l">
              <a:spcBef>
                <a:spcPts val="0"/>
              </a:spcBef>
              <a:spcAft>
                <a:spcPts val="0"/>
              </a:spcAft>
              <a:buClr>
                <a:srgbClr val="FFFFFF"/>
              </a:buClr>
              <a:buSzPts val="1400"/>
              <a:buChar char="○"/>
            </a:pPr>
            <a:r>
              <a:rPr lang="en">
                <a:solidFill>
                  <a:srgbClr val="FFFFFF"/>
                </a:solidFill>
              </a:rPr>
              <a:t>Creating teams</a:t>
            </a:r>
            <a:endParaRPr>
              <a:solidFill>
                <a:srgbClr val="FFFFFF"/>
              </a:solidFill>
            </a:endParaRPr>
          </a:p>
          <a:p>
            <a:pPr indent="-317500" lvl="1" marL="914400" rtl="0" algn="l">
              <a:spcBef>
                <a:spcPts val="0"/>
              </a:spcBef>
              <a:spcAft>
                <a:spcPts val="0"/>
              </a:spcAft>
              <a:buClr>
                <a:srgbClr val="FFFFFF"/>
              </a:buClr>
              <a:buSzPts val="1400"/>
              <a:buChar char="○"/>
            </a:pPr>
            <a:r>
              <a:rPr lang="en">
                <a:solidFill>
                  <a:srgbClr val="FFFFFF"/>
                </a:solidFill>
              </a:rPr>
              <a:t>Scheduling and implementing </a:t>
            </a:r>
            <a:r>
              <a:rPr lang="en">
                <a:solidFill>
                  <a:srgbClr val="FFFFFF"/>
                </a:solidFill>
              </a:rPr>
              <a:t>collaborative</a:t>
            </a:r>
            <a:r>
              <a:rPr lang="en">
                <a:solidFill>
                  <a:srgbClr val="FFFFFF"/>
                </a:solidFill>
              </a:rPr>
              <a:t> meetings</a:t>
            </a:r>
            <a:endParaRPr>
              <a:solidFill>
                <a:srgbClr val="FFFFFF"/>
              </a:solidFill>
            </a:endParaRPr>
          </a:p>
          <a:p>
            <a:pPr indent="-317500" lvl="1" marL="914400" rtl="0" algn="l">
              <a:spcBef>
                <a:spcPts val="0"/>
              </a:spcBef>
              <a:spcAft>
                <a:spcPts val="0"/>
              </a:spcAft>
              <a:buClr>
                <a:srgbClr val="FFFFFF"/>
              </a:buClr>
              <a:buSzPts val="1400"/>
              <a:buChar char="○"/>
            </a:pPr>
            <a:r>
              <a:rPr lang="en">
                <a:solidFill>
                  <a:srgbClr val="FFFFFF"/>
                </a:solidFill>
              </a:rPr>
              <a:t>Teacher buy in to new programs and regulations implemented to address needed change</a:t>
            </a:r>
            <a:endParaRPr>
              <a:solidFill>
                <a:srgbClr val="FFFFFF"/>
              </a:solidFill>
            </a:endParaRPr>
          </a:p>
          <a:p>
            <a:pPr indent="-317500" lvl="1" marL="914400" rtl="0" algn="l">
              <a:spcBef>
                <a:spcPts val="0"/>
              </a:spcBef>
              <a:spcAft>
                <a:spcPts val="0"/>
              </a:spcAft>
              <a:buClr>
                <a:srgbClr val="FFFFFF"/>
              </a:buClr>
              <a:buSzPts val="1400"/>
              <a:buChar char="○"/>
            </a:pPr>
            <a:r>
              <a:rPr lang="en">
                <a:solidFill>
                  <a:srgbClr val="FFFFFF"/>
                </a:solidFill>
              </a:rPr>
              <a:t>Training and Accountability</a:t>
            </a:r>
            <a:endParaRPr>
              <a:solidFill>
                <a:srgbClr val="FFFFFF"/>
              </a:solidFill>
            </a:endParaRPr>
          </a:p>
          <a:p>
            <a:pPr indent="-317500" lvl="1" marL="914400" rtl="0" algn="l">
              <a:spcBef>
                <a:spcPts val="0"/>
              </a:spcBef>
              <a:spcAft>
                <a:spcPts val="0"/>
              </a:spcAft>
              <a:buClr>
                <a:srgbClr val="FFFFFF"/>
              </a:buClr>
              <a:buSzPts val="1400"/>
              <a:buChar char="○"/>
            </a:pPr>
            <a:r>
              <a:rPr lang="en">
                <a:solidFill>
                  <a:srgbClr val="FFFFFF"/>
                </a:solidFill>
              </a:rPr>
              <a:t>Communication between administration and faculty and staff</a:t>
            </a:r>
            <a:endParaRPr>
              <a:solidFill>
                <a:srgbClr val="FFFFFF"/>
              </a:solidFill>
            </a:endParaRPr>
          </a:p>
          <a:p>
            <a:pPr indent="-317500" lvl="1" marL="914400" rtl="0" algn="l">
              <a:spcBef>
                <a:spcPts val="0"/>
              </a:spcBef>
              <a:spcAft>
                <a:spcPts val="0"/>
              </a:spcAft>
              <a:buClr>
                <a:srgbClr val="FFFFFF"/>
              </a:buClr>
              <a:buSzPts val="1400"/>
              <a:buChar char="○"/>
            </a:pPr>
            <a:r>
              <a:rPr lang="en">
                <a:solidFill>
                  <a:srgbClr val="FFFFFF"/>
                </a:solidFill>
              </a:rPr>
              <a:t>Sustainability through turnover and changes</a:t>
            </a:r>
            <a:endParaRPr>
              <a:solidFill>
                <a:srgbClr val="FFFFFF"/>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0" name="Shape 90"/>
        <p:cNvGrpSpPr/>
        <p:nvPr/>
      </p:nvGrpSpPr>
      <p:grpSpPr>
        <a:xfrm>
          <a:off x="0" y="0"/>
          <a:ext cx="0" cy="0"/>
          <a:chOff x="0" y="0"/>
          <a:chExt cx="0" cy="0"/>
        </a:xfrm>
      </p:grpSpPr>
      <p:sp>
        <p:nvSpPr>
          <p:cNvPr id="91" name="Google Shape;91;p19"/>
          <p:cNvSpPr txBox="1"/>
          <p:nvPr>
            <p:ph idx="1" type="body"/>
          </p:nvPr>
        </p:nvSpPr>
        <p:spPr>
          <a:xfrm>
            <a:off x="311700" y="387775"/>
            <a:ext cx="8520600" cy="4181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2400">
                <a:solidFill>
                  <a:srgbClr val="FFFFFF"/>
                </a:solidFill>
              </a:rPr>
              <a:t>Organizing Adults</a:t>
            </a:r>
            <a:endParaRPr b="1" sz="2400">
              <a:solidFill>
                <a:srgbClr val="FFFFFF"/>
              </a:solidFill>
            </a:endParaRPr>
          </a:p>
          <a:p>
            <a:pPr indent="0" lvl="0" marL="0" rtl="0" algn="l">
              <a:spcBef>
                <a:spcPts val="1600"/>
              </a:spcBef>
              <a:spcAft>
                <a:spcPts val="0"/>
              </a:spcAft>
              <a:buNone/>
            </a:pPr>
            <a:r>
              <a:rPr b="1" lang="en" sz="2000">
                <a:solidFill>
                  <a:srgbClr val="FFFFFF"/>
                </a:solidFill>
              </a:rPr>
              <a:t>Solutions:</a:t>
            </a:r>
            <a:endParaRPr b="1" sz="2000">
              <a:solidFill>
                <a:srgbClr val="FFFFFF"/>
              </a:solidFill>
            </a:endParaRPr>
          </a:p>
          <a:p>
            <a:pPr indent="-355600" lvl="0" marL="457200" rtl="0" algn="l">
              <a:spcBef>
                <a:spcPts val="1600"/>
              </a:spcBef>
              <a:spcAft>
                <a:spcPts val="0"/>
              </a:spcAft>
              <a:buClr>
                <a:srgbClr val="FFFFFF"/>
              </a:buClr>
              <a:buSzPts val="2000"/>
              <a:buChar char="●"/>
            </a:pPr>
            <a:r>
              <a:rPr b="1" lang="en" sz="2000">
                <a:solidFill>
                  <a:srgbClr val="FFFFFF"/>
                </a:solidFill>
              </a:rPr>
              <a:t>Ensuring a distributed team approach</a:t>
            </a:r>
            <a:endParaRPr b="1" sz="2000">
              <a:solidFill>
                <a:srgbClr val="FFFFFF"/>
              </a:solidFill>
            </a:endParaRPr>
          </a:p>
          <a:p>
            <a:pPr indent="-355600" lvl="0" marL="457200" rtl="0" algn="l">
              <a:spcBef>
                <a:spcPts val="0"/>
              </a:spcBef>
              <a:spcAft>
                <a:spcPts val="0"/>
              </a:spcAft>
              <a:buClr>
                <a:srgbClr val="FFFFFF"/>
              </a:buClr>
              <a:buSzPts val="2000"/>
              <a:buChar char="●"/>
            </a:pPr>
            <a:r>
              <a:rPr b="1" lang="en" sz="2000">
                <a:solidFill>
                  <a:srgbClr val="FFFFFF"/>
                </a:solidFill>
              </a:rPr>
              <a:t>Changing the Master Schedule: Common Planning</a:t>
            </a:r>
            <a:endParaRPr b="1" sz="2000">
              <a:solidFill>
                <a:srgbClr val="FFFFFF"/>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5" name="Shape 95"/>
        <p:cNvGrpSpPr/>
        <p:nvPr/>
      </p:nvGrpSpPr>
      <p:grpSpPr>
        <a:xfrm>
          <a:off x="0" y="0"/>
          <a:ext cx="0" cy="0"/>
          <a:chOff x="0" y="0"/>
          <a:chExt cx="0" cy="0"/>
        </a:xfrm>
      </p:grpSpPr>
      <p:sp>
        <p:nvSpPr>
          <p:cNvPr id="96" name="Google Shape;96;p20"/>
          <p:cNvSpPr txBox="1"/>
          <p:nvPr>
            <p:ph idx="1" type="body"/>
          </p:nvPr>
        </p:nvSpPr>
        <p:spPr>
          <a:xfrm>
            <a:off x="311700" y="269275"/>
            <a:ext cx="8520600" cy="4299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2400">
                <a:solidFill>
                  <a:srgbClr val="FFFFFF"/>
                </a:solidFill>
              </a:rPr>
              <a:t>Post-Secondary Pathways</a:t>
            </a:r>
            <a:r>
              <a:rPr lang="en">
                <a:solidFill>
                  <a:srgbClr val="FFFFFF"/>
                </a:solidFill>
              </a:rPr>
              <a:t>: Reasons for Choice</a:t>
            </a:r>
            <a:endParaRPr>
              <a:solidFill>
                <a:srgbClr val="FFFFFF"/>
              </a:solidFill>
            </a:endParaRPr>
          </a:p>
          <a:p>
            <a:pPr indent="-342900" lvl="0" marL="457200" rtl="0" algn="l">
              <a:spcBef>
                <a:spcPts val="1600"/>
              </a:spcBef>
              <a:spcAft>
                <a:spcPts val="0"/>
              </a:spcAft>
              <a:buClr>
                <a:srgbClr val="FFFFFF"/>
              </a:buClr>
              <a:buSzPts val="1800"/>
              <a:buChar char="●"/>
            </a:pPr>
            <a:r>
              <a:rPr lang="en">
                <a:solidFill>
                  <a:srgbClr val="FFFFFF"/>
                </a:solidFill>
              </a:rPr>
              <a:t>Low graduation rate</a:t>
            </a:r>
            <a:endParaRPr>
              <a:solidFill>
                <a:srgbClr val="FFFFFF"/>
              </a:solidFill>
            </a:endParaRPr>
          </a:p>
          <a:p>
            <a:pPr indent="-342900" lvl="0" marL="457200" rtl="0" algn="l">
              <a:spcBef>
                <a:spcPts val="0"/>
              </a:spcBef>
              <a:spcAft>
                <a:spcPts val="0"/>
              </a:spcAft>
              <a:buClr>
                <a:srgbClr val="FFFFFF"/>
              </a:buClr>
              <a:buSzPts val="1800"/>
              <a:buChar char="●"/>
            </a:pPr>
            <a:r>
              <a:rPr lang="en">
                <a:solidFill>
                  <a:srgbClr val="FFFFFF"/>
                </a:solidFill>
              </a:rPr>
              <a:t>Development of Jumpstart Program</a:t>
            </a:r>
            <a:endParaRPr>
              <a:solidFill>
                <a:srgbClr val="FFFFFF"/>
              </a:solidFill>
            </a:endParaRPr>
          </a:p>
          <a:p>
            <a:pPr indent="-342900" lvl="0" marL="457200" rtl="0" algn="l">
              <a:spcBef>
                <a:spcPts val="0"/>
              </a:spcBef>
              <a:spcAft>
                <a:spcPts val="0"/>
              </a:spcAft>
              <a:buClr>
                <a:srgbClr val="FFFFFF"/>
              </a:buClr>
              <a:buSzPts val="1800"/>
              <a:buChar char="●"/>
            </a:pPr>
            <a:r>
              <a:rPr lang="en">
                <a:solidFill>
                  <a:srgbClr val="FFFFFF"/>
                </a:solidFill>
              </a:rPr>
              <a:t>Student success Post-Secondary</a:t>
            </a:r>
            <a:endParaRPr>
              <a:solidFill>
                <a:srgbClr val="FFFFFF"/>
              </a:solidFill>
            </a:endParaRPr>
          </a:p>
          <a:p>
            <a:pPr indent="-342900" lvl="0" marL="457200" rtl="0" algn="l">
              <a:spcBef>
                <a:spcPts val="0"/>
              </a:spcBef>
              <a:spcAft>
                <a:spcPts val="0"/>
              </a:spcAft>
              <a:buClr>
                <a:srgbClr val="FFFFFF"/>
              </a:buClr>
              <a:buSzPts val="1800"/>
              <a:buChar char="●"/>
            </a:pPr>
            <a:r>
              <a:rPr lang="en">
                <a:solidFill>
                  <a:srgbClr val="FFFFFF"/>
                </a:solidFill>
              </a:rPr>
              <a:t>Improved workforce for community</a:t>
            </a:r>
            <a:endParaRPr>
              <a:solidFill>
                <a:srgbClr val="FFFFFF"/>
              </a:solidFill>
            </a:endParaRPr>
          </a:p>
          <a:p>
            <a:pPr indent="-342900" lvl="0" marL="457200" rtl="0" algn="l">
              <a:spcBef>
                <a:spcPts val="0"/>
              </a:spcBef>
              <a:spcAft>
                <a:spcPts val="0"/>
              </a:spcAft>
              <a:buClr>
                <a:srgbClr val="FFFFFF"/>
              </a:buClr>
              <a:buSzPts val="1800"/>
              <a:buChar char="●"/>
            </a:pPr>
            <a:r>
              <a:rPr lang="en">
                <a:solidFill>
                  <a:srgbClr val="FFFFFF"/>
                </a:solidFill>
              </a:rPr>
              <a:t>Problems to Address</a:t>
            </a:r>
            <a:endParaRPr>
              <a:solidFill>
                <a:srgbClr val="FFFFFF"/>
              </a:solidFill>
            </a:endParaRPr>
          </a:p>
          <a:p>
            <a:pPr indent="-317500" lvl="1" marL="914400" rtl="0" algn="l">
              <a:spcBef>
                <a:spcPts val="0"/>
              </a:spcBef>
              <a:spcAft>
                <a:spcPts val="0"/>
              </a:spcAft>
              <a:buClr>
                <a:srgbClr val="FFFFFF"/>
              </a:buClr>
              <a:buSzPts val="1400"/>
              <a:buChar char="○"/>
            </a:pPr>
            <a:r>
              <a:rPr lang="en">
                <a:solidFill>
                  <a:srgbClr val="FFFFFF"/>
                </a:solidFill>
              </a:rPr>
              <a:t>Education of Pathways: Counselors, Teachers, Students and Parents</a:t>
            </a:r>
            <a:endParaRPr>
              <a:solidFill>
                <a:srgbClr val="FFFFFF"/>
              </a:solidFill>
            </a:endParaRPr>
          </a:p>
          <a:p>
            <a:pPr indent="-317500" lvl="1" marL="914400" rtl="0" algn="l">
              <a:spcBef>
                <a:spcPts val="0"/>
              </a:spcBef>
              <a:spcAft>
                <a:spcPts val="0"/>
              </a:spcAft>
              <a:buClr>
                <a:srgbClr val="FFFFFF"/>
              </a:buClr>
              <a:buSzPts val="1400"/>
              <a:buChar char="○"/>
            </a:pPr>
            <a:r>
              <a:rPr lang="en">
                <a:solidFill>
                  <a:srgbClr val="FFFFFF"/>
                </a:solidFill>
              </a:rPr>
              <a:t>Development of New Pathways </a:t>
            </a:r>
            <a:endParaRPr>
              <a:solidFill>
                <a:srgbClr val="FFFFFF"/>
              </a:solidFill>
            </a:endParaRPr>
          </a:p>
          <a:p>
            <a:pPr indent="-317500" lvl="1" marL="914400" rtl="0" algn="l">
              <a:spcBef>
                <a:spcPts val="0"/>
              </a:spcBef>
              <a:spcAft>
                <a:spcPts val="0"/>
              </a:spcAft>
              <a:buClr>
                <a:srgbClr val="FFFFFF"/>
              </a:buClr>
              <a:buSzPts val="1400"/>
              <a:buChar char="○"/>
            </a:pPr>
            <a:r>
              <a:rPr lang="en">
                <a:solidFill>
                  <a:srgbClr val="FFFFFF"/>
                </a:solidFill>
              </a:rPr>
              <a:t>Student and Stakeholder Buy-in for Pathways</a:t>
            </a:r>
            <a:endParaRPr>
              <a:solidFill>
                <a:srgbClr val="FFFFFF"/>
              </a:solidFill>
            </a:endParaRPr>
          </a:p>
          <a:p>
            <a:pPr indent="-317500" lvl="1" marL="914400" rtl="0" algn="l">
              <a:spcBef>
                <a:spcPts val="0"/>
              </a:spcBef>
              <a:spcAft>
                <a:spcPts val="0"/>
              </a:spcAft>
              <a:buClr>
                <a:srgbClr val="FFFFFF"/>
              </a:buClr>
              <a:buSzPts val="1400"/>
              <a:buChar char="○"/>
            </a:pPr>
            <a:r>
              <a:rPr lang="en">
                <a:solidFill>
                  <a:srgbClr val="FFFFFF"/>
                </a:solidFill>
              </a:rPr>
              <a:t>Implementation of Pathways through Staffing and Funding</a:t>
            </a:r>
            <a:endParaRPr>
              <a:solidFill>
                <a:srgbClr val="FFFFFF"/>
              </a:solidFill>
            </a:endParaRPr>
          </a:p>
          <a:p>
            <a:pPr indent="-317500" lvl="1" marL="914400" rtl="0" algn="l">
              <a:spcBef>
                <a:spcPts val="0"/>
              </a:spcBef>
              <a:spcAft>
                <a:spcPts val="0"/>
              </a:spcAft>
              <a:buClr>
                <a:srgbClr val="FFFFFF"/>
              </a:buClr>
              <a:buSzPts val="1400"/>
              <a:buChar char="○"/>
            </a:pPr>
            <a:r>
              <a:rPr lang="en">
                <a:solidFill>
                  <a:srgbClr val="FFFFFF"/>
                </a:solidFill>
              </a:rPr>
              <a:t>ACT Preparation</a:t>
            </a:r>
            <a:endParaRPr>
              <a:solidFill>
                <a:srgbClr val="FFFFFF"/>
              </a:solidFill>
            </a:endParaRPr>
          </a:p>
          <a:p>
            <a:pPr indent="-317500" lvl="1" marL="914400" rtl="0" algn="l">
              <a:spcBef>
                <a:spcPts val="0"/>
              </a:spcBef>
              <a:spcAft>
                <a:spcPts val="0"/>
              </a:spcAft>
              <a:buClr>
                <a:srgbClr val="FFFFFF"/>
              </a:buClr>
              <a:buSzPts val="1400"/>
              <a:buChar char="○"/>
            </a:pPr>
            <a:r>
              <a:rPr lang="en">
                <a:solidFill>
                  <a:srgbClr val="FFFFFF"/>
                </a:solidFill>
              </a:rPr>
              <a:t>Life Skills </a:t>
            </a:r>
            <a:r>
              <a:rPr lang="en">
                <a:solidFill>
                  <a:srgbClr val="FFFFFF"/>
                </a:solidFill>
              </a:rPr>
              <a:t>courses</a:t>
            </a:r>
            <a:r>
              <a:rPr lang="en">
                <a:solidFill>
                  <a:srgbClr val="FFFFFF"/>
                </a:solidFill>
              </a:rPr>
              <a:t>/workshops</a:t>
            </a:r>
            <a:endParaRPr>
              <a:solidFill>
                <a:srgbClr val="FFFFFF"/>
              </a:solidFill>
            </a:endParaRPr>
          </a:p>
          <a:p>
            <a:pPr indent="0" lvl="0" marL="457200" rtl="0" algn="l">
              <a:spcBef>
                <a:spcPts val="1600"/>
              </a:spcBef>
              <a:spcAft>
                <a:spcPts val="1600"/>
              </a:spcAft>
              <a:buNone/>
            </a:pPr>
            <a:r>
              <a:t/>
            </a:r>
            <a:endParaRPr>
              <a:solidFill>
                <a:srgbClr val="FFFFFF"/>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0" name="Shape 100"/>
        <p:cNvGrpSpPr/>
        <p:nvPr/>
      </p:nvGrpSpPr>
      <p:grpSpPr>
        <a:xfrm>
          <a:off x="0" y="0"/>
          <a:ext cx="0" cy="0"/>
          <a:chOff x="0" y="0"/>
          <a:chExt cx="0" cy="0"/>
        </a:xfrm>
      </p:grpSpPr>
      <p:sp>
        <p:nvSpPr>
          <p:cNvPr id="101" name="Google Shape;101;p21"/>
          <p:cNvSpPr txBox="1"/>
          <p:nvPr>
            <p:ph idx="1" type="body"/>
          </p:nvPr>
        </p:nvSpPr>
        <p:spPr>
          <a:xfrm>
            <a:off x="311700" y="354125"/>
            <a:ext cx="8520600" cy="4214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2400">
                <a:solidFill>
                  <a:schemeClr val="dk1"/>
                </a:solidFill>
              </a:rPr>
              <a:t>Post-Secondary Pathways</a:t>
            </a:r>
            <a:endParaRPr b="1" sz="2400">
              <a:solidFill>
                <a:schemeClr val="dk1"/>
              </a:solidFill>
            </a:endParaRPr>
          </a:p>
          <a:p>
            <a:pPr indent="0" lvl="0" marL="0" rtl="0" algn="l">
              <a:spcBef>
                <a:spcPts val="1600"/>
              </a:spcBef>
              <a:spcAft>
                <a:spcPts val="0"/>
              </a:spcAft>
              <a:buNone/>
            </a:pPr>
            <a:r>
              <a:rPr b="1" lang="en" sz="2000">
                <a:solidFill>
                  <a:schemeClr val="dk1"/>
                </a:solidFill>
              </a:rPr>
              <a:t>Solutions</a:t>
            </a:r>
            <a:endParaRPr b="1" sz="2000">
              <a:solidFill>
                <a:schemeClr val="dk1"/>
              </a:solidFill>
            </a:endParaRPr>
          </a:p>
          <a:p>
            <a:pPr indent="0" lvl="0" marL="0" rtl="0" algn="l">
              <a:spcBef>
                <a:spcPts val="1600"/>
              </a:spcBef>
              <a:spcAft>
                <a:spcPts val="0"/>
              </a:spcAft>
              <a:buNone/>
            </a:pPr>
            <a:r>
              <a:rPr b="1" lang="en" sz="1400">
                <a:solidFill>
                  <a:schemeClr val="dk1"/>
                </a:solidFill>
              </a:rPr>
              <a:t>Implementing</a:t>
            </a:r>
            <a:endParaRPr b="1" sz="1400">
              <a:solidFill>
                <a:schemeClr val="dk1"/>
              </a:solidFill>
            </a:endParaRPr>
          </a:p>
          <a:p>
            <a:pPr indent="-317500" lvl="0" marL="457200" rtl="0" algn="l">
              <a:spcBef>
                <a:spcPts val="1600"/>
              </a:spcBef>
              <a:spcAft>
                <a:spcPts val="0"/>
              </a:spcAft>
              <a:buClr>
                <a:schemeClr val="dk1"/>
              </a:buClr>
              <a:buSzPts val="1400"/>
              <a:buChar char="●"/>
            </a:pPr>
            <a:r>
              <a:rPr b="1" lang="en" sz="1400">
                <a:solidFill>
                  <a:schemeClr val="dk1"/>
                </a:solidFill>
              </a:rPr>
              <a:t>Counselors have a greater understanding of the pathways available; Teachers, Students and Parents are still developing a deeper understanding of the pathways available to students for graduation.</a:t>
            </a:r>
            <a:endParaRPr b="1" sz="1400">
              <a:solidFill>
                <a:schemeClr val="dk1"/>
              </a:solidFill>
            </a:endParaRPr>
          </a:p>
          <a:p>
            <a:pPr indent="-317500" lvl="0" marL="457200" rtl="0" algn="l">
              <a:spcBef>
                <a:spcPts val="0"/>
              </a:spcBef>
              <a:spcAft>
                <a:spcPts val="0"/>
              </a:spcAft>
              <a:buClr>
                <a:schemeClr val="dk1"/>
              </a:buClr>
              <a:buSzPts val="1400"/>
              <a:buChar char="●"/>
            </a:pPr>
            <a:r>
              <a:rPr b="1" lang="en" sz="1400">
                <a:solidFill>
                  <a:schemeClr val="dk1"/>
                </a:solidFill>
              </a:rPr>
              <a:t>Post-Secondary Academic development: Advanced Placement, Dual Enrollment opportunities through LSUE, Northwest, SLCC, LSUE Academy with potential for Associate’s Degree at Graduation, CLEP, PSAT, Harvard endorsement Fall 2019 for English course in Poetry, AP tutorials through NMSI for English, Math and Science; in development ACT Bootcamps, Modern States.org for CLEP prep.</a:t>
            </a:r>
            <a:endParaRPr b="1" sz="1400">
              <a:solidFill>
                <a:schemeClr val="dk1"/>
              </a:solidFill>
            </a:endParaRPr>
          </a:p>
          <a:p>
            <a:pPr indent="0" lvl="0" marL="0" rtl="0" algn="l">
              <a:spcBef>
                <a:spcPts val="1600"/>
              </a:spcBef>
              <a:spcAft>
                <a:spcPts val="1600"/>
              </a:spcAft>
              <a:buNone/>
            </a:pPr>
            <a:r>
              <a:t/>
            </a:r>
            <a:endParaRPr b="1" sz="14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