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06" r:id="rId3"/>
    <p:sldId id="317" r:id="rId4"/>
    <p:sldId id="318" r:id="rId5"/>
    <p:sldId id="316" r:id="rId6"/>
    <p:sldId id="307" r:id="rId7"/>
    <p:sldId id="308" r:id="rId8"/>
    <p:sldId id="309" r:id="rId9"/>
    <p:sldId id="314" r:id="rId10"/>
    <p:sldId id="310" r:id="rId11"/>
    <p:sldId id="319" r:id="rId12"/>
    <p:sldId id="320" r:id="rId13"/>
    <p:sldId id="313" r:id="rId14"/>
    <p:sldId id="312" r:id="rId15"/>
    <p:sldId id="297" r:id="rId16"/>
    <p:sldId id="2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e Cromwell" initials="PC" lastIdx="3" clrIdx="0">
    <p:extLst>
      <p:ext uri="{19B8F6BF-5375-455C-9EA6-DF929625EA0E}">
        <p15:presenceInfo xmlns:p15="http://schemas.microsoft.com/office/powerpoint/2012/main" userId="S::PCromwell@AECF.ORG::f3f327bc-52e1-4341-9dc6-97cada8f4be8" providerId="AD"/>
      </p:ext>
    </p:extLst>
  </p:cmAuthor>
  <p:cmAuthor id="2" name="Ilene Berman" initials="IB" lastIdx="4" clrIdx="1">
    <p:extLst>
      <p:ext uri="{19B8F6BF-5375-455C-9EA6-DF929625EA0E}">
        <p15:presenceInfo xmlns:p15="http://schemas.microsoft.com/office/powerpoint/2012/main" userId="S::IBerman@AECF.ORG::c7450727-5aab-4d04-9a16-b2efc172c8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94C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87" autoAdjust="0"/>
    <p:restoredTop sz="79114"/>
  </p:normalViewPr>
  <p:slideViewPr>
    <p:cSldViewPr snapToGrid="0" showGuides="1">
      <p:cViewPr varScale="1">
        <p:scale>
          <a:sx n="66" d="100"/>
          <a:sy n="66" d="100"/>
        </p:scale>
        <p:origin x="686" y="48"/>
      </p:cViewPr>
      <p:guideLst>
        <p:guide orient="horz" pos="2160"/>
        <p:guide pos="3840"/>
      </p:guideLst>
    </p:cSldViewPr>
  </p:slideViewPr>
  <p:notesTextViewPr>
    <p:cViewPr>
      <p:scale>
        <a:sx n="1" d="1"/>
        <a:sy n="1" d="1"/>
      </p:scale>
      <p:origin x="0" y="0"/>
    </p:cViewPr>
  </p:notesTextViewPr>
  <p:notesViewPr>
    <p:cSldViewPr snapToGrid="0">
      <p:cViewPr varScale="1">
        <p:scale>
          <a:sx n="82" d="100"/>
          <a:sy n="82" d="100"/>
        </p:scale>
        <p:origin x="231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Peria" userId="d6a01843-13d6-4f9d-a9bb-9cd5e272533c" providerId="ADAL" clId="{027B93C1-7165-EA41-8A5C-FC6598AF7CE1}"/>
    <pc:docChg chg="delSld modSld">
      <pc:chgData name="Hannah Peria" userId="d6a01843-13d6-4f9d-a9bb-9cd5e272533c" providerId="ADAL" clId="{027B93C1-7165-EA41-8A5C-FC6598AF7CE1}" dt="2020-01-17T14:23:31.490" v="18" actId="2696"/>
      <pc:docMkLst>
        <pc:docMk/>
      </pc:docMkLst>
      <pc:sldChg chg="del">
        <pc:chgData name="Hannah Peria" userId="d6a01843-13d6-4f9d-a9bb-9cd5e272533c" providerId="ADAL" clId="{027B93C1-7165-EA41-8A5C-FC6598AF7CE1}" dt="2020-01-17T14:23:31.490" v="18" actId="2696"/>
        <pc:sldMkLst>
          <pc:docMk/>
          <pc:sldMk cId="655799381" sldId="305"/>
        </pc:sldMkLst>
      </pc:sldChg>
      <pc:sldChg chg="modSp">
        <pc:chgData name="Hannah Peria" userId="d6a01843-13d6-4f9d-a9bb-9cd5e272533c" providerId="ADAL" clId="{027B93C1-7165-EA41-8A5C-FC6598AF7CE1}" dt="2020-01-17T14:22:57.678" v="17" actId="1076"/>
        <pc:sldMkLst>
          <pc:docMk/>
          <pc:sldMk cId="2717220299" sldId="309"/>
        </pc:sldMkLst>
        <pc:spChg chg="mod">
          <ac:chgData name="Hannah Peria" userId="d6a01843-13d6-4f9d-a9bb-9cd5e272533c" providerId="ADAL" clId="{027B93C1-7165-EA41-8A5C-FC6598AF7CE1}" dt="2020-01-17T14:22:52.760" v="15" actId="20577"/>
          <ac:spMkLst>
            <pc:docMk/>
            <pc:sldMk cId="2717220299" sldId="309"/>
            <ac:spMk id="3" creationId="{F35E6BBB-3F8E-6743-93EA-C82DE3FC3502}"/>
          </ac:spMkLst>
        </pc:spChg>
        <pc:picChg chg="mod">
          <ac:chgData name="Hannah Peria" userId="d6a01843-13d6-4f9d-a9bb-9cd5e272533c" providerId="ADAL" clId="{027B93C1-7165-EA41-8A5C-FC6598AF7CE1}" dt="2020-01-17T14:22:57.678" v="17" actId="1076"/>
          <ac:picMkLst>
            <pc:docMk/>
            <pc:sldMk cId="2717220299" sldId="309"/>
            <ac:picMk id="4" creationId="{A8DBD61F-BFDF-184C-B037-0A76DEC653D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2DE2E9-4F1B-2447-BD27-9D4CF62DD7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2A0101-9DA5-6D48-9980-F0E24ED688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9B21E8-4310-0443-9BE7-6D6E99587ADF}" type="datetimeFigureOut">
              <a:rPr lang="en-US" smtClean="0"/>
              <a:t>1/21/2020</a:t>
            </a:fld>
            <a:endParaRPr lang="en-US"/>
          </a:p>
        </p:txBody>
      </p:sp>
      <p:sp>
        <p:nvSpPr>
          <p:cNvPr id="4" name="Footer Placeholder 3">
            <a:extLst>
              <a:ext uri="{FF2B5EF4-FFF2-40B4-BE49-F238E27FC236}">
                <a16:creationId xmlns:a16="http://schemas.microsoft.com/office/drawing/2014/main" id="{1626840C-2E98-1640-ACFD-7F25BF9658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B2825C-6E2D-704E-B658-04852A0C5F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E12AA7-2577-D74C-BAEE-4EE05EFFFE6B}" type="slidenum">
              <a:rPr lang="en-US" smtClean="0"/>
              <a:t>‹#›</a:t>
            </a:fld>
            <a:endParaRPr lang="en-US"/>
          </a:p>
        </p:txBody>
      </p:sp>
    </p:spTree>
    <p:extLst>
      <p:ext uri="{BB962C8B-B14F-4D97-AF65-F5344CB8AC3E}">
        <p14:creationId xmlns:p14="http://schemas.microsoft.com/office/powerpoint/2010/main" val="405928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4E091-0AB3-B042-ADF8-CEA13398A00A}"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885A9-223F-E74C-AB5D-4ADE3C51BD57}" type="slidenum">
              <a:rPr lang="en-US" smtClean="0"/>
              <a:t>‹#›</a:t>
            </a:fld>
            <a:endParaRPr lang="en-US"/>
          </a:p>
        </p:txBody>
      </p:sp>
    </p:spTree>
    <p:extLst>
      <p:ext uri="{BB962C8B-B14F-4D97-AF65-F5344CB8AC3E}">
        <p14:creationId xmlns:p14="http://schemas.microsoft.com/office/powerpoint/2010/main" val="72192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00-02</a:t>
            </a:r>
          </a:p>
        </p:txBody>
      </p:sp>
      <p:sp>
        <p:nvSpPr>
          <p:cNvPr id="4" name="Slide Number Placeholder 3"/>
          <p:cNvSpPr>
            <a:spLocks noGrp="1"/>
          </p:cNvSpPr>
          <p:nvPr>
            <p:ph type="sldNum" sz="quarter" idx="5"/>
          </p:nvPr>
        </p:nvSpPr>
        <p:spPr/>
        <p:txBody>
          <a:bodyPr/>
          <a:lstStyle/>
          <a:p>
            <a:fld id="{425885A9-223F-E74C-AB5D-4ADE3C51BD57}" type="slidenum">
              <a:rPr lang="en-US" smtClean="0"/>
              <a:t>1</a:t>
            </a:fld>
            <a:endParaRPr lang="en-US"/>
          </a:p>
        </p:txBody>
      </p:sp>
    </p:spTree>
    <p:extLst>
      <p:ext uri="{BB962C8B-B14F-4D97-AF65-F5344CB8AC3E}">
        <p14:creationId xmlns:p14="http://schemas.microsoft.com/office/powerpoint/2010/main" val="23481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27-47</a:t>
            </a:r>
          </a:p>
          <a:p>
            <a:endParaRPr lang="en-US" dirty="0"/>
          </a:p>
          <a:p>
            <a:r>
              <a:rPr lang="en-US" dirty="0"/>
              <a:t>2 min to walk through/directions</a:t>
            </a:r>
          </a:p>
          <a:p>
            <a:r>
              <a:rPr lang="en-US" dirty="0"/>
              <a:t>8 minutes independent</a:t>
            </a:r>
          </a:p>
          <a:p>
            <a:r>
              <a:rPr lang="en-US" dirty="0"/>
              <a:t>10 minutes compare and discuss in state teams</a:t>
            </a:r>
          </a:p>
          <a:p>
            <a:endParaRPr lang="en-US" dirty="0"/>
          </a:p>
        </p:txBody>
      </p:sp>
      <p:sp>
        <p:nvSpPr>
          <p:cNvPr id="4" name="Slide Number Placeholder 3"/>
          <p:cNvSpPr>
            <a:spLocks noGrp="1"/>
          </p:cNvSpPr>
          <p:nvPr>
            <p:ph type="sldNum" sz="quarter" idx="5"/>
          </p:nvPr>
        </p:nvSpPr>
        <p:spPr/>
        <p:txBody>
          <a:bodyPr/>
          <a:lstStyle/>
          <a:p>
            <a:fld id="{425885A9-223F-E74C-AB5D-4ADE3C51BD57}" type="slidenum">
              <a:rPr lang="en-US" smtClean="0"/>
              <a:t>10</a:t>
            </a:fld>
            <a:endParaRPr lang="en-US"/>
          </a:p>
        </p:txBody>
      </p:sp>
    </p:spTree>
    <p:extLst>
      <p:ext uri="{BB962C8B-B14F-4D97-AF65-F5344CB8AC3E}">
        <p14:creationId xmlns:p14="http://schemas.microsoft.com/office/powerpoint/2010/main" val="1499580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47-48</a:t>
            </a:r>
          </a:p>
          <a:p>
            <a:endParaRPr lang="en-US" dirty="0"/>
          </a:p>
          <a:p>
            <a:r>
              <a:rPr lang="en-US" dirty="0"/>
              <a:t>Aspirations, structures and connections, principles for communication</a:t>
            </a:r>
          </a:p>
        </p:txBody>
      </p:sp>
      <p:sp>
        <p:nvSpPr>
          <p:cNvPr id="4" name="Slide Number Placeholder 3"/>
          <p:cNvSpPr>
            <a:spLocks noGrp="1"/>
          </p:cNvSpPr>
          <p:nvPr>
            <p:ph type="sldNum" sz="quarter" idx="5"/>
          </p:nvPr>
        </p:nvSpPr>
        <p:spPr/>
        <p:txBody>
          <a:bodyPr/>
          <a:lstStyle/>
          <a:p>
            <a:fld id="{425885A9-223F-E74C-AB5D-4ADE3C51BD57}" type="slidenum">
              <a:rPr lang="en-US" smtClean="0"/>
              <a:t>11</a:t>
            </a:fld>
            <a:endParaRPr lang="en-US"/>
          </a:p>
        </p:txBody>
      </p:sp>
    </p:spTree>
    <p:extLst>
      <p:ext uri="{BB962C8B-B14F-4D97-AF65-F5344CB8AC3E}">
        <p14:creationId xmlns:p14="http://schemas.microsoft.com/office/powerpoint/2010/main" val="292164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48-58</a:t>
            </a:r>
          </a:p>
          <a:p>
            <a:endParaRPr lang="en-US" dirty="0"/>
          </a:p>
          <a:p>
            <a:r>
              <a:rPr lang="en-US" dirty="0"/>
              <a:t>Discussion prompt – taken more broadly or specifically</a:t>
            </a:r>
          </a:p>
          <a:p>
            <a:endParaRPr lang="en-US" dirty="0"/>
          </a:p>
          <a:p>
            <a:r>
              <a:rPr lang="en-US" dirty="0"/>
              <a:t>58-68</a:t>
            </a:r>
          </a:p>
          <a:p>
            <a:endParaRPr lang="en-US" dirty="0"/>
          </a:p>
          <a:p>
            <a:r>
              <a:rPr lang="en-US" dirty="0"/>
              <a:t>Sharing/discussion</a:t>
            </a:r>
          </a:p>
        </p:txBody>
      </p:sp>
      <p:sp>
        <p:nvSpPr>
          <p:cNvPr id="4" name="Slide Number Placeholder 3"/>
          <p:cNvSpPr>
            <a:spLocks noGrp="1"/>
          </p:cNvSpPr>
          <p:nvPr>
            <p:ph type="sldNum" sz="quarter" idx="5"/>
          </p:nvPr>
        </p:nvSpPr>
        <p:spPr/>
        <p:txBody>
          <a:bodyPr/>
          <a:lstStyle/>
          <a:p>
            <a:fld id="{425885A9-223F-E74C-AB5D-4ADE3C51BD57}" type="slidenum">
              <a:rPr lang="en-US" smtClean="0"/>
              <a:t>12</a:t>
            </a:fld>
            <a:endParaRPr lang="en-US"/>
          </a:p>
        </p:txBody>
      </p:sp>
    </p:spTree>
    <p:extLst>
      <p:ext uri="{BB962C8B-B14F-4D97-AF65-F5344CB8AC3E}">
        <p14:creationId xmlns:p14="http://schemas.microsoft.com/office/powerpoint/2010/main" val="231866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68-70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solutions we have come to expect in the social sector often involve discrete programs that address a social problem through a carefully worked out theory of change, relying on incremental resources from funders, and ideally supported by an evaluation that attributes to the program the impact achieved. Once proven, these solutions can scale up by spreading to other organizations.</a:t>
            </a:r>
          </a:p>
          <a:p>
            <a:r>
              <a:rPr lang="en-US" sz="1200" b="0" i="0" kern="1200" dirty="0">
                <a:solidFill>
                  <a:schemeClr val="tx1"/>
                </a:solidFill>
                <a:effectLst/>
                <a:latin typeface="+mn-lt"/>
                <a:ea typeface="+mn-ea"/>
                <a:cs typeface="+mn-cs"/>
              </a:rPr>
              <a:t>The problem is that such predetermined solutions rarely work under conditions of complexity—conditions that apply to most major social problems—when the unpredictable interactions of multiple players determine the outcomes. And even when successful interventions are found, adoption spreads very gradually, if it spreads at all. SSIR</a:t>
            </a:r>
          </a:p>
          <a:p>
            <a:endParaRPr lang="en-US" dirty="0"/>
          </a:p>
        </p:txBody>
      </p:sp>
      <p:sp>
        <p:nvSpPr>
          <p:cNvPr id="4" name="Slide Number Placeholder 3"/>
          <p:cNvSpPr>
            <a:spLocks noGrp="1"/>
          </p:cNvSpPr>
          <p:nvPr>
            <p:ph type="sldNum" sz="quarter" idx="5"/>
          </p:nvPr>
        </p:nvSpPr>
        <p:spPr/>
        <p:txBody>
          <a:bodyPr/>
          <a:lstStyle/>
          <a:p>
            <a:fld id="{425885A9-223F-E74C-AB5D-4ADE3C51BD57}" type="slidenum">
              <a:rPr lang="en-US" smtClean="0"/>
              <a:t>13</a:t>
            </a:fld>
            <a:endParaRPr lang="en-US"/>
          </a:p>
        </p:txBody>
      </p:sp>
    </p:spTree>
    <p:extLst>
      <p:ext uri="{BB962C8B-B14F-4D97-AF65-F5344CB8AC3E}">
        <p14:creationId xmlns:p14="http://schemas.microsoft.com/office/powerpoint/2010/main" val="3034147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70-71</a:t>
            </a:r>
          </a:p>
          <a:p>
            <a:endParaRPr lang="en-US" dirty="0"/>
          </a:p>
        </p:txBody>
      </p:sp>
      <p:sp>
        <p:nvSpPr>
          <p:cNvPr id="4" name="Slide Number Placeholder 3"/>
          <p:cNvSpPr>
            <a:spLocks noGrp="1"/>
          </p:cNvSpPr>
          <p:nvPr>
            <p:ph type="sldNum" sz="quarter" idx="5"/>
          </p:nvPr>
        </p:nvSpPr>
        <p:spPr/>
        <p:txBody>
          <a:bodyPr/>
          <a:lstStyle/>
          <a:p>
            <a:fld id="{425885A9-223F-E74C-AB5D-4ADE3C51BD57}" type="slidenum">
              <a:rPr lang="en-US" smtClean="0"/>
              <a:t>14</a:t>
            </a:fld>
            <a:endParaRPr lang="en-US"/>
          </a:p>
        </p:txBody>
      </p:sp>
    </p:spTree>
    <p:extLst>
      <p:ext uri="{BB962C8B-B14F-4D97-AF65-F5344CB8AC3E}">
        <p14:creationId xmlns:p14="http://schemas.microsoft.com/office/powerpoint/2010/main" val="3832942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71-73</a:t>
            </a:r>
          </a:p>
          <a:p>
            <a:endParaRPr lang="en-US" dirty="0"/>
          </a:p>
          <a:p>
            <a:r>
              <a:rPr lang="en-US" dirty="0"/>
              <a:t>Bird communication – small set of vivid signals, pay attention to neighbors, communicate constantly – receive and express</a:t>
            </a:r>
          </a:p>
        </p:txBody>
      </p:sp>
      <p:sp>
        <p:nvSpPr>
          <p:cNvPr id="4" name="Slide Number Placeholder 3"/>
          <p:cNvSpPr>
            <a:spLocks noGrp="1"/>
          </p:cNvSpPr>
          <p:nvPr>
            <p:ph type="sldNum" sz="quarter" idx="5"/>
          </p:nvPr>
        </p:nvSpPr>
        <p:spPr/>
        <p:txBody>
          <a:bodyPr/>
          <a:lstStyle/>
          <a:p>
            <a:fld id="{7DA321CD-6CBB-B344-B707-FB65FA4C8298}" type="slidenum">
              <a:rPr lang="en-US" smtClean="0"/>
              <a:t>15</a:t>
            </a:fld>
            <a:endParaRPr lang="en-US"/>
          </a:p>
        </p:txBody>
      </p:sp>
    </p:spTree>
    <p:extLst>
      <p:ext uri="{BB962C8B-B14F-4D97-AF65-F5344CB8AC3E}">
        <p14:creationId xmlns:p14="http://schemas.microsoft.com/office/powerpoint/2010/main" val="2569967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73-75</a:t>
            </a:r>
          </a:p>
        </p:txBody>
      </p:sp>
      <p:sp>
        <p:nvSpPr>
          <p:cNvPr id="4" name="Slide Number Placeholder 3"/>
          <p:cNvSpPr>
            <a:spLocks noGrp="1"/>
          </p:cNvSpPr>
          <p:nvPr>
            <p:ph type="sldNum" sz="quarter" idx="5"/>
          </p:nvPr>
        </p:nvSpPr>
        <p:spPr/>
        <p:txBody>
          <a:bodyPr/>
          <a:lstStyle/>
          <a:p>
            <a:fld id="{425885A9-223F-E74C-AB5D-4ADE3C51BD57}" type="slidenum">
              <a:rPr lang="en-US" smtClean="0"/>
              <a:t>16</a:t>
            </a:fld>
            <a:endParaRPr lang="en-US"/>
          </a:p>
        </p:txBody>
      </p:sp>
    </p:spTree>
    <p:extLst>
      <p:ext uri="{BB962C8B-B14F-4D97-AF65-F5344CB8AC3E}">
        <p14:creationId xmlns:p14="http://schemas.microsoft.com/office/powerpoint/2010/main" val="29670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02-03</a:t>
            </a:r>
          </a:p>
        </p:txBody>
      </p:sp>
      <p:sp>
        <p:nvSpPr>
          <p:cNvPr id="4" name="Slide Number Placeholder 3"/>
          <p:cNvSpPr>
            <a:spLocks noGrp="1"/>
          </p:cNvSpPr>
          <p:nvPr>
            <p:ph type="sldNum" sz="quarter" idx="5"/>
          </p:nvPr>
        </p:nvSpPr>
        <p:spPr/>
        <p:txBody>
          <a:bodyPr/>
          <a:lstStyle/>
          <a:p>
            <a:fld id="{425885A9-223F-E74C-AB5D-4ADE3C51BD57}" type="slidenum">
              <a:rPr lang="en-US" smtClean="0"/>
              <a:t>2</a:t>
            </a:fld>
            <a:endParaRPr lang="en-US"/>
          </a:p>
        </p:txBody>
      </p:sp>
    </p:spTree>
    <p:extLst>
      <p:ext uri="{BB962C8B-B14F-4D97-AF65-F5344CB8AC3E}">
        <p14:creationId xmlns:p14="http://schemas.microsoft.com/office/powerpoint/2010/main" val="746500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03-06</a:t>
            </a:r>
          </a:p>
          <a:p>
            <a:endParaRPr lang="en-US" dirty="0"/>
          </a:p>
          <a:p>
            <a:r>
              <a:rPr lang="en-US" dirty="0"/>
              <a:t>“There are no individuals, there aren’t even separate species. Everything in the forest is the forest”</a:t>
            </a:r>
          </a:p>
          <a:p>
            <a:pPr marL="171450" indent="-171450">
              <a:buFontTx/>
              <a:buChar char="-"/>
            </a:pPr>
            <a:r>
              <a:rPr lang="en-US" dirty="0"/>
              <a:t>Branches that fuse</a:t>
            </a:r>
          </a:p>
          <a:p>
            <a:pPr marL="171450" indent="-171450">
              <a:buFontTx/>
              <a:buChar char="-"/>
            </a:pPr>
            <a:r>
              <a:rPr lang="en-US" dirty="0"/>
              <a:t>Roots that fuse, root synapses, brains underground</a:t>
            </a:r>
          </a:p>
          <a:p>
            <a:pPr marL="171450" indent="-171450">
              <a:buFontTx/>
              <a:buChar char="-"/>
            </a:pPr>
            <a:r>
              <a:rPr lang="en-US" dirty="0"/>
              <a:t>Learn to save water</a:t>
            </a:r>
          </a:p>
          <a:p>
            <a:pPr marL="171450" indent="-171450">
              <a:buFontTx/>
              <a:buChar char="-"/>
            </a:pPr>
            <a:r>
              <a:rPr lang="en-US" dirty="0"/>
              <a:t>Send danger signals, get wasps to come save them from attacks</a:t>
            </a:r>
          </a:p>
          <a:p>
            <a:pPr marL="171450" indent="-171450">
              <a:buFontTx/>
              <a:buChar char="-"/>
            </a:pPr>
            <a:r>
              <a:rPr lang="en-US" dirty="0"/>
              <a:t>Aid sick trees</a:t>
            </a:r>
          </a:p>
          <a:p>
            <a:pPr marL="171450" indent="-171450">
              <a:buFontTx/>
              <a:buChar char="-"/>
            </a:pPr>
            <a:r>
              <a:rPr lang="en-US" dirty="0"/>
              <a:t>Grow branches just up to each others</a:t>
            </a:r>
          </a:p>
          <a:p>
            <a:pPr marL="171450" indent="-171450">
              <a:buFontTx/>
              <a:buChar char="-"/>
            </a:pPr>
            <a:r>
              <a:rPr lang="en-US" dirty="0"/>
              <a:t>Memory</a:t>
            </a:r>
          </a:p>
          <a:p>
            <a:pPr marL="171450" indent="-171450">
              <a:buFontTx/>
              <a:buChar char="-"/>
            </a:pPr>
            <a:r>
              <a:rPr lang="en-US" dirty="0"/>
              <a:t>Friends, children, sacrifice</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25885A9-223F-E74C-AB5D-4ADE3C51BD57}" type="slidenum">
              <a:rPr lang="en-US" smtClean="0"/>
              <a:t>3</a:t>
            </a:fld>
            <a:endParaRPr lang="en-US"/>
          </a:p>
        </p:txBody>
      </p:sp>
    </p:spTree>
    <p:extLst>
      <p:ext uri="{BB962C8B-B14F-4D97-AF65-F5344CB8AC3E}">
        <p14:creationId xmlns:p14="http://schemas.microsoft.com/office/powerpoint/2010/main" val="335758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06-08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process of evolution exemplifies emergence. As one animal successfully adapts to its environment, others mutate in ways that overcome the advantages the first animal has developed. There is no ultimate “solution” beyond the process of continual adaptation within an ever-changing environment.</a:t>
            </a:r>
          </a:p>
          <a:p>
            <a:endParaRPr lang="en-US" dirty="0"/>
          </a:p>
        </p:txBody>
      </p:sp>
      <p:sp>
        <p:nvSpPr>
          <p:cNvPr id="4" name="Slide Number Placeholder 3"/>
          <p:cNvSpPr>
            <a:spLocks noGrp="1"/>
          </p:cNvSpPr>
          <p:nvPr>
            <p:ph type="sldNum" sz="quarter" idx="5"/>
          </p:nvPr>
        </p:nvSpPr>
        <p:spPr/>
        <p:txBody>
          <a:bodyPr/>
          <a:lstStyle/>
          <a:p>
            <a:fld id="{425885A9-223F-E74C-AB5D-4ADE3C51BD57}" type="slidenum">
              <a:rPr lang="en-US" smtClean="0"/>
              <a:t>4</a:t>
            </a:fld>
            <a:endParaRPr lang="en-US"/>
          </a:p>
        </p:txBody>
      </p:sp>
    </p:spTree>
    <p:extLst>
      <p:ext uri="{BB962C8B-B14F-4D97-AF65-F5344CB8AC3E}">
        <p14:creationId xmlns:p14="http://schemas.microsoft.com/office/powerpoint/2010/main" val="344501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08-10</a:t>
            </a:r>
          </a:p>
        </p:txBody>
      </p:sp>
      <p:sp>
        <p:nvSpPr>
          <p:cNvPr id="4" name="Slide Number Placeholder 3"/>
          <p:cNvSpPr>
            <a:spLocks noGrp="1"/>
          </p:cNvSpPr>
          <p:nvPr>
            <p:ph type="sldNum" sz="quarter" idx="5"/>
          </p:nvPr>
        </p:nvSpPr>
        <p:spPr/>
        <p:txBody>
          <a:bodyPr/>
          <a:lstStyle/>
          <a:p>
            <a:fld id="{425885A9-223F-E74C-AB5D-4ADE3C51BD57}" type="slidenum">
              <a:rPr lang="en-US" smtClean="0"/>
              <a:t>5</a:t>
            </a:fld>
            <a:endParaRPr lang="en-US"/>
          </a:p>
        </p:txBody>
      </p:sp>
    </p:spTree>
    <p:extLst>
      <p:ext uri="{BB962C8B-B14F-4D97-AF65-F5344CB8AC3E}">
        <p14:creationId xmlns:p14="http://schemas.microsoft.com/office/powerpoint/2010/main" val="3808427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10-11</a:t>
            </a:r>
          </a:p>
          <a:p>
            <a:endParaRPr lang="en-US" dirty="0"/>
          </a:p>
          <a:p>
            <a:r>
              <a:rPr lang="en-US" dirty="0"/>
              <a:t>Drawing from principles of collective impact, but without bridging to that territory, how could we strike a balance</a:t>
            </a:r>
          </a:p>
        </p:txBody>
      </p:sp>
      <p:sp>
        <p:nvSpPr>
          <p:cNvPr id="4" name="Slide Number Placeholder 3"/>
          <p:cNvSpPr>
            <a:spLocks noGrp="1"/>
          </p:cNvSpPr>
          <p:nvPr>
            <p:ph type="sldNum" sz="quarter" idx="5"/>
          </p:nvPr>
        </p:nvSpPr>
        <p:spPr/>
        <p:txBody>
          <a:bodyPr/>
          <a:lstStyle/>
          <a:p>
            <a:fld id="{425885A9-223F-E74C-AB5D-4ADE3C51BD57}" type="slidenum">
              <a:rPr lang="en-US" smtClean="0"/>
              <a:t>6</a:t>
            </a:fld>
            <a:endParaRPr lang="en-US"/>
          </a:p>
        </p:txBody>
      </p:sp>
    </p:spTree>
    <p:extLst>
      <p:ext uri="{BB962C8B-B14F-4D97-AF65-F5344CB8AC3E}">
        <p14:creationId xmlns:p14="http://schemas.microsoft.com/office/powerpoint/2010/main" val="3765724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11-17</a:t>
            </a:r>
          </a:p>
        </p:txBody>
      </p:sp>
      <p:sp>
        <p:nvSpPr>
          <p:cNvPr id="4" name="Slide Number Placeholder 3"/>
          <p:cNvSpPr>
            <a:spLocks noGrp="1"/>
          </p:cNvSpPr>
          <p:nvPr>
            <p:ph type="sldNum" sz="quarter" idx="5"/>
          </p:nvPr>
        </p:nvSpPr>
        <p:spPr/>
        <p:txBody>
          <a:bodyPr/>
          <a:lstStyle/>
          <a:p>
            <a:fld id="{425885A9-223F-E74C-AB5D-4ADE3C51BD57}" type="slidenum">
              <a:rPr lang="en-US" smtClean="0"/>
              <a:t>7</a:t>
            </a:fld>
            <a:endParaRPr lang="en-US"/>
          </a:p>
        </p:txBody>
      </p:sp>
    </p:spTree>
    <p:extLst>
      <p:ext uri="{BB962C8B-B14F-4D97-AF65-F5344CB8AC3E}">
        <p14:creationId xmlns:p14="http://schemas.microsoft.com/office/powerpoint/2010/main" val="867780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17-25</a:t>
            </a:r>
          </a:p>
        </p:txBody>
      </p:sp>
      <p:sp>
        <p:nvSpPr>
          <p:cNvPr id="4" name="Slide Number Placeholder 3"/>
          <p:cNvSpPr>
            <a:spLocks noGrp="1"/>
          </p:cNvSpPr>
          <p:nvPr>
            <p:ph type="sldNum" sz="quarter" idx="5"/>
          </p:nvPr>
        </p:nvSpPr>
        <p:spPr/>
        <p:txBody>
          <a:bodyPr/>
          <a:lstStyle/>
          <a:p>
            <a:fld id="{425885A9-223F-E74C-AB5D-4ADE3C51BD57}" type="slidenum">
              <a:rPr lang="en-US" smtClean="0"/>
              <a:t>8</a:t>
            </a:fld>
            <a:endParaRPr lang="en-US"/>
          </a:p>
        </p:txBody>
      </p:sp>
    </p:spTree>
    <p:extLst>
      <p:ext uri="{BB962C8B-B14F-4D97-AF65-F5344CB8AC3E}">
        <p14:creationId xmlns:p14="http://schemas.microsoft.com/office/powerpoint/2010/main" val="257881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25-27</a:t>
            </a:r>
          </a:p>
        </p:txBody>
      </p:sp>
      <p:sp>
        <p:nvSpPr>
          <p:cNvPr id="4" name="Slide Number Placeholder 3"/>
          <p:cNvSpPr>
            <a:spLocks noGrp="1"/>
          </p:cNvSpPr>
          <p:nvPr>
            <p:ph type="sldNum" sz="quarter" idx="5"/>
          </p:nvPr>
        </p:nvSpPr>
        <p:spPr/>
        <p:txBody>
          <a:bodyPr/>
          <a:lstStyle/>
          <a:p>
            <a:fld id="{425885A9-223F-E74C-AB5D-4ADE3C51BD57}" type="slidenum">
              <a:rPr lang="en-US" smtClean="0"/>
              <a:t>9</a:t>
            </a:fld>
            <a:endParaRPr lang="en-US"/>
          </a:p>
        </p:txBody>
      </p:sp>
    </p:spTree>
    <p:extLst>
      <p:ext uri="{BB962C8B-B14F-4D97-AF65-F5344CB8AC3E}">
        <p14:creationId xmlns:p14="http://schemas.microsoft.com/office/powerpoint/2010/main" val="103837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8597" y="1122363"/>
            <a:ext cx="993411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88597" y="3602038"/>
            <a:ext cx="99341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376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42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9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61964" y="365125"/>
            <a:ext cx="718758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80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9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7" y="1709738"/>
            <a:ext cx="9934113"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8597" y="4589463"/>
            <a:ext cx="993411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4485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5230" y="1825625"/>
            <a:ext cx="4785065"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0398" y="1825625"/>
            <a:ext cx="4782312"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1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7476" y="365125"/>
            <a:ext cx="9925235" cy="1325563"/>
          </a:xfrm>
        </p:spPr>
        <p:txBody>
          <a:bodyPr/>
          <a:lstStyle/>
          <a:p>
            <a:r>
              <a:rPr lang="en-US"/>
              <a:t>Click to edit Master title style</a:t>
            </a:r>
          </a:p>
        </p:txBody>
      </p:sp>
      <p:sp>
        <p:nvSpPr>
          <p:cNvPr id="3" name="Text Placeholder 2"/>
          <p:cNvSpPr>
            <a:spLocks noGrp="1"/>
          </p:cNvSpPr>
          <p:nvPr>
            <p:ph type="body" idx="1"/>
          </p:nvPr>
        </p:nvSpPr>
        <p:spPr>
          <a:xfrm>
            <a:off x="1997476"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97475"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40399"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40399"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06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51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4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7951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51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6363918" y="987425"/>
            <a:ext cx="5532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0205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0046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0000">
              <a:schemeClr val="accent1">
                <a:lumMod val="45000"/>
                <a:lumOff val="55000"/>
                <a:alpha val="50000"/>
              </a:schemeClr>
            </a:gs>
            <a:gs pos="90000">
              <a:srgbClr val="FBB040">
                <a:alpha val="55000"/>
              </a:srgbClr>
            </a:gs>
            <a:gs pos="100000">
              <a:srgbClr val="FBB04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Box 9"/>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mj-lt"/>
              </a:rPr>
              <a:t>Using ESSA to Redesign</a:t>
            </a:r>
            <a:r>
              <a:rPr lang="en-US" sz="1200" b="0" i="1" baseline="0" dirty="0">
                <a:latin typeface="+mj-lt"/>
              </a:rPr>
              <a:t> High Schools to Support Their Communities in the 21</a:t>
            </a:r>
            <a:r>
              <a:rPr lang="en-US" sz="1200" b="0" i="1" baseline="30000" dirty="0">
                <a:latin typeface="+mj-lt"/>
              </a:rPr>
              <a:t>st</a:t>
            </a:r>
            <a:r>
              <a:rPr lang="en-US" sz="1200" b="0" i="1" baseline="0" dirty="0">
                <a:latin typeface="+mj-lt"/>
              </a:rPr>
              <a:t> Century</a:t>
            </a:r>
            <a:r>
              <a:rPr lang="en-US" sz="1200" b="0" i="1" dirty="0">
                <a:latin typeface="+mj-lt"/>
              </a:rPr>
              <a:t> </a:t>
            </a:r>
          </a:p>
        </p:txBody>
      </p:sp>
      <p:sp>
        <p:nvSpPr>
          <p:cNvPr id="2" name="Title Placeholder 1"/>
          <p:cNvSpPr>
            <a:spLocks noGrp="1"/>
          </p:cNvSpPr>
          <p:nvPr>
            <p:ph type="title"/>
          </p:nvPr>
        </p:nvSpPr>
        <p:spPr>
          <a:xfrm>
            <a:off x="2015231" y="365125"/>
            <a:ext cx="990747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5231" y="1825625"/>
            <a:ext cx="9907479" cy="4078025"/>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5287" y="118585"/>
            <a:ext cx="1303574" cy="1292965"/>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610" y="6529326"/>
            <a:ext cx="1822621" cy="204655"/>
          </a:xfrm>
          <a:prstGeom prst="rect">
            <a:avLst/>
          </a:prstGeom>
        </p:spPr>
      </p:pic>
    </p:spTree>
    <p:extLst>
      <p:ext uri="{BB962C8B-B14F-4D97-AF65-F5344CB8AC3E}">
        <p14:creationId xmlns:p14="http://schemas.microsoft.com/office/powerpoint/2010/main" val="283699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6525" y="-283473"/>
            <a:ext cx="9934113" cy="2387600"/>
          </a:xfrm>
        </p:spPr>
        <p:txBody>
          <a:bodyPr>
            <a:normAutofit/>
          </a:bodyPr>
          <a:lstStyle/>
          <a:p>
            <a:r>
              <a:rPr lang="en-US" sz="5400" dirty="0"/>
              <a:t>Organizing Partner Connections at the State, District, and Local Level</a:t>
            </a:r>
          </a:p>
        </p:txBody>
      </p:sp>
      <p:sp>
        <p:nvSpPr>
          <p:cNvPr id="3" name="Subtitle 2"/>
          <p:cNvSpPr>
            <a:spLocks noGrp="1"/>
          </p:cNvSpPr>
          <p:nvPr>
            <p:ph type="subTitle" idx="1"/>
          </p:nvPr>
        </p:nvSpPr>
        <p:spPr/>
        <p:txBody>
          <a:bodyPr/>
          <a:lstStyle/>
          <a:p>
            <a:endParaRPr lang="en-US" sz="3600" i="1" dirty="0"/>
          </a:p>
        </p:txBody>
      </p:sp>
      <p:pic>
        <p:nvPicPr>
          <p:cNvPr id="4" name="Picture 3">
            <a:extLst>
              <a:ext uri="{FF2B5EF4-FFF2-40B4-BE49-F238E27FC236}">
                <a16:creationId xmlns:a16="http://schemas.microsoft.com/office/drawing/2014/main" id="{8FC8ACDC-60A6-0F40-88B2-036278F65EC2}"/>
              </a:ext>
            </a:extLst>
          </p:cNvPr>
          <p:cNvPicPr>
            <a:picLocks noChangeAspect="1"/>
          </p:cNvPicPr>
          <p:nvPr/>
        </p:nvPicPr>
        <p:blipFill>
          <a:blip r:embed="rId3"/>
          <a:stretch>
            <a:fillRect/>
          </a:stretch>
        </p:blipFill>
        <p:spPr>
          <a:xfrm>
            <a:off x="3712940" y="2314486"/>
            <a:ext cx="5225739" cy="3879230"/>
          </a:xfrm>
          <a:prstGeom prst="rect">
            <a:avLst/>
          </a:prstGeom>
        </p:spPr>
      </p:pic>
    </p:spTree>
    <p:extLst>
      <p:ext uri="{BB962C8B-B14F-4D97-AF65-F5344CB8AC3E}">
        <p14:creationId xmlns:p14="http://schemas.microsoft.com/office/powerpoint/2010/main" val="33712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DC81-613E-AE45-818E-9BFB1DE949C8}"/>
              </a:ext>
            </a:extLst>
          </p:cNvPr>
          <p:cNvSpPr>
            <a:spLocks noGrp="1"/>
          </p:cNvSpPr>
          <p:nvPr>
            <p:ph type="title"/>
          </p:nvPr>
        </p:nvSpPr>
        <p:spPr/>
        <p:txBody>
          <a:bodyPr/>
          <a:lstStyle/>
          <a:p>
            <a:r>
              <a:rPr lang="en-US" dirty="0"/>
              <a:t>Stakeholder Graphic Organizer</a:t>
            </a:r>
          </a:p>
        </p:txBody>
      </p:sp>
      <p:sp>
        <p:nvSpPr>
          <p:cNvPr id="4" name="Content Placeholder 3">
            <a:extLst>
              <a:ext uri="{FF2B5EF4-FFF2-40B4-BE49-F238E27FC236}">
                <a16:creationId xmlns:a16="http://schemas.microsoft.com/office/drawing/2014/main" id="{59443B1D-6B89-F343-A25A-932FB1AEB309}"/>
              </a:ext>
            </a:extLst>
          </p:cNvPr>
          <p:cNvSpPr>
            <a:spLocks noGrp="1"/>
          </p:cNvSpPr>
          <p:nvPr>
            <p:ph idx="1"/>
          </p:nvPr>
        </p:nvSpPr>
        <p:spPr/>
        <p:txBody>
          <a:bodyPr/>
          <a:lstStyle/>
          <a:p>
            <a:endParaRPr lang="en-US"/>
          </a:p>
        </p:txBody>
      </p:sp>
      <p:pic>
        <p:nvPicPr>
          <p:cNvPr id="8" name="Picture 7" descr="A close up of text on a white surface&#10;&#10;Description automatically generated">
            <a:extLst>
              <a:ext uri="{FF2B5EF4-FFF2-40B4-BE49-F238E27FC236}">
                <a16:creationId xmlns:a16="http://schemas.microsoft.com/office/drawing/2014/main" id="{1C1EF100-0B16-BA40-AC22-4ED6919D6C75}"/>
              </a:ext>
            </a:extLst>
          </p:cNvPr>
          <p:cNvPicPr>
            <a:picLocks noChangeAspect="1"/>
          </p:cNvPicPr>
          <p:nvPr/>
        </p:nvPicPr>
        <p:blipFill rotWithShape="1">
          <a:blip r:embed="rId3">
            <a:extLst>
              <a:ext uri="{28A0092B-C50C-407E-A947-70E740481C1C}">
                <a14:useLocalDpi xmlns:a14="http://schemas.microsoft.com/office/drawing/2010/main" val="0"/>
              </a:ext>
            </a:extLst>
          </a:blip>
          <a:srcRect b="14165"/>
          <a:stretch/>
        </p:blipFill>
        <p:spPr>
          <a:xfrm>
            <a:off x="1484608" y="1574093"/>
            <a:ext cx="10438102" cy="4329557"/>
          </a:xfrm>
          <a:prstGeom prst="rect">
            <a:avLst/>
          </a:prstGeom>
        </p:spPr>
      </p:pic>
    </p:spTree>
    <p:extLst>
      <p:ext uri="{BB962C8B-B14F-4D97-AF65-F5344CB8AC3E}">
        <p14:creationId xmlns:p14="http://schemas.microsoft.com/office/powerpoint/2010/main" val="16045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4CCF-48F5-5444-9D94-DE2ADE807E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F2D853-210C-4A47-9273-722A44530E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183270-E72A-514F-AE2A-91AD80AE2F14}"/>
              </a:ext>
            </a:extLst>
          </p:cNvPr>
          <p:cNvPicPr>
            <a:picLocks noChangeAspect="1"/>
          </p:cNvPicPr>
          <p:nvPr/>
        </p:nvPicPr>
        <p:blipFill rotWithShape="1">
          <a:blip r:embed="rId3"/>
          <a:srcRect b="8116"/>
          <a:stretch/>
        </p:blipFill>
        <p:spPr>
          <a:xfrm>
            <a:off x="3775765" y="365125"/>
            <a:ext cx="5896647" cy="5851525"/>
          </a:xfrm>
          <a:prstGeom prst="rect">
            <a:avLst/>
          </a:prstGeom>
        </p:spPr>
      </p:pic>
    </p:spTree>
    <p:extLst>
      <p:ext uri="{BB962C8B-B14F-4D97-AF65-F5344CB8AC3E}">
        <p14:creationId xmlns:p14="http://schemas.microsoft.com/office/powerpoint/2010/main" val="4249996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0161-4288-9D42-9352-65C45CEAA110}"/>
              </a:ext>
            </a:extLst>
          </p:cNvPr>
          <p:cNvSpPr>
            <a:spLocks noGrp="1"/>
          </p:cNvSpPr>
          <p:nvPr>
            <p:ph type="title"/>
          </p:nvPr>
        </p:nvSpPr>
        <p:spPr/>
        <p:txBody>
          <a:bodyPr>
            <a:noAutofit/>
          </a:bodyPr>
          <a:lstStyle/>
          <a:p>
            <a:r>
              <a:rPr lang="en-US" dirty="0"/>
              <a:t>Table Discussion</a:t>
            </a:r>
          </a:p>
        </p:txBody>
      </p:sp>
      <p:sp>
        <p:nvSpPr>
          <p:cNvPr id="4" name="Content Placeholder 3">
            <a:extLst>
              <a:ext uri="{FF2B5EF4-FFF2-40B4-BE49-F238E27FC236}">
                <a16:creationId xmlns:a16="http://schemas.microsoft.com/office/drawing/2014/main" id="{8D0D3241-C2CE-EE47-BD41-3130EE8F3BBB}"/>
              </a:ext>
            </a:extLst>
          </p:cNvPr>
          <p:cNvSpPr>
            <a:spLocks noGrp="1"/>
          </p:cNvSpPr>
          <p:nvPr>
            <p:ph idx="1"/>
          </p:nvPr>
        </p:nvSpPr>
        <p:spPr/>
        <p:txBody>
          <a:bodyPr>
            <a:normAutofit/>
          </a:bodyPr>
          <a:lstStyle/>
          <a:p>
            <a:pPr marL="0" indent="0">
              <a:buNone/>
            </a:pPr>
            <a:r>
              <a:rPr lang="en-US" sz="4400" dirty="0"/>
              <a:t>How might we more intentionally organize partner connections, considering aspirations and organizing principles/structures?</a:t>
            </a:r>
          </a:p>
        </p:txBody>
      </p:sp>
    </p:spTree>
    <p:extLst>
      <p:ext uri="{BB962C8B-B14F-4D97-AF65-F5344CB8AC3E}">
        <p14:creationId xmlns:p14="http://schemas.microsoft.com/office/powerpoint/2010/main" val="3081975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6D33-4C5A-714C-BEA2-BA516A9AA447}"/>
              </a:ext>
            </a:extLst>
          </p:cNvPr>
          <p:cNvSpPr>
            <a:spLocks noGrp="1"/>
          </p:cNvSpPr>
          <p:nvPr>
            <p:ph type="title"/>
          </p:nvPr>
        </p:nvSpPr>
        <p:spPr/>
        <p:txBody>
          <a:bodyPr/>
          <a:lstStyle/>
          <a:p>
            <a:r>
              <a:rPr lang="en-US" dirty="0"/>
              <a:t>Rethinking organization</a:t>
            </a:r>
          </a:p>
        </p:txBody>
      </p:sp>
      <p:sp>
        <p:nvSpPr>
          <p:cNvPr id="5" name="Content Placeholder 4">
            <a:extLst>
              <a:ext uri="{FF2B5EF4-FFF2-40B4-BE49-F238E27FC236}">
                <a16:creationId xmlns:a16="http://schemas.microsoft.com/office/drawing/2014/main" id="{D5A71172-A9A3-B042-9D46-C696B308321E}"/>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1C192594-BF4F-D14A-9389-6996076A7569}"/>
              </a:ext>
            </a:extLst>
          </p:cNvPr>
          <p:cNvSpPr>
            <a:spLocks noGrp="1"/>
          </p:cNvSpPr>
          <p:nvPr>
            <p:ph sz="half" idx="2"/>
          </p:nvPr>
        </p:nvSpPr>
        <p:spPr/>
        <p:txBody>
          <a:bodyPr/>
          <a:lstStyle/>
          <a:p>
            <a:r>
              <a:rPr lang="en-US" dirty="0"/>
              <a:t>Shared values</a:t>
            </a:r>
          </a:p>
          <a:p>
            <a:r>
              <a:rPr lang="en-US" dirty="0"/>
              <a:t>Common language</a:t>
            </a:r>
          </a:p>
          <a:p>
            <a:r>
              <a:rPr lang="en-US" dirty="0"/>
              <a:t>Co-created vision</a:t>
            </a:r>
          </a:p>
          <a:p>
            <a:r>
              <a:rPr lang="en-US" dirty="0"/>
              <a:t>Process of aligning intentions and actions</a:t>
            </a:r>
          </a:p>
        </p:txBody>
      </p:sp>
      <p:pic>
        <p:nvPicPr>
          <p:cNvPr id="4" name="Picture 3">
            <a:extLst>
              <a:ext uri="{FF2B5EF4-FFF2-40B4-BE49-F238E27FC236}">
                <a16:creationId xmlns:a16="http://schemas.microsoft.com/office/drawing/2014/main" id="{97FAEABD-93BE-BC4E-9799-422A7901BE84}"/>
              </a:ext>
            </a:extLst>
          </p:cNvPr>
          <p:cNvPicPr>
            <a:picLocks noChangeAspect="1"/>
          </p:cNvPicPr>
          <p:nvPr/>
        </p:nvPicPr>
        <p:blipFill>
          <a:blip r:embed="rId3"/>
          <a:stretch>
            <a:fillRect/>
          </a:stretch>
        </p:blipFill>
        <p:spPr>
          <a:xfrm>
            <a:off x="2015230" y="1825625"/>
            <a:ext cx="4789999" cy="3592499"/>
          </a:xfrm>
          <a:prstGeom prst="rect">
            <a:avLst/>
          </a:prstGeom>
        </p:spPr>
      </p:pic>
    </p:spTree>
    <p:extLst>
      <p:ext uri="{BB962C8B-B14F-4D97-AF65-F5344CB8AC3E}">
        <p14:creationId xmlns:p14="http://schemas.microsoft.com/office/powerpoint/2010/main" val="185657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8E5D-280A-BB44-816C-DB45A109A16F}"/>
              </a:ext>
            </a:extLst>
          </p:cNvPr>
          <p:cNvSpPr>
            <a:spLocks noGrp="1"/>
          </p:cNvSpPr>
          <p:nvPr>
            <p:ph type="title"/>
          </p:nvPr>
        </p:nvSpPr>
        <p:spPr/>
        <p:txBody>
          <a:bodyPr/>
          <a:lstStyle/>
          <a:p>
            <a:r>
              <a:rPr lang="en-US" dirty="0"/>
              <a:t>Supporting structures</a:t>
            </a:r>
          </a:p>
        </p:txBody>
      </p:sp>
      <p:sp>
        <p:nvSpPr>
          <p:cNvPr id="3" name="Content Placeholder 2">
            <a:extLst>
              <a:ext uri="{FF2B5EF4-FFF2-40B4-BE49-F238E27FC236}">
                <a16:creationId xmlns:a16="http://schemas.microsoft.com/office/drawing/2014/main" id="{2860E209-CF12-424B-B2C9-84A2EB9AA038}"/>
              </a:ext>
            </a:extLst>
          </p:cNvPr>
          <p:cNvSpPr>
            <a:spLocks noGrp="1"/>
          </p:cNvSpPr>
          <p:nvPr>
            <p:ph idx="1"/>
          </p:nvPr>
        </p:nvSpPr>
        <p:spPr/>
        <p:txBody>
          <a:bodyPr/>
          <a:lstStyle/>
          <a:p>
            <a:r>
              <a:rPr lang="en-US" dirty="0"/>
              <a:t>Calendars</a:t>
            </a:r>
          </a:p>
          <a:p>
            <a:r>
              <a:rPr lang="en-US" dirty="0"/>
              <a:t>Contracts, agreements, implementation plans, scopes of work</a:t>
            </a:r>
          </a:p>
          <a:p>
            <a:r>
              <a:rPr lang="en-US" dirty="0"/>
              <a:t>Rubrics, tools, milestones, benchmarks</a:t>
            </a:r>
          </a:p>
          <a:p>
            <a:endParaRPr lang="en-US" dirty="0"/>
          </a:p>
        </p:txBody>
      </p:sp>
    </p:spTree>
    <p:extLst>
      <p:ext uri="{BB962C8B-B14F-4D97-AF65-F5344CB8AC3E}">
        <p14:creationId xmlns:p14="http://schemas.microsoft.com/office/powerpoint/2010/main" val="973610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1746634-F7B8-C949-852D-91F336385DDA}"/>
              </a:ext>
            </a:extLst>
          </p:cNvPr>
          <p:cNvPicPr>
            <a:picLocks noGrp="1" noChangeAspect="1"/>
          </p:cNvPicPr>
          <p:nvPr>
            <p:ph idx="1"/>
          </p:nvPr>
        </p:nvPicPr>
        <p:blipFill rotWithShape="1">
          <a:blip r:embed="rId3"/>
          <a:srcRect t="10000"/>
          <a:stretch/>
        </p:blipFill>
        <p:spPr>
          <a:xfrm>
            <a:off x="20" y="10"/>
            <a:ext cx="12191980" cy="6857990"/>
          </a:xfrm>
          <a:prstGeom prst="rect">
            <a:avLst/>
          </a:prstGeom>
        </p:spPr>
      </p:pic>
    </p:spTree>
    <p:extLst>
      <p:ext uri="{BB962C8B-B14F-4D97-AF65-F5344CB8AC3E}">
        <p14:creationId xmlns:p14="http://schemas.microsoft.com/office/powerpoint/2010/main" val="379491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9C280-3888-3F46-BA47-9159705FD2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01911E-6329-6B48-8406-83BA9A9987BA}"/>
              </a:ext>
            </a:extLst>
          </p:cNvPr>
          <p:cNvSpPr>
            <a:spLocks noGrp="1"/>
          </p:cNvSpPr>
          <p:nvPr>
            <p:ph idx="1"/>
          </p:nvPr>
        </p:nvSpPr>
        <p:spPr>
          <a:xfrm>
            <a:off x="2015231" y="365125"/>
            <a:ext cx="9238556" cy="5721350"/>
          </a:xfrm>
        </p:spPr>
        <p:txBody>
          <a:bodyPr>
            <a:normAutofit/>
          </a:bodyPr>
          <a:lstStyle/>
          <a:p>
            <a:pPr marL="0" indent="0">
              <a:buNone/>
            </a:pPr>
            <a:r>
              <a:rPr lang="en-US" sz="3600" dirty="0"/>
              <a:t>“Collective vision building is a deepening, reinforcing process of increasing clarity, enthusiasm, communication, and commitment. As people talk, try things out, inquire, re-try—all of this jointly—people become more skilled, ideas become clearer, shared commitment gets stronger.”</a:t>
            </a:r>
          </a:p>
          <a:p>
            <a:pPr marL="0" indent="0">
              <a:buNone/>
            </a:pPr>
            <a:endParaRPr lang="en-US" sz="4000" dirty="0"/>
          </a:p>
          <a:p>
            <a:pPr marL="0" indent="0" algn="r">
              <a:buNone/>
            </a:pPr>
            <a:endParaRPr lang="en-US" dirty="0"/>
          </a:p>
          <a:p>
            <a:pPr marL="0" indent="0" algn="r">
              <a:buNone/>
            </a:pPr>
            <a:r>
              <a:rPr lang="en-US" dirty="0"/>
              <a:t>- Michael Fullan</a:t>
            </a:r>
          </a:p>
        </p:txBody>
      </p:sp>
      <p:pic>
        <p:nvPicPr>
          <p:cNvPr id="4" name="Picture 3">
            <a:extLst>
              <a:ext uri="{FF2B5EF4-FFF2-40B4-BE49-F238E27FC236}">
                <a16:creationId xmlns:a16="http://schemas.microsoft.com/office/drawing/2014/main" id="{A3B647F3-7755-FD41-B989-2F619380C0A9}"/>
              </a:ext>
            </a:extLst>
          </p:cNvPr>
          <p:cNvPicPr>
            <a:picLocks noChangeAspect="1"/>
          </p:cNvPicPr>
          <p:nvPr/>
        </p:nvPicPr>
        <p:blipFill>
          <a:blip r:embed="rId3"/>
          <a:stretch>
            <a:fillRect/>
          </a:stretch>
        </p:blipFill>
        <p:spPr>
          <a:xfrm>
            <a:off x="2228850" y="4052888"/>
            <a:ext cx="4142184" cy="2333625"/>
          </a:xfrm>
          <a:prstGeom prst="rect">
            <a:avLst/>
          </a:prstGeom>
        </p:spPr>
      </p:pic>
    </p:spTree>
    <p:extLst>
      <p:ext uri="{BB962C8B-B14F-4D97-AF65-F5344CB8AC3E}">
        <p14:creationId xmlns:p14="http://schemas.microsoft.com/office/powerpoint/2010/main" val="3279659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DFF7-4491-C743-BF9A-487D75B8503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DC3E72B-640F-4C4A-8E71-694F2A81B357}"/>
              </a:ext>
            </a:extLst>
          </p:cNvPr>
          <p:cNvSpPr>
            <a:spLocks noGrp="1"/>
          </p:cNvSpPr>
          <p:nvPr>
            <p:ph idx="1"/>
          </p:nvPr>
        </p:nvSpPr>
        <p:spPr/>
        <p:txBody>
          <a:bodyPr/>
          <a:lstStyle/>
          <a:p>
            <a:pPr lvl="0"/>
            <a:r>
              <a:rPr lang="en-US" dirty="0"/>
              <a:t>Collaborate, explore, and share strategies and approaches to recruiting external partners to increase the resiliency of high school redesign efforts</a:t>
            </a:r>
          </a:p>
          <a:p>
            <a:pPr lvl="0"/>
            <a:endParaRPr lang="en-US" dirty="0"/>
          </a:p>
          <a:p>
            <a:pPr lvl="0"/>
            <a:r>
              <a:rPr lang="en-US" b="1" dirty="0"/>
              <a:t>Some examples of types of partners:  </a:t>
            </a:r>
            <a:r>
              <a:rPr lang="en-US" dirty="0"/>
              <a:t>higher education, business, social service providers, implementation support and capacity partners, governmental (other agencies and inter-agency)</a:t>
            </a:r>
          </a:p>
          <a:p>
            <a:pPr lvl="1"/>
            <a:r>
              <a:rPr lang="en-US" dirty="0"/>
              <a:t>Who else?</a:t>
            </a:r>
          </a:p>
          <a:p>
            <a:endParaRPr lang="en-US" dirty="0"/>
          </a:p>
        </p:txBody>
      </p:sp>
    </p:spTree>
    <p:extLst>
      <p:ext uri="{BB962C8B-B14F-4D97-AF65-F5344CB8AC3E}">
        <p14:creationId xmlns:p14="http://schemas.microsoft.com/office/powerpoint/2010/main" val="3914787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49CB-86D4-2E4F-B39B-7037A95D6D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AD82F6-FDB1-5E46-9DFA-8C4A50B2052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5AA37BE-2B28-EA45-93C0-918ACA8C0BF9}"/>
              </a:ext>
            </a:extLst>
          </p:cNvPr>
          <p:cNvPicPr>
            <a:picLocks noChangeAspect="1"/>
          </p:cNvPicPr>
          <p:nvPr/>
        </p:nvPicPr>
        <p:blipFill>
          <a:blip r:embed="rId3"/>
          <a:stretch>
            <a:fillRect/>
          </a:stretch>
        </p:blipFill>
        <p:spPr>
          <a:xfrm>
            <a:off x="0" y="0"/>
            <a:ext cx="12192000" cy="6849686"/>
          </a:xfrm>
          <a:prstGeom prst="rect">
            <a:avLst/>
          </a:prstGeom>
        </p:spPr>
      </p:pic>
    </p:spTree>
    <p:extLst>
      <p:ext uri="{BB962C8B-B14F-4D97-AF65-F5344CB8AC3E}">
        <p14:creationId xmlns:p14="http://schemas.microsoft.com/office/powerpoint/2010/main" val="2663909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6C1B-6A53-F245-8263-095E3C9B1D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3A08D1-FC40-184C-BE32-A54925174159}"/>
              </a:ext>
            </a:extLst>
          </p:cNvPr>
          <p:cNvSpPr>
            <a:spLocks noGrp="1"/>
          </p:cNvSpPr>
          <p:nvPr>
            <p:ph idx="1"/>
          </p:nvPr>
        </p:nvSpPr>
        <p:spPr>
          <a:xfrm>
            <a:off x="2015231" y="1690687"/>
            <a:ext cx="9907479" cy="4507575"/>
          </a:xfrm>
        </p:spPr>
        <p:txBody>
          <a:bodyPr/>
          <a:lstStyle/>
          <a:p>
            <a:pPr marL="0" indent="0">
              <a:buNone/>
            </a:pPr>
            <a:r>
              <a:rPr lang="en-US" sz="4000" dirty="0"/>
              <a:t>Taken from the field of complexity science, </a:t>
            </a:r>
            <a:r>
              <a:rPr lang="en-US" sz="4000" b="1" dirty="0"/>
              <a:t>“emergence” </a:t>
            </a:r>
            <a:r>
              <a:rPr lang="en-US" sz="4000" dirty="0"/>
              <a:t>is a term that is used to describe events that are unpredictable, which seem to result from the interactions between elements, and which no one organization or individual can control. </a:t>
            </a:r>
          </a:p>
          <a:p>
            <a:pPr marL="0" indent="0" algn="r">
              <a:buNone/>
            </a:pPr>
            <a:r>
              <a:rPr lang="en-US" sz="1800" i="1" dirty="0"/>
              <a:t>Stanford Social Innovation Review, 2013</a:t>
            </a:r>
            <a:endParaRPr lang="en-US" sz="1800" dirty="0"/>
          </a:p>
        </p:txBody>
      </p:sp>
    </p:spTree>
    <p:extLst>
      <p:ext uri="{BB962C8B-B14F-4D97-AF65-F5344CB8AC3E}">
        <p14:creationId xmlns:p14="http://schemas.microsoft.com/office/powerpoint/2010/main" val="1316670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7C105-4FF0-534D-A35C-C88E0E4BE2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A4A3911-0F68-EF40-986B-8C74AE31A04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21D61F8-D8C5-4D4D-8D94-9319EB04A4CB}"/>
              </a:ext>
            </a:extLst>
          </p:cNvPr>
          <p:cNvPicPr>
            <a:picLocks noChangeAspect="1"/>
          </p:cNvPicPr>
          <p:nvPr/>
        </p:nvPicPr>
        <p:blipFill>
          <a:blip r:embed="rId3"/>
          <a:stretch>
            <a:fillRect/>
          </a:stretch>
        </p:blipFill>
        <p:spPr>
          <a:xfrm>
            <a:off x="2321220" y="444050"/>
            <a:ext cx="9295499" cy="5589861"/>
          </a:xfrm>
          <a:prstGeom prst="rect">
            <a:avLst/>
          </a:prstGeom>
        </p:spPr>
      </p:pic>
    </p:spTree>
    <p:extLst>
      <p:ext uri="{BB962C8B-B14F-4D97-AF65-F5344CB8AC3E}">
        <p14:creationId xmlns:p14="http://schemas.microsoft.com/office/powerpoint/2010/main" val="241762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510D-C732-874D-AD66-2F2685517C06}"/>
              </a:ext>
            </a:extLst>
          </p:cNvPr>
          <p:cNvSpPr>
            <a:spLocks noGrp="1"/>
          </p:cNvSpPr>
          <p:nvPr>
            <p:ph type="title"/>
          </p:nvPr>
        </p:nvSpPr>
        <p:spPr/>
        <p:txBody>
          <a:bodyPr/>
          <a:lstStyle/>
          <a:p>
            <a:r>
              <a:rPr lang="en-US" dirty="0"/>
              <a:t>Bigger questions</a:t>
            </a:r>
          </a:p>
        </p:txBody>
      </p:sp>
      <p:sp>
        <p:nvSpPr>
          <p:cNvPr id="3" name="Content Placeholder 2">
            <a:extLst>
              <a:ext uri="{FF2B5EF4-FFF2-40B4-BE49-F238E27FC236}">
                <a16:creationId xmlns:a16="http://schemas.microsoft.com/office/drawing/2014/main" id="{0B1ED46A-E8C4-3346-8449-11FDBE5FB5BA}"/>
              </a:ext>
            </a:extLst>
          </p:cNvPr>
          <p:cNvSpPr>
            <a:spLocks noGrp="1"/>
          </p:cNvSpPr>
          <p:nvPr>
            <p:ph idx="1"/>
          </p:nvPr>
        </p:nvSpPr>
        <p:spPr/>
        <p:txBody>
          <a:bodyPr/>
          <a:lstStyle/>
          <a:p>
            <a:r>
              <a:rPr lang="en-US" i="1" dirty="0"/>
              <a:t>What are the work, college, and other connections that will organize the greater community toward supporting high school redesign? </a:t>
            </a:r>
          </a:p>
          <a:p>
            <a:r>
              <a:rPr lang="en-US" i="1" dirty="0"/>
              <a:t>What role can the state play in fostering connections?</a:t>
            </a:r>
            <a:endParaRPr lang="en-US" dirty="0"/>
          </a:p>
          <a:p>
            <a:endParaRPr lang="en-US" dirty="0"/>
          </a:p>
        </p:txBody>
      </p:sp>
      <p:pic>
        <p:nvPicPr>
          <p:cNvPr id="4" name="Picture 3">
            <a:extLst>
              <a:ext uri="{FF2B5EF4-FFF2-40B4-BE49-F238E27FC236}">
                <a16:creationId xmlns:a16="http://schemas.microsoft.com/office/drawing/2014/main" id="{A0D87622-DA2B-F840-A9E7-F6E2E459B692}"/>
              </a:ext>
            </a:extLst>
          </p:cNvPr>
          <p:cNvPicPr>
            <a:picLocks noChangeAspect="1"/>
          </p:cNvPicPr>
          <p:nvPr/>
        </p:nvPicPr>
        <p:blipFill>
          <a:blip r:embed="rId3"/>
          <a:stretch>
            <a:fillRect/>
          </a:stretch>
        </p:blipFill>
        <p:spPr>
          <a:xfrm>
            <a:off x="5367820" y="3713023"/>
            <a:ext cx="2325564" cy="2325564"/>
          </a:xfrm>
          <a:prstGeom prst="rect">
            <a:avLst/>
          </a:prstGeom>
        </p:spPr>
      </p:pic>
    </p:spTree>
    <p:extLst>
      <p:ext uri="{BB962C8B-B14F-4D97-AF65-F5344CB8AC3E}">
        <p14:creationId xmlns:p14="http://schemas.microsoft.com/office/powerpoint/2010/main" val="1926056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E53A-D3EA-7244-A5A0-AEDC2F85EE2A}"/>
              </a:ext>
            </a:extLst>
          </p:cNvPr>
          <p:cNvSpPr>
            <a:spLocks noGrp="1"/>
          </p:cNvSpPr>
          <p:nvPr>
            <p:ph type="title"/>
          </p:nvPr>
        </p:nvSpPr>
        <p:spPr/>
        <p:txBody>
          <a:bodyPr/>
          <a:lstStyle/>
          <a:p>
            <a:r>
              <a:rPr lang="en-US" dirty="0"/>
              <a:t>Broader Brainstorm</a:t>
            </a:r>
          </a:p>
        </p:txBody>
      </p:sp>
      <p:sp>
        <p:nvSpPr>
          <p:cNvPr id="3" name="Content Placeholder 2">
            <a:extLst>
              <a:ext uri="{FF2B5EF4-FFF2-40B4-BE49-F238E27FC236}">
                <a16:creationId xmlns:a16="http://schemas.microsoft.com/office/drawing/2014/main" id="{B80D8DFC-A7B2-3B42-90A7-E9DDF9390271}"/>
              </a:ext>
            </a:extLst>
          </p:cNvPr>
          <p:cNvSpPr>
            <a:spLocks noGrp="1"/>
          </p:cNvSpPr>
          <p:nvPr>
            <p:ph idx="1"/>
          </p:nvPr>
        </p:nvSpPr>
        <p:spPr/>
        <p:txBody>
          <a:bodyPr>
            <a:normAutofit lnSpcReduction="10000"/>
          </a:bodyPr>
          <a:lstStyle/>
          <a:p>
            <a:r>
              <a:rPr lang="en-US" dirty="0"/>
              <a:t>As a state team, brainstorm organizations and individuals that make up the following broader categories:</a:t>
            </a:r>
          </a:p>
          <a:p>
            <a:endParaRPr lang="en-US" dirty="0"/>
          </a:p>
          <a:p>
            <a:pPr lvl="1"/>
            <a:r>
              <a:rPr lang="en-US" dirty="0"/>
              <a:t>Workforce</a:t>
            </a:r>
          </a:p>
          <a:p>
            <a:pPr lvl="1"/>
            <a:r>
              <a:rPr lang="en-US" dirty="0"/>
              <a:t>Higher education</a:t>
            </a:r>
          </a:p>
          <a:p>
            <a:pPr lvl="1"/>
            <a:r>
              <a:rPr lang="en-US" dirty="0"/>
              <a:t>Community partners</a:t>
            </a:r>
          </a:p>
          <a:p>
            <a:pPr lvl="1"/>
            <a:r>
              <a:rPr lang="en-US" dirty="0"/>
              <a:t>Student support providers</a:t>
            </a:r>
          </a:p>
          <a:p>
            <a:pPr lvl="1"/>
            <a:r>
              <a:rPr lang="en-US" dirty="0"/>
              <a:t>School implementation/</a:t>
            </a:r>
          </a:p>
          <a:p>
            <a:pPr marL="457200" lvl="1" indent="0">
              <a:buNone/>
            </a:pPr>
            <a:r>
              <a:rPr lang="en-US" dirty="0"/>
              <a:t>capacity support partners</a:t>
            </a:r>
          </a:p>
          <a:p>
            <a:pPr lvl="1"/>
            <a:r>
              <a:rPr lang="en-US" dirty="0"/>
              <a:t>Inter or intra agency partners</a:t>
            </a:r>
          </a:p>
        </p:txBody>
      </p:sp>
      <p:pic>
        <p:nvPicPr>
          <p:cNvPr id="4" name="Picture 3">
            <a:extLst>
              <a:ext uri="{FF2B5EF4-FFF2-40B4-BE49-F238E27FC236}">
                <a16:creationId xmlns:a16="http://schemas.microsoft.com/office/drawing/2014/main" id="{43B3AA97-0EFD-B84E-AD0A-2E1004592161}"/>
              </a:ext>
            </a:extLst>
          </p:cNvPr>
          <p:cNvPicPr>
            <a:picLocks noChangeAspect="1"/>
          </p:cNvPicPr>
          <p:nvPr/>
        </p:nvPicPr>
        <p:blipFill rotWithShape="1">
          <a:blip r:embed="rId3"/>
          <a:srcRect b="10418"/>
          <a:stretch/>
        </p:blipFill>
        <p:spPr>
          <a:xfrm>
            <a:off x="7408357" y="2995507"/>
            <a:ext cx="3920703" cy="2908143"/>
          </a:xfrm>
          <a:prstGeom prst="rect">
            <a:avLst/>
          </a:prstGeom>
        </p:spPr>
      </p:pic>
    </p:spTree>
    <p:extLst>
      <p:ext uri="{BB962C8B-B14F-4D97-AF65-F5344CB8AC3E}">
        <p14:creationId xmlns:p14="http://schemas.microsoft.com/office/powerpoint/2010/main" val="395840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2235-AE9B-AB4E-83B5-EAA6F9A91037}"/>
              </a:ext>
            </a:extLst>
          </p:cNvPr>
          <p:cNvSpPr>
            <a:spLocks noGrp="1"/>
          </p:cNvSpPr>
          <p:nvPr>
            <p:ph type="title"/>
          </p:nvPr>
        </p:nvSpPr>
        <p:spPr/>
        <p:txBody>
          <a:bodyPr/>
          <a:lstStyle/>
          <a:p>
            <a:r>
              <a:rPr lang="en-US" dirty="0"/>
              <a:t>Triad Discussion</a:t>
            </a:r>
          </a:p>
        </p:txBody>
      </p:sp>
      <p:sp>
        <p:nvSpPr>
          <p:cNvPr id="3" name="Content Placeholder 2">
            <a:extLst>
              <a:ext uri="{FF2B5EF4-FFF2-40B4-BE49-F238E27FC236}">
                <a16:creationId xmlns:a16="http://schemas.microsoft.com/office/drawing/2014/main" id="{F35E6BBB-3F8E-6743-93EA-C82DE3FC3502}"/>
              </a:ext>
            </a:extLst>
          </p:cNvPr>
          <p:cNvSpPr>
            <a:spLocks noGrp="1"/>
          </p:cNvSpPr>
          <p:nvPr>
            <p:ph idx="1"/>
          </p:nvPr>
        </p:nvSpPr>
        <p:spPr/>
        <p:txBody>
          <a:bodyPr/>
          <a:lstStyle/>
          <a:p>
            <a:r>
              <a:rPr lang="en-US" dirty="0"/>
              <a:t>Stand up, and form groups with representatives from at least 2 states.</a:t>
            </a:r>
          </a:p>
          <a:p>
            <a:r>
              <a:rPr lang="en-US" dirty="0"/>
              <a:t>In the context of your state’s brainstorm, share the extent to which partners have been engaged to support school- and district-based work.</a:t>
            </a:r>
          </a:p>
          <a:p>
            <a:r>
              <a:rPr lang="en-US" dirty="0"/>
              <a:t>What has worked well? Who was the lead connector?</a:t>
            </a:r>
          </a:p>
        </p:txBody>
      </p:sp>
      <p:pic>
        <p:nvPicPr>
          <p:cNvPr id="4" name="Picture 3">
            <a:extLst>
              <a:ext uri="{FF2B5EF4-FFF2-40B4-BE49-F238E27FC236}">
                <a16:creationId xmlns:a16="http://schemas.microsoft.com/office/drawing/2014/main" id="{A8DBD61F-BFDF-184C-B037-0A76DEC653D8}"/>
              </a:ext>
            </a:extLst>
          </p:cNvPr>
          <p:cNvPicPr>
            <a:picLocks noChangeAspect="1"/>
          </p:cNvPicPr>
          <p:nvPr/>
        </p:nvPicPr>
        <p:blipFill>
          <a:blip r:embed="rId3"/>
          <a:stretch>
            <a:fillRect/>
          </a:stretch>
        </p:blipFill>
        <p:spPr>
          <a:xfrm>
            <a:off x="4853730" y="4579199"/>
            <a:ext cx="2484539" cy="1646007"/>
          </a:xfrm>
          <a:prstGeom prst="rect">
            <a:avLst/>
          </a:prstGeom>
        </p:spPr>
      </p:pic>
    </p:spTree>
    <p:extLst>
      <p:ext uri="{BB962C8B-B14F-4D97-AF65-F5344CB8AC3E}">
        <p14:creationId xmlns:p14="http://schemas.microsoft.com/office/powerpoint/2010/main" val="2717220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C2DC-BC71-F34F-8F44-B90CD7BD14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58057A-9B88-3B4A-BDF4-4E04228C8E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C1D7DD-DBD2-A44A-8F0A-17D19B653801}"/>
              </a:ext>
            </a:extLst>
          </p:cNvPr>
          <p:cNvPicPr>
            <a:picLocks noChangeAspect="1"/>
          </p:cNvPicPr>
          <p:nvPr/>
        </p:nvPicPr>
        <p:blipFill>
          <a:blip r:embed="rId3"/>
          <a:stretch>
            <a:fillRect/>
          </a:stretch>
        </p:blipFill>
        <p:spPr>
          <a:xfrm>
            <a:off x="457303" y="1825625"/>
            <a:ext cx="3497538" cy="3497538"/>
          </a:xfrm>
          <a:prstGeom prst="rect">
            <a:avLst/>
          </a:prstGeom>
        </p:spPr>
      </p:pic>
      <p:pic>
        <p:nvPicPr>
          <p:cNvPr id="6" name="Picture 5">
            <a:extLst>
              <a:ext uri="{FF2B5EF4-FFF2-40B4-BE49-F238E27FC236}">
                <a16:creationId xmlns:a16="http://schemas.microsoft.com/office/drawing/2014/main" id="{83757322-747D-7649-9692-D4D723332A01}"/>
              </a:ext>
            </a:extLst>
          </p:cNvPr>
          <p:cNvPicPr>
            <a:picLocks noChangeAspect="1"/>
          </p:cNvPicPr>
          <p:nvPr/>
        </p:nvPicPr>
        <p:blipFill>
          <a:blip r:embed="rId4"/>
          <a:stretch>
            <a:fillRect/>
          </a:stretch>
        </p:blipFill>
        <p:spPr>
          <a:xfrm>
            <a:off x="4065727" y="1398727"/>
            <a:ext cx="4060545" cy="4060545"/>
          </a:xfrm>
          <a:prstGeom prst="rect">
            <a:avLst/>
          </a:prstGeom>
        </p:spPr>
      </p:pic>
      <p:pic>
        <p:nvPicPr>
          <p:cNvPr id="7" name="Picture 6">
            <a:extLst>
              <a:ext uri="{FF2B5EF4-FFF2-40B4-BE49-F238E27FC236}">
                <a16:creationId xmlns:a16="http://schemas.microsoft.com/office/drawing/2014/main" id="{E07C7456-6738-9D4C-B4DE-08CFC76F6484}"/>
              </a:ext>
            </a:extLst>
          </p:cNvPr>
          <p:cNvPicPr>
            <a:picLocks noChangeAspect="1"/>
          </p:cNvPicPr>
          <p:nvPr/>
        </p:nvPicPr>
        <p:blipFill>
          <a:blip r:embed="rId5"/>
          <a:stretch>
            <a:fillRect/>
          </a:stretch>
        </p:blipFill>
        <p:spPr>
          <a:xfrm>
            <a:off x="8459715" y="1825625"/>
            <a:ext cx="3633647" cy="3633647"/>
          </a:xfrm>
          <a:prstGeom prst="rect">
            <a:avLst/>
          </a:prstGeom>
        </p:spPr>
      </p:pic>
    </p:spTree>
    <p:extLst>
      <p:ext uri="{BB962C8B-B14F-4D97-AF65-F5344CB8AC3E}">
        <p14:creationId xmlns:p14="http://schemas.microsoft.com/office/powerpoint/2010/main" val="4187282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96170D6-7F83-433A-AC93-E6B99A00861D}" vid="{5D1A66DF-7DD1-4F03-A57D-01AA8A12E5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7400</TotalTime>
  <Words>679</Words>
  <Application>Microsoft Office PowerPoint</Application>
  <PresentationFormat>Widescreen</PresentationFormat>
  <Paragraphs>104</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Organizing Partner Connections at the State, District, and Local Level</vt:lpstr>
      <vt:lpstr>Objectives</vt:lpstr>
      <vt:lpstr>PowerPoint Presentation</vt:lpstr>
      <vt:lpstr>PowerPoint Presentation</vt:lpstr>
      <vt:lpstr>PowerPoint Presentation</vt:lpstr>
      <vt:lpstr>Bigger questions</vt:lpstr>
      <vt:lpstr>Broader Brainstorm</vt:lpstr>
      <vt:lpstr>Triad Discussion</vt:lpstr>
      <vt:lpstr>PowerPoint Presentation</vt:lpstr>
      <vt:lpstr>Stakeholder Graphic Organizer</vt:lpstr>
      <vt:lpstr>PowerPoint Presentation</vt:lpstr>
      <vt:lpstr>Table Discussion</vt:lpstr>
      <vt:lpstr>Rethinking organization</vt:lpstr>
      <vt:lpstr>Supporting structures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Co-constructing Principles and Practices</dc:title>
  <dc:creator>Linda Muskauski</dc:creator>
  <cp:lastModifiedBy>Gregg Howell</cp:lastModifiedBy>
  <cp:revision>128</cp:revision>
  <cp:lastPrinted>2020-01-13T18:52:05Z</cp:lastPrinted>
  <dcterms:created xsi:type="dcterms:W3CDTF">2019-12-28T11:30:24Z</dcterms:created>
  <dcterms:modified xsi:type="dcterms:W3CDTF">2020-01-21T15:27:34Z</dcterms:modified>
</cp:coreProperties>
</file>