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0" r:id="rId3"/>
    <p:sldId id="271" r:id="rId4"/>
    <p:sldId id="272" r:id="rId5"/>
    <p:sldId id="275" r:id="rId6"/>
    <p:sldId id="277" r:id="rId7"/>
    <p:sldId id="276" r:id="rId8"/>
    <p:sldId id="274" r:id="rId9"/>
    <p:sldId id="280" r:id="rId10"/>
    <p:sldId id="278" r:id="rId11"/>
    <p:sldId id="279"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94C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3703"/>
  </p:normalViewPr>
  <p:slideViewPr>
    <p:cSldViewPr snapToGrid="0" showGuides="1">
      <p:cViewPr varScale="1">
        <p:scale>
          <a:sx n="90" d="100"/>
          <a:sy n="90" d="100"/>
        </p:scale>
        <p:origin x="26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9D632FF-E93B-472F-9409-8D314ABFAF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CD57D46-47EE-435C-BB55-2234121ED196}">
      <dgm:prSet/>
      <dgm:spPr/>
      <dgm:t>
        <a:bodyPr/>
        <a:lstStyle/>
        <a:p>
          <a:r>
            <a:rPr lang="en-US"/>
            <a:t>Short, replicable surveys</a:t>
          </a:r>
        </a:p>
      </dgm:t>
    </dgm:pt>
    <dgm:pt modelId="{5607AD74-996C-43E6-A890-EC0457F917C0}" type="parTrans" cxnId="{BA428F6B-1D34-4354-90F6-095BEEE7E1EB}">
      <dgm:prSet/>
      <dgm:spPr/>
      <dgm:t>
        <a:bodyPr/>
        <a:lstStyle/>
        <a:p>
          <a:endParaRPr lang="en-US"/>
        </a:p>
      </dgm:t>
    </dgm:pt>
    <dgm:pt modelId="{5ED34AE1-F8A3-4172-803B-FE11D3C55D3B}" type="sibTrans" cxnId="{BA428F6B-1D34-4354-90F6-095BEEE7E1EB}">
      <dgm:prSet/>
      <dgm:spPr/>
      <dgm:t>
        <a:bodyPr/>
        <a:lstStyle/>
        <a:p>
          <a:endParaRPr lang="en-US"/>
        </a:p>
      </dgm:t>
    </dgm:pt>
    <dgm:pt modelId="{28F12050-87FC-4CC2-97FE-C0F96B1A1E5C}">
      <dgm:prSet/>
      <dgm:spPr/>
      <dgm:t>
        <a:bodyPr/>
        <a:lstStyle/>
        <a:p>
          <a:r>
            <a:rPr lang="en-US"/>
            <a:t>Descriptive rubrics</a:t>
          </a:r>
        </a:p>
      </dgm:t>
    </dgm:pt>
    <dgm:pt modelId="{4F86093B-4B0E-4A42-AB8D-FC11381B7B32}" type="parTrans" cxnId="{614A2D6C-4EE9-4A5F-942C-DF42710CEAA3}">
      <dgm:prSet/>
      <dgm:spPr/>
      <dgm:t>
        <a:bodyPr/>
        <a:lstStyle/>
        <a:p>
          <a:endParaRPr lang="en-US"/>
        </a:p>
      </dgm:t>
    </dgm:pt>
    <dgm:pt modelId="{0E07203B-62C0-4BAF-9BF4-AE7611B982CB}" type="sibTrans" cxnId="{614A2D6C-4EE9-4A5F-942C-DF42710CEAA3}">
      <dgm:prSet/>
      <dgm:spPr/>
      <dgm:t>
        <a:bodyPr/>
        <a:lstStyle/>
        <a:p>
          <a:endParaRPr lang="en-US"/>
        </a:p>
      </dgm:t>
    </dgm:pt>
    <dgm:pt modelId="{027B8102-9F55-4F92-B761-3EEC5E4849F7}" type="pres">
      <dgm:prSet presAssocID="{B9D632FF-E93B-472F-9409-8D314ABFAFE9}" presName="root" presStyleCnt="0">
        <dgm:presLayoutVars>
          <dgm:dir/>
          <dgm:resizeHandles val="exact"/>
        </dgm:presLayoutVars>
      </dgm:prSet>
      <dgm:spPr/>
    </dgm:pt>
    <dgm:pt modelId="{4CA8F9CE-EF7E-4BFA-8DC7-074C5C7C58B4}" type="pres">
      <dgm:prSet presAssocID="{BCD57D46-47EE-435C-BB55-2234121ED196}" presName="compNode" presStyleCnt="0"/>
      <dgm:spPr/>
    </dgm:pt>
    <dgm:pt modelId="{1C5969D2-518B-4E92-9D0B-767B3AAF5ECB}" type="pres">
      <dgm:prSet presAssocID="{BCD57D46-47EE-435C-BB55-2234121ED196}" presName="bgRect" presStyleLbl="bgShp" presStyleIdx="0" presStyleCnt="2"/>
      <dgm:spPr/>
    </dgm:pt>
    <dgm:pt modelId="{6BAB0930-259A-40CD-B1CD-41EA2FD3C56A}" type="pres">
      <dgm:prSet presAssocID="{BCD57D46-47EE-435C-BB55-2234121ED1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E80FFE15-71BA-4DBE-8C46-D82AE360BF66}" type="pres">
      <dgm:prSet presAssocID="{BCD57D46-47EE-435C-BB55-2234121ED196}" presName="spaceRect" presStyleCnt="0"/>
      <dgm:spPr/>
    </dgm:pt>
    <dgm:pt modelId="{7121E7D9-2D7E-4B0D-A475-413B4844B729}" type="pres">
      <dgm:prSet presAssocID="{BCD57D46-47EE-435C-BB55-2234121ED196}" presName="parTx" presStyleLbl="revTx" presStyleIdx="0" presStyleCnt="2">
        <dgm:presLayoutVars>
          <dgm:chMax val="0"/>
          <dgm:chPref val="0"/>
        </dgm:presLayoutVars>
      </dgm:prSet>
      <dgm:spPr/>
    </dgm:pt>
    <dgm:pt modelId="{3663CA27-0BC6-4131-8F6B-E22E89299A31}" type="pres">
      <dgm:prSet presAssocID="{5ED34AE1-F8A3-4172-803B-FE11D3C55D3B}" presName="sibTrans" presStyleCnt="0"/>
      <dgm:spPr/>
    </dgm:pt>
    <dgm:pt modelId="{D1914DA5-8B3F-45DC-8268-C40FD0A2064B}" type="pres">
      <dgm:prSet presAssocID="{28F12050-87FC-4CC2-97FE-C0F96B1A1E5C}" presName="compNode" presStyleCnt="0"/>
      <dgm:spPr/>
    </dgm:pt>
    <dgm:pt modelId="{FEAB04D8-6C30-4D1F-BC6E-45353ABF2EAA}" type="pres">
      <dgm:prSet presAssocID="{28F12050-87FC-4CC2-97FE-C0F96B1A1E5C}" presName="bgRect" presStyleLbl="bgShp" presStyleIdx="1" presStyleCnt="2"/>
      <dgm:spPr/>
    </dgm:pt>
    <dgm:pt modelId="{55AB563E-F51A-462A-884A-165576ACF209}" type="pres">
      <dgm:prSet presAssocID="{28F12050-87FC-4CC2-97FE-C0F96B1A1E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50BF8A88-3F55-4D49-B794-592523A79A9E}" type="pres">
      <dgm:prSet presAssocID="{28F12050-87FC-4CC2-97FE-C0F96B1A1E5C}" presName="spaceRect" presStyleCnt="0"/>
      <dgm:spPr/>
    </dgm:pt>
    <dgm:pt modelId="{844F5D51-AC3E-495C-887E-2F076366E7D7}" type="pres">
      <dgm:prSet presAssocID="{28F12050-87FC-4CC2-97FE-C0F96B1A1E5C}" presName="parTx" presStyleLbl="revTx" presStyleIdx="1" presStyleCnt="2">
        <dgm:presLayoutVars>
          <dgm:chMax val="0"/>
          <dgm:chPref val="0"/>
        </dgm:presLayoutVars>
      </dgm:prSet>
      <dgm:spPr/>
    </dgm:pt>
  </dgm:ptLst>
  <dgm:cxnLst>
    <dgm:cxn modelId="{BA428F6B-1D34-4354-90F6-095BEEE7E1EB}" srcId="{B9D632FF-E93B-472F-9409-8D314ABFAFE9}" destId="{BCD57D46-47EE-435C-BB55-2234121ED196}" srcOrd="0" destOrd="0" parTransId="{5607AD74-996C-43E6-A890-EC0457F917C0}" sibTransId="{5ED34AE1-F8A3-4172-803B-FE11D3C55D3B}"/>
    <dgm:cxn modelId="{614A2D6C-4EE9-4A5F-942C-DF42710CEAA3}" srcId="{B9D632FF-E93B-472F-9409-8D314ABFAFE9}" destId="{28F12050-87FC-4CC2-97FE-C0F96B1A1E5C}" srcOrd="1" destOrd="0" parTransId="{4F86093B-4B0E-4A42-AB8D-FC11381B7B32}" sibTransId="{0E07203B-62C0-4BAF-9BF4-AE7611B982CB}"/>
    <dgm:cxn modelId="{CAB20088-97D4-41B7-89F2-B5104EC7A1B2}" type="presOf" srcId="{28F12050-87FC-4CC2-97FE-C0F96B1A1E5C}" destId="{844F5D51-AC3E-495C-887E-2F076366E7D7}" srcOrd="0" destOrd="0" presId="urn:microsoft.com/office/officeart/2018/2/layout/IconVerticalSolidList"/>
    <dgm:cxn modelId="{CDB4448A-B36A-4C02-83B6-6A9DD3E0FC68}" type="presOf" srcId="{B9D632FF-E93B-472F-9409-8D314ABFAFE9}" destId="{027B8102-9F55-4F92-B761-3EEC5E4849F7}" srcOrd="0" destOrd="0" presId="urn:microsoft.com/office/officeart/2018/2/layout/IconVerticalSolidList"/>
    <dgm:cxn modelId="{A77BAEEE-9EEA-4785-848D-6EEC56465E6B}" type="presOf" srcId="{BCD57D46-47EE-435C-BB55-2234121ED196}" destId="{7121E7D9-2D7E-4B0D-A475-413B4844B729}" srcOrd="0" destOrd="0" presId="urn:microsoft.com/office/officeart/2018/2/layout/IconVerticalSolidList"/>
    <dgm:cxn modelId="{6A533CAA-9E5B-4B08-A282-93C106EFB03D}" type="presParOf" srcId="{027B8102-9F55-4F92-B761-3EEC5E4849F7}" destId="{4CA8F9CE-EF7E-4BFA-8DC7-074C5C7C58B4}" srcOrd="0" destOrd="0" presId="urn:microsoft.com/office/officeart/2018/2/layout/IconVerticalSolidList"/>
    <dgm:cxn modelId="{FBA0EA6C-607A-47AA-83C6-5C71067C6235}" type="presParOf" srcId="{4CA8F9CE-EF7E-4BFA-8DC7-074C5C7C58B4}" destId="{1C5969D2-518B-4E92-9D0B-767B3AAF5ECB}" srcOrd="0" destOrd="0" presId="urn:microsoft.com/office/officeart/2018/2/layout/IconVerticalSolidList"/>
    <dgm:cxn modelId="{AC9AEFBA-19EF-4006-8CB4-28CA924B0188}" type="presParOf" srcId="{4CA8F9CE-EF7E-4BFA-8DC7-074C5C7C58B4}" destId="{6BAB0930-259A-40CD-B1CD-41EA2FD3C56A}" srcOrd="1" destOrd="0" presId="urn:microsoft.com/office/officeart/2018/2/layout/IconVerticalSolidList"/>
    <dgm:cxn modelId="{EFB4EF19-22F6-4255-BC7E-31882270192B}" type="presParOf" srcId="{4CA8F9CE-EF7E-4BFA-8DC7-074C5C7C58B4}" destId="{E80FFE15-71BA-4DBE-8C46-D82AE360BF66}" srcOrd="2" destOrd="0" presId="urn:microsoft.com/office/officeart/2018/2/layout/IconVerticalSolidList"/>
    <dgm:cxn modelId="{C0504A2E-FFD6-4D4C-B062-604CCB01E459}" type="presParOf" srcId="{4CA8F9CE-EF7E-4BFA-8DC7-074C5C7C58B4}" destId="{7121E7D9-2D7E-4B0D-A475-413B4844B729}" srcOrd="3" destOrd="0" presId="urn:microsoft.com/office/officeart/2018/2/layout/IconVerticalSolidList"/>
    <dgm:cxn modelId="{94CC19F4-4D27-406C-8389-DE4EAB0969B9}" type="presParOf" srcId="{027B8102-9F55-4F92-B761-3EEC5E4849F7}" destId="{3663CA27-0BC6-4131-8F6B-E22E89299A31}" srcOrd="1" destOrd="0" presId="urn:microsoft.com/office/officeart/2018/2/layout/IconVerticalSolidList"/>
    <dgm:cxn modelId="{3C79B4BD-0B42-4C8C-ADE2-036019BC2E5B}" type="presParOf" srcId="{027B8102-9F55-4F92-B761-3EEC5E4849F7}" destId="{D1914DA5-8B3F-45DC-8268-C40FD0A2064B}" srcOrd="2" destOrd="0" presId="urn:microsoft.com/office/officeart/2018/2/layout/IconVerticalSolidList"/>
    <dgm:cxn modelId="{70A77036-FF8B-49A5-B762-D8BCE1CBA286}" type="presParOf" srcId="{D1914DA5-8B3F-45DC-8268-C40FD0A2064B}" destId="{FEAB04D8-6C30-4D1F-BC6E-45353ABF2EAA}" srcOrd="0" destOrd="0" presId="urn:microsoft.com/office/officeart/2018/2/layout/IconVerticalSolidList"/>
    <dgm:cxn modelId="{7235313D-38BA-4DA6-933B-F78F8DB6A88C}" type="presParOf" srcId="{D1914DA5-8B3F-45DC-8268-C40FD0A2064B}" destId="{55AB563E-F51A-462A-884A-165576ACF209}" srcOrd="1" destOrd="0" presId="urn:microsoft.com/office/officeart/2018/2/layout/IconVerticalSolidList"/>
    <dgm:cxn modelId="{3504B184-655F-4CFD-B0B8-CCF10A9354DD}" type="presParOf" srcId="{D1914DA5-8B3F-45DC-8268-C40FD0A2064B}" destId="{50BF8A88-3F55-4D49-B794-592523A79A9E}" srcOrd="2" destOrd="0" presId="urn:microsoft.com/office/officeart/2018/2/layout/IconVerticalSolidList"/>
    <dgm:cxn modelId="{0A374B5F-ACF4-487D-8CC7-94840DD01FFF}" type="presParOf" srcId="{D1914DA5-8B3F-45DC-8268-C40FD0A2064B}" destId="{844F5D51-AC3E-495C-887E-2F076366E7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D632FF-E93B-472F-9409-8D314ABFAF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CD57D46-47EE-435C-BB55-2234121ED196}">
      <dgm:prSet/>
      <dgm:spPr/>
      <dgm:t>
        <a:bodyPr/>
        <a:lstStyle/>
        <a:p>
          <a:r>
            <a:rPr lang="en-US"/>
            <a:t>Short, replicable surveys</a:t>
          </a:r>
        </a:p>
      </dgm:t>
    </dgm:pt>
    <dgm:pt modelId="{5607AD74-996C-43E6-A890-EC0457F917C0}" type="parTrans" cxnId="{BA428F6B-1D34-4354-90F6-095BEEE7E1EB}">
      <dgm:prSet/>
      <dgm:spPr/>
      <dgm:t>
        <a:bodyPr/>
        <a:lstStyle/>
        <a:p>
          <a:endParaRPr lang="en-US"/>
        </a:p>
      </dgm:t>
    </dgm:pt>
    <dgm:pt modelId="{5ED34AE1-F8A3-4172-803B-FE11D3C55D3B}" type="sibTrans" cxnId="{BA428F6B-1D34-4354-90F6-095BEEE7E1EB}">
      <dgm:prSet/>
      <dgm:spPr/>
      <dgm:t>
        <a:bodyPr/>
        <a:lstStyle/>
        <a:p>
          <a:endParaRPr lang="en-US"/>
        </a:p>
      </dgm:t>
    </dgm:pt>
    <dgm:pt modelId="{28F12050-87FC-4CC2-97FE-C0F96B1A1E5C}">
      <dgm:prSet/>
      <dgm:spPr/>
      <dgm:t>
        <a:bodyPr/>
        <a:lstStyle/>
        <a:p>
          <a:r>
            <a:rPr lang="en-US"/>
            <a:t>Descriptive rubrics</a:t>
          </a:r>
        </a:p>
      </dgm:t>
    </dgm:pt>
    <dgm:pt modelId="{4F86093B-4B0E-4A42-AB8D-FC11381B7B32}" type="parTrans" cxnId="{614A2D6C-4EE9-4A5F-942C-DF42710CEAA3}">
      <dgm:prSet/>
      <dgm:spPr/>
      <dgm:t>
        <a:bodyPr/>
        <a:lstStyle/>
        <a:p>
          <a:endParaRPr lang="en-US"/>
        </a:p>
      </dgm:t>
    </dgm:pt>
    <dgm:pt modelId="{0E07203B-62C0-4BAF-9BF4-AE7611B982CB}" type="sibTrans" cxnId="{614A2D6C-4EE9-4A5F-942C-DF42710CEAA3}">
      <dgm:prSet/>
      <dgm:spPr/>
      <dgm:t>
        <a:bodyPr/>
        <a:lstStyle/>
        <a:p>
          <a:endParaRPr lang="en-US"/>
        </a:p>
      </dgm:t>
    </dgm:pt>
    <dgm:pt modelId="{027B8102-9F55-4F92-B761-3EEC5E4849F7}" type="pres">
      <dgm:prSet presAssocID="{B9D632FF-E93B-472F-9409-8D314ABFAFE9}" presName="root" presStyleCnt="0">
        <dgm:presLayoutVars>
          <dgm:dir/>
          <dgm:resizeHandles val="exact"/>
        </dgm:presLayoutVars>
      </dgm:prSet>
      <dgm:spPr/>
    </dgm:pt>
    <dgm:pt modelId="{4CA8F9CE-EF7E-4BFA-8DC7-074C5C7C58B4}" type="pres">
      <dgm:prSet presAssocID="{BCD57D46-47EE-435C-BB55-2234121ED196}" presName="compNode" presStyleCnt="0"/>
      <dgm:spPr/>
    </dgm:pt>
    <dgm:pt modelId="{1C5969D2-518B-4E92-9D0B-767B3AAF5ECB}" type="pres">
      <dgm:prSet presAssocID="{BCD57D46-47EE-435C-BB55-2234121ED196}" presName="bgRect" presStyleLbl="bgShp" presStyleIdx="0" presStyleCnt="2"/>
      <dgm:spPr/>
    </dgm:pt>
    <dgm:pt modelId="{6BAB0930-259A-40CD-B1CD-41EA2FD3C56A}" type="pres">
      <dgm:prSet presAssocID="{BCD57D46-47EE-435C-BB55-2234121ED1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E80FFE15-71BA-4DBE-8C46-D82AE360BF66}" type="pres">
      <dgm:prSet presAssocID="{BCD57D46-47EE-435C-BB55-2234121ED196}" presName="spaceRect" presStyleCnt="0"/>
      <dgm:spPr/>
    </dgm:pt>
    <dgm:pt modelId="{7121E7D9-2D7E-4B0D-A475-413B4844B729}" type="pres">
      <dgm:prSet presAssocID="{BCD57D46-47EE-435C-BB55-2234121ED196}" presName="parTx" presStyleLbl="revTx" presStyleIdx="0" presStyleCnt="2">
        <dgm:presLayoutVars>
          <dgm:chMax val="0"/>
          <dgm:chPref val="0"/>
        </dgm:presLayoutVars>
      </dgm:prSet>
      <dgm:spPr/>
    </dgm:pt>
    <dgm:pt modelId="{3663CA27-0BC6-4131-8F6B-E22E89299A31}" type="pres">
      <dgm:prSet presAssocID="{5ED34AE1-F8A3-4172-803B-FE11D3C55D3B}" presName="sibTrans" presStyleCnt="0"/>
      <dgm:spPr/>
    </dgm:pt>
    <dgm:pt modelId="{D1914DA5-8B3F-45DC-8268-C40FD0A2064B}" type="pres">
      <dgm:prSet presAssocID="{28F12050-87FC-4CC2-97FE-C0F96B1A1E5C}" presName="compNode" presStyleCnt="0"/>
      <dgm:spPr/>
    </dgm:pt>
    <dgm:pt modelId="{FEAB04D8-6C30-4D1F-BC6E-45353ABF2EAA}" type="pres">
      <dgm:prSet presAssocID="{28F12050-87FC-4CC2-97FE-C0F96B1A1E5C}" presName="bgRect" presStyleLbl="bgShp" presStyleIdx="1" presStyleCnt="2"/>
      <dgm:spPr/>
    </dgm:pt>
    <dgm:pt modelId="{55AB563E-F51A-462A-884A-165576ACF209}" type="pres">
      <dgm:prSet presAssocID="{28F12050-87FC-4CC2-97FE-C0F96B1A1E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50BF8A88-3F55-4D49-B794-592523A79A9E}" type="pres">
      <dgm:prSet presAssocID="{28F12050-87FC-4CC2-97FE-C0F96B1A1E5C}" presName="spaceRect" presStyleCnt="0"/>
      <dgm:spPr/>
    </dgm:pt>
    <dgm:pt modelId="{844F5D51-AC3E-495C-887E-2F076366E7D7}" type="pres">
      <dgm:prSet presAssocID="{28F12050-87FC-4CC2-97FE-C0F96B1A1E5C}" presName="parTx" presStyleLbl="revTx" presStyleIdx="1" presStyleCnt="2">
        <dgm:presLayoutVars>
          <dgm:chMax val="0"/>
          <dgm:chPref val="0"/>
        </dgm:presLayoutVars>
      </dgm:prSet>
      <dgm:spPr/>
    </dgm:pt>
  </dgm:ptLst>
  <dgm:cxnLst>
    <dgm:cxn modelId="{BA428F6B-1D34-4354-90F6-095BEEE7E1EB}" srcId="{B9D632FF-E93B-472F-9409-8D314ABFAFE9}" destId="{BCD57D46-47EE-435C-BB55-2234121ED196}" srcOrd="0" destOrd="0" parTransId="{5607AD74-996C-43E6-A890-EC0457F917C0}" sibTransId="{5ED34AE1-F8A3-4172-803B-FE11D3C55D3B}"/>
    <dgm:cxn modelId="{614A2D6C-4EE9-4A5F-942C-DF42710CEAA3}" srcId="{B9D632FF-E93B-472F-9409-8D314ABFAFE9}" destId="{28F12050-87FC-4CC2-97FE-C0F96B1A1E5C}" srcOrd="1" destOrd="0" parTransId="{4F86093B-4B0E-4A42-AB8D-FC11381B7B32}" sibTransId="{0E07203B-62C0-4BAF-9BF4-AE7611B982CB}"/>
    <dgm:cxn modelId="{CAB20088-97D4-41B7-89F2-B5104EC7A1B2}" type="presOf" srcId="{28F12050-87FC-4CC2-97FE-C0F96B1A1E5C}" destId="{844F5D51-AC3E-495C-887E-2F076366E7D7}" srcOrd="0" destOrd="0" presId="urn:microsoft.com/office/officeart/2018/2/layout/IconVerticalSolidList"/>
    <dgm:cxn modelId="{CDB4448A-B36A-4C02-83B6-6A9DD3E0FC68}" type="presOf" srcId="{B9D632FF-E93B-472F-9409-8D314ABFAFE9}" destId="{027B8102-9F55-4F92-B761-3EEC5E4849F7}" srcOrd="0" destOrd="0" presId="urn:microsoft.com/office/officeart/2018/2/layout/IconVerticalSolidList"/>
    <dgm:cxn modelId="{A77BAEEE-9EEA-4785-848D-6EEC56465E6B}" type="presOf" srcId="{BCD57D46-47EE-435C-BB55-2234121ED196}" destId="{7121E7D9-2D7E-4B0D-A475-413B4844B729}" srcOrd="0" destOrd="0" presId="urn:microsoft.com/office/officeart/2018/2/layout/IconVerticalSolidList"/>
    <dgm:cxn modelId="{6A533CAA-9E5B-4B08-A282-93C106EFB03D}" type="presParOf" srcId="{027B8102-9F55-4F92-B761-3EEC5E4849F7}" destId="{4CA8F9CE-EF7E-4BFA-8DC7-074C5C7C58B4}" srcOrd="0" destOrd="0" presId="urn:microsoft.com/office/officeart/2018/2/layout/IconVerticalSolidList"/>
    <dgm:cxn modelId="{FBA0EA6C-607A-47AA-83C6-5C71067C6235}" type="presParOf" srcId="{4CA8F9CE-EF7E-4BFA-8DC7-074C5C7C58B4}" destId="{1C5969D2-518B-4E92-9D0B-767B3AAF5ECB}" srcOrd="0" destOrd="0" presId="urn:microsoft.com/office/officeart/2018/2/layout/IconVerticalSolidList"/>
    <dgm:cxn modelId="{AC9AEFBA-19EF-4006-8CB4-28CA924B0188}" type="presParOf" srcId="{4CA8F9CE-EF7E-4BFA-8DC7-074C5C7C58B4}" destId="{6BAB0930-259A-40CD-B1CD-41EA2FD3C56A}" srcOrd="1" destOrd="0" presId="urn:microsoft.com/office/officeart/2018/2/layout/IconVerticalSolidList"/>
    <dgm:cxn modelId="{EFB4EF19-22F6-4255-BC7E-31882270192B}" type="presParOf" srcId="{4CA8F9CE-EF7E-4BFA-8DC7-074C5C7C58B4}" destId="{E80FFE15-71BA-4DBE-8C46-D82AE360BF66}" srcOrd="2" destOrd="0" presId="urn:microsoft.com/office/officeart/2018/2/layout/IconVerticalSolidList"/>
    <dgm:cxn modelId="{C0504A2E-FFD6-4D4C-B062-604CCB01E459}" type="presParOf" srcId="{4CA8F9CE-EF7E-4BFA-8DC7-074C5C7C58B4}" destId="{7121E7D9-2D7E-4B0D-A475-413B4844B729}" srcOrd="3" destOrd="0" presId="urn:microsoft.com/office/officeart/2018/2/layout/IconVerticalSolidList"/>
    <dgm:cxn modelId="{94CC19F4-4D27-406C-8389-DE4EAB0969B9}" type="presParOf" srcId="{027B8102-9F55-4F92-B761-3EEC5E4849F7}" destId="{3663CA27-0BC6-4131-8F6B-E22E89299A31}" srcOrd="1" destOrd="0" presId="urn:microsoft.com/office/officeart/2018/2/layout/IconVerticalSolidList"/>
    <dgm:cxn modelId="{3C79B4BD-0B42-4C8C-ADE2-036019BC2E5B}" type="presParOf" srcId="{027B8102-9F55-4F92-B761-3EEC5E4849F7}" destId="{D1914DA5-8B3F-45DC-8268-C40FD0A2064B}" srcOrd="2" destOrd="0" presId="urn:microsoft.com/office/officeart/2018/2/layout/IconVerticalSolidList"/>
    <dgm:cxn modelId="{70A77036-FF8B-49A5-B762-D8BCE1CBA286}" type="presParOf" srcId="{D1914DA5-8B3F-45DC-8268-C40FD0A2064B}" destId="{FEAB04D8-6C30-4D1F-BC6E-45353ABF2EAA}" srcOrd="0" destOrd="0" presId="urn:microsoft.com/office/officeart/2018/2/layout/IconVerticalSolidList"/>
    <dgm:cxn modelId="{7235313D-38BA-4DA6-933B-F78F8DB6A88C}" type="presParOf" srcId="{D1914DA5-8B3F-45DC-8268-C40FD0A2064B}" destId="{55AB563E-F51A-462A-884A-165576ACF209}" srcOrd="1" destOrd="0" presId="urn:microsoft.com/office/officeart/2018/2/layout/IconVerticalSolidList"/>
    <dgm:cxn modelId="{3504B184-655F-4CFD-B0B8-CCF10A9354DD}" type="presParOf" srcId="{D1914DA5-8B3F-45DC-8268-C40FD0A2064B}" destId="{50BF8A88-3F55-4D49-B794-592523A79A9E}" srcOrd="2" destOrd="0" presId="urn:microsoft.com/office/officeart/2018/2/layout/IconVerticalSolidList"/>
    <dgm:cxn modelId="{0A374B5F-ACF4-487D-8CC7-94840DD01FFF}" type="presParOf" srcId="{D1914DA5-8B3F-45DC-8268-C40FD0A2064B}" destId="{844F5D51-AC3E-495C-887E-2F076366E7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969D2-518B-4E92-9D0B-767B3AAF5ECB}">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B0930-259A-40CD-B1CD-41EA2FD3C56A}">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1E7D9-2D7E-4B0D-A475-413B4844B729}">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Short, replicable surveys</a:t>
          </a:r>
        </a:p>
      </dsp:txBody>
      <dsp:txXfrm>
        <a:off x="2039300" y="956381"/>
        <a:ext cx="4474303" cy="1765627"/>
      </dsp:txXfrm>
    </dsp:sp>
    <dsp:sp modelId="{FEAB04D8-6C30-4D1F-BC6E-45353ABF2EAA}">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B563E-F51A-462A-884A-165576ACF20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4F5D51-AC3E-495C-887E-2F076366E7D7}">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Descriptive rubrics</a:t>
          </a:r>
        </a:p>
      </dsp:txBody>
      <dsp:txXfrm>
        <a:off x="2039300" y="3163416"/>
        <a:ext cx="4474303" cy="176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969D2-518B-4E92-9D0B-767B3AAF5ECB}">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B0930-259A-40CD-B1CD-41EA2FD3C56A}">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1E7D9-2D7E-4B0D-A475-413B4844B729}">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Short, replicable surveys</a:t>
          </a:r>
        </a:p>
      </dsp:txBody>
      <dsp:txXfrm>
        <a:off x="2039300" y="956381"/>
        <a:ext cx="4474303" cy="1765627"/>
      </dsp:txXfrm>
    </dsp:sp>
    <dsp:sp modelId="{FEAB04D8-6C30-4D1F-BC6E-45353ABF2EAA}">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B563E-F51A-462A-884A-165576ACF20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4F5D51-AC3E-495C-887E-2F076366E7D7}">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Descriptive rubrics</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4E091-0AB3-B042-ADF8-CEA13398A00A}" type="datetimeFigureOut">
              <a:rPr lang="en-US" smtClean="0"/>
              <a:t>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885A9-223F-E74C-AB5D-4ADE3C51BD57}" type="slidenum">
              <a:rPr lang="en-US" smtClean="0"/>
              <a:t>‹#›</a:t>
            </a:fld>
            <a:endParaRPr lang="en-US"/>
          </a:p>
        </p:txBody>
      </p:sp>
    </p:spTree>
    <p:extLst>
      <p:ext uri="{BB962C8B-B14F-4D97-AF65-F5344CB8AC3E}">
        <p14:creationId xmlns:p14="http://schemas.microsoft.com/office/powerpoint/2010/main" val="72192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Performances/Rubrics</a:t>
            </a:r>
          </a:p>
          <a:p>
            <a:pPr marL="0" indent="0">
              <a:buNone/>
            </a:pPr>
            <a:r>
              <a:rPr lang="en-US" dirty="0"/>
              <a:t>Allow the individual/school to be internally directed and to co-create goals and measures of progress</a:t>
            </a:r>
          </a:p>
          <a:p>
            <a:pPr marL="0" indent="0">
              <a:buNone/>
            </a:pPr>
            <a:r>
              <a:rPr lang="en-US" dirty="0"/>
              <a:t>Brief Surveys</a:t>
            </a:r>
          </a:p>
          <a:p>
            <a:pPr marL="0" indent="0">
              <a:buNone/>
            </a:pPr>
            <a:r>
              <a:rPr lang="en-US" dirty="0"/>
              <a:t>Allow for multiple cycles of inquiry and action</a:t>
            </a:r>
          </a:p>
          <a:p>
            <a:pPr marL="0" indent="0">
              <a:buNone/>
            </a:pPr>
            <a:r>
              <a:rPr lang="en-US" dirty="0"/>
              <a:t>In all cases – reflection and responses </a:t>
            </a:r>
            <a:r>
              <a:rPr lang="en-US" dirty="0">
                <a:solidFill>
                  <a:srgbClr val="FF0000"/>
                </a:solidFill>
              </a:rPr>
              <a:t>driven closes to end user</a:t>
            </a:r>
          </a:p>
        </p:txBody>
      </p:sp>
      <p:sp>
        <p:nvSpPr>
          <p:cNvPr id="4" name="Slide Number Placeholder 3"/>
          <p:cNvSpPr>
            <a:spLocks noGrp="1"/>
          </p:cNvSpPr>
          <p:nvPr>
            <p:ph type="sldNum" sz="quarter" idx="5"/>
          </p:nvPr>
        </p:nvSpPr>
        <p:spPr/>
        <p:txBody>
          <a:bodyPr/>
          <a:lstStyle/>
          <a:p>
            <a:fld id="{425885A9-223F-E74C-AB5D-4ADE3C51BD57}" type="slidenum">
              <a:rPr lang="en-US" smtClean="0"/>
              <a:t>2</a:t>
            </a:fld>
            <a:endParaRPr lang="en-US"/>
          </a:p>
        </p:txBody>
      </p:sp>
    </p:spTree>
    <p:extLst>
      <p:ext uri="{BB962C8B-B14F-4D97-AF65-F5344CB8AC3E}">
        <p14:creationId xmlns:p14="http://schemas.microsoft.com/office/powerpoint/2010/main" val="3284969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questions for each learning condition developed by PERTS in collaboration with Professors Carol Dweck and Camille Farrington, and they were refined through interviews teachers and cognitive interviews with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recent set of pre-registered analyses confirmed that these new, practical measures are significant predictors of students’ academic outcomes (p &lt; 0.001), and this relationship held even controlling for race, gender, and grades in other classes. For example, students who rated learning conditions in their math class as positive were 30% more likely to earn an A or B in that math class. </a:t>
            </a:r>
          </a:p>
        </p:txBody>
      </p:sp>
      <p:sp>
        <p:nvSpPr>
          <p:cNvPr id="4" name="Slide Number Placeholder 3"/>
          <p:cNvSpPr>
            <a:spLocks noGrp="1"/>
          </p:cNvSpPr>
          <p:nvPr>
            <p:ph type="sldNum" sz="quarter" idx="5"/>
          </p:nvPr>
        </p:nvSpPr>
        <p:spPr/>
        <p:txBody>
          <a:bodyPr/>
          <a:lstStyle/>
          <a:p>
            <a:fld id="{425885A9-223F-E74C-AB5D-4ADE3C51BD57}" type="slidenum">
              <a:rPr lang="en-US" smtClean="0"/>
              <a:t>3</a:t>
            </a:fld>
            <a:endParaRPr lang="en-US"/>
          </a:p>
        </p:txBody>
      </p:sp>
    </p:spTree>
    <p:extLst>
      <p:ext uri="{BB962C8B-B14F-4D97-AF65-F5344CB8AC3E}">
        <p14:creationId xmlns:p14="http://schemas.microsoft.com/office/powerpoint/2010/main" val="403906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people be grouped?</a:t>
            </a:r>
          </a:p>
          <a:p>
            <a:endParaRPr lang="en-US" dirty="0"/>
          </a:p>
          <a:p>
            <a:endParaRPr lang="en-US" dirty="0"/>
          </a:p>
          <a:p>
            <a:r>
              <a:rPr lang="en-US" sz="1200" b="0" i="0" kern="1200" dirty="0">
                <a:solidFill>
                  <a:schemeClr val="tx1"/>
                </a:solidFill>
                <a:effectLst/>
                <a:latin typeface="+mn-lt"/>
                <a:ea typeface="+mn-ea"/>
                <a:cs typeface="+mn-cs"/>
              </a:rPr>
              <a:t>Since every class is different and every teacher is different, evidence-based recommendations are just the starting point.</a:t>
            </a:r>
          </a:p>
          <a:p>
            <a:r>
              <a:rPr lang="en-US" sz="1200" b="0" i="0" kern="1200" dirty="0">
                <a:solidFill>
                  <a:schemeClr val="tx1"/>
                </a:solidFill>
                <a:effectLst/>
                <a:latin typeface="+mn-lt"/>
                <a:ea typeface="+mn-ea"/>
                <a:cs typeface="+mn-cs"/>
              </a:rPr>
              <a:t>Teachers use cycles of inquiry and action to refine recommendations and find what works for them and their students.</a:t>
            </a:r>
          </a:p>
          <a:p>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4</a:t>
            </a:fld>
            <a:endParaRPr lang="en-US"/>
          </a:p>
        </p:txBody>
      </p:sp>
    </p:spTree>
    <p:extLst>
      <p:ext uri="{BB962C8B-B14F-4D97-AF65-F5344CB8AC3E}">
        <p14:creationId xmlns:p14="http://schemas.microsoft.com/office/powerpoint/2010/main" val="401211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grouping, share with table then share out, or share among state team? Or share among learning conditions group</a:t>
            </a:r>
          </a:p>
        </p:txBody>
      </p:sp>
      <p:sp>
        <p:nvSpPr>
          <p:cNvPr id="4" name="Slide Number Placeholder 3"/>
          <p:cNvSpPr>
            <a:spLocks noGrp="1"/>
          </p:cNvSpPr>
          <p:nvPr>
            <p:ph type="sldNum" sz="quarter" idx="5"/>
          </p:nvPr>
        </p:nvSpPr>
        <p:spPr/>
        <p:txBody>
          <a:bodyPr/>
          <a:lstStyle/>
          <a:p>
            <a:fld id="{425885A9-223F-E74C-AB5D-4ADE3C51BD57}" type="slidenum">
              <a:rPr lang="en-US" smtClean="0"/>
              <a:t>5</a:t>
            </a:fld>
            <a:endParaRPr lang="en-US"/>
          </a:p>
        </p:txBody>
      </p:sp>
    </p:spTree>
    <p:extLst>
      <p:ext uri="{BB962C8B-B14F-4D97-AF65-F5344CB8AC3E}">
        <p14:creationId xmlns:p14="http://schemas.microsoft.com/office/powerpoint/2010/main" val="417804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Performances/Rubrics</a:t>
            </a:r>
          </a:p>
          <a:p>
            <a:pPr marL="0" indent="0">
              <a:buNone/>
            </a:pPr>
            <a:r>
              <a:rPr lang="en-US" dirty="0"/>
              <a:t>Allow the individual/school to be internally directed and to co-create goals and measures of progress</a:t>
            </a:r>
          </a:p>
          <a:p>
            <a:pPr marL="0" indent="0">
              <a:buNone/>
            </a:pPr>
            <a:r>
              <a:rPr lang="en-US" dirty="0"/>
              <a:t>Brief Surveys</a:t>
            </a:r>
          </a:p>
          <a:p>
            <a:pPr marL="0" indent="0">
              <a:buNone/>
            </a:pPr>
            <a:r>
              <a:rPr lang="en-US" dirty="0"/>
              <a:t>Allow for multiple cycles of inquiry and action</a:t>
            </a:r>
          </a:p>
          <a:p>
            <a:pPr marL="0" indent="0">
              <a:buNone/>
            </a:pPr>
            <a:r>
              <a:rPr lang="en-US" dirty="0"/>
              <a:t>In all cases – reflection and responses </a:t>
            </a:r>
            <a:r>
              <a:rPr lang="en-US" dirty="0">
                <a:solidFill>
                  <a:srgbClr val="FF0000"/>
                </a:solidFill>
              </a:rPr>
              <a:t>driven closes to end user</a:t>
            </a:r>
          </a:p>
        </p:txBody>
      </p:sp>
      <p:sp>
        <p:nvSpPr>
          <p:cNvPr id="4" name="Slide Number Placeholder 3"/>
          <p:cNvSpPr>
            <a:spLocks noGrp="1"/>
          </p:cNvSpPr>
          <p:nvPr>
            <p:ph type="sldNum" sz="quarter" idx="5"/>
          </p:nvPr>
        </p:nvSpPr>
        <p:spPr/>
        <p:txBody>
          <a:bodyPr/>
          <a:lstStyle/>
          <a:p>
            <a:fld id="{425885A9-223F-E74C-AB5D-4ADE3C51BD57}" type="slidenum">
              <a:rPr lang="en-US" smtClean="0"/>
              <a:t>6</a:t>
            </a:fld>
            <a:endParaRPr lang="en-US"/>
          </a:p>
        </p:txBody>
      </p:sp>
    </p:spTree>
    <p:extLst>
      <p:ext uri="{BB962C8B-B14F-4D97-AF65-F5344CB8AC3E}">
        <p14:creationId xmlns:p14="http://schemas.microsoft.com/office/powerpoint/2010/main" val="251343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376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42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80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485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1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06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51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4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7951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046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mj-lt"/>
              </a:rPr>
              <a:t>Using ESSA to Redesign</a:t>
            </a:r>
            <a:r>
              <a:rPr lang="en-US" sz="1200" b="0" i="1" baseline="0" dirty="0">
                <a:latin typeface="+mj-lt"/>
              </a:rPr>
              <a:t> High Schools to Support Their Communities in the 21</a:t>
            </a:r>
            <a:r>
              <a:rPr lang="en-US" sz="1200" b="0" i="1" baseline="30000" dirty="0">
                <a:latin typeface="+mj-lt"/>
              </a:rPr>
              <a:t>st</a:t>
            </a:r>
            <a:r>
              <a:rPr lang="en-US" sz="1200" b="0" i="1" baseline="0" dirty="0">
                <a:latin typeface="+mj-lt"/>
              </a:rPr>
              <a:t> Century</a:t>
            </a:r>
            <a:r>
              <a:rPr lang="en-US" sz="1200" b="0" i="1" dirty="0">
                <a:latin typeface="+mj-lt"/>
              </a:rPr>
              <a:t> </a:t>
            </a:r>
          </a:p>
        </p:txBody>
      </p:sp>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610" y="6529326"/>
            <a:ext cx="1822621" cy="204655"/>
          </a:xfrm>
          <a:prstGeom prst="rect">
            <a:avLst/>
          </a:prstGeom>
        </p:spPr>
      </p:pic>
    </p:spTree>
    <p:extLst>
      <p:ext uri="{BB962C8B-B14F-4D97-AF65-F5344CB8AC3E}">
        <p14:creationId xmlns:p14="http://schemas.microsoft.com/office/powerpoint/2010/main" val="283699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Collaborative Discussions, Part 2</a:t>
            </a:r>
          </a:p>
        </p:txBody>
      </p:sp>
      <p:sp>
        <p:nvSpPr>
          <p:cNvPr id="3" name="Subtitle 2"/>
          <p:cNvSpPr>
            <a:spLocks noGrp="1"/>
          </p:cNvSpPr>
          <p:nvPr>
            <p:ph type="subTitle" idx="1"/>
          </p:nvPr>
        </p:nvSpPr>
        <p:spPr/>
        <p:txBody>
          <a:bodyPr/>
          <a:lstStyle/>
          <a:p>
            <a:r>
              <a:rPr lang="en-US" sz="3600" i="1" dirty="0"/>
              <a:t>Short, replicable surveys &amp; descriptive rubrics</a:t>
            </a:r>
          </a:p>
        </p:txBody>
      </p:sp>
    </p:spTree>
    <p:extLst>
      <p:ext uri="{BB962C8B-B14F-4D97-AF65-F5344CB8AC3E}">
        <p14:creationId xmlns:p14="http://schemas.microsoft.com/office/powerpoint/2010/main" val="33712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4CD0-C22A-954A-B2FD-F971BC0A2A1B}"/>
              </a:ext>
            </a:extLst>
          </p:cNvPr>
          <p:cNvSpPr>
            <a:spLocks noGrp="1"/>
          </p:cNvSpPr>
          <p:nvPr>
            <p:ph type="title"/>
          </p:nvPr>
        </p:nvSpPr>
        <p:spPr/>
        <p:txBody>
          <a:bodyPr/>
          <a:lstStyle/>
          <a:p>
            <a:r>
              <a:rPr lang="en-US" dirty="0"/>
              <a:t>Explore</a:t>
            </a:r>
          </a:p>
        </p:txBody>
      </p:sp>
      <p:sp>
        <p:nvSpPr>
          <p:cNvPr id="8" name="Content Placeholder 7">
            <a:extLst>
              <a:ext uri="{FF2B5EF4-FFF2-40B4-BE49-F238E27FC236}">
                <a16:creationId xmlns:a16="http://schemas.microsoft.com/office/drawing/2014/main" id="{B7A2B79C-0824-F842-A7FE-6483143F78A7}"/>
              </a:ext>
            </a:extLst>
          </p:cNvPr>
          <p:cNvSpPr>
            <a:spLocks noGrp="1"/>
          </p:cNvSpPr>
          <p:nvPr>
            <p:ph sz="half" idx="1"/>
          </p:nvPr>
        </p:nvSpPr>
        <p:spPr/>
        <p:txBody>
          <a:bodyPr/>
          <a:lstStyle/>
          <a:p>
            <a:r>
              <a:rPr lang="en-US" dirty="0"/>
              <a:t>With one school in mind, review the assessment practices rubric strand, including the sample strategies and evidence. </a:t>
            </a:r>
          </a:p>
          <a:p>
            <a:r>
              <a:rPr lang="en-US" dirty="0"/>
              <a:t>With one school in mind, determine a rating and supporting information/evidence.</a:t>
            </a:r>
          </a:p>
        </p:txBody>
      </p:sp>
      <p:sp>
        <p:nvSpPr>
          <p:cNvPr id="9" name="Content Placeholder 8">
            <a:extLst>
              <a:ext uri="{FF2B5EF4-FFF2-40B4-BE49-F238E27FC236}">
                <a16:creationId xmlns:a16="http://schemas.microsoft.com/office/drawing/2014/main" id="{4DBB155B-3831-9243-A3A0-C8B03C16AD25}"/>
              </a:ext>
            </a:extLst>
          </p:cNvPr>
          <p:cNvSpPr>
            <a:spLocks noGrp="1"/>
          </p:cNvSpPr>
          <p:nvPr>
            <p:ph sz="half" idx="2"/>
          </p:nvPr>
        </p:nvSpPr>
        <p:spPr/>
        <p:txBody>
          <a:bodyPr/>
          <a:lstStyle/>
          <a:p>
            <a:endParaRPr lang="en-US"/>
          </a:p>
        </p:txBody>
      </p:sp>
      <p:pic>
        <p:nvPicPr>
          <p:cNvPr id="10" name="Content Placeholder 4" descr="A screenshot of a computer&#10;&#10;Description automatically generated">
            <a:extLst>
              <a:ext uri="{FF2B5EF4-FFF2-40B4-BE49-F238E27FC236}">
                <a16:creationId xmlns:a16="http://schemas.microsoft.com/office/drawing/2014/main" id="{DA17D439-26F7-484C-81E9-DE3BD5F293D9}"/>
              </a:ext>
            </a:extLst>
          </p:cNvPr>
          <p:cNvPicPr>
            <a:picLocks noChangeAspect="1"/>
          </p:cNvPicPr>
          <p:nvPr/>
        </p:nvPicPr>
        <p:blipFill rotWithShape="1">
          <a:blip r:embed="rId2">
            <a:extLst>
              <a:ext uri="{28A0092B-C50C-407E-A947-70E740481C1C}">
                <a14:useLocalDpi xmlns:a14="http://schemas.microsoft.com/office/drawing/2010/main" val="0"/>
              </a:ext>
            </a:extLst>
          </a:blip>
          <a:srcRect l="27946" t="11989" r="14906" b="16894"/>
          <a:stretch/>
        </p:blipFill>
        <p:spPr>
          <a:xfrm>
            <a:off x="7140398" y="2085975"/>
            <a:ext cx="4782312" cy="3719578"/>
          </a:xfrm>
          <a:prstGeom prst="rect">
            <a:avLst/>
          </a:prstGeom>
          <a:noFill/>
        </p:spPr>
      </p:pic>
    </p:spTree>
    <p:extLst>
      <p:ext uri="{BB962C8B-B14F-4D97-AF65-F5344CB8AC3E}">
        <p14:creationId xmlns:p14="http://schemas.microsoft.com/office/powerpoint/2010/main" val="172759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4CD0-C22A-954A-B2FD-F971BC0A2A1B}"/>
              </a:ext>
            </a:extLst>
          </p:cNvPr>
          <p:cNvSpPr>
            <a:spLocks noGrp="1"/>
          </p:cNvSpPr>
          <p:nvPr>
            <p:ph type="title"/>
          </p:nvPr>
        </p:nvSpPr>
        <p:spPr/>
        <p:txBody>
          <a:bodyPr/>
          <a:lstStyle/>
          <a:p>
            <a:r>
              <a:rPr lang="en-US" dirty="0"/>
              <a:t>Discuss</a:t>
            </a:r>
          </a:p>
        </p:txBody>
      </p:sp>
      <p:sp>
        <p:nvSpPr>
          <p:cNvPr id="8" name="Content Placeholder 7">
            <a:extLst>
              <a:ext uri="{FF2B5EF4-FFF2-40B4-BE49-F238E27FC236}">
                <a16:creationId xmlns:a16="http://schemas.microsoft.com/office/drawing/2014/main" id="{B7A2B79C-0824-F842-A7FE-6483143F78A7}"/>
              </a:ext>
            </a:extLst>
          </p:cNvPr>
          <p:cNvSpPr>
            <a:spLocks noGrp="1"/>
          </p:cNvSpPr>
          <p:nvPr>
            <p:ph idx="1"/>
          </p:nvPr>
        </p:nvSpPr>
        <p:spPr/>
        <p:txBody>
          <a:bodyPr>
            <a:normAutofit/>
          </a:bodyPr>
          <a:lstStyle/>
          <a:p>
            <a:r>
              <a:rPr lang="en-US" dirty="0"/>
              <a:t>What do you like about the model? What are you hesitant about?</a:t>
            </a:r>
          </a:p>
          <a:p>
            <a:r>
              <a:rPr lang="en-US" dirty="0"/>
              <a:t>To which principles of progress measurement does this prototype connect?</a:t>
            </a:r>
          </a:p>
          <a:p>
            <a:r>
              <a:rPr lang="en-US" dirty="0"/>
              <a:t>What might be unintended consequences of having this in place?</a:t>
            </a:r>
          </a:p>
          <a:p>
            <a:endParaRPr lang="en-US" dirty="0"/>
          </a:p>
        </p:txBody>
      </p:sp>
    </p:spTree>
    <p:extLst>
      <p:ext uri="{BB962C8B-B14F-4D97-AF65-F5344CB8AC3E}">
        <p14:creationId xmlns:p14="http://schemas.microsoft.com/office/powerpoint/2010/main" val="1701616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3145-AE7D-DE44-923F-0693613F0FC1}"/>
              </a:ext>
            </a:extLst>
          </p:cNvPr>
          <p:cNvSpPr>
            <a:spLocks noGrp="1"/>
          </p:cNvSpPr>
          <p:nvPr>
            <p:ph type="title"/>
          </p:nvPr>
        </p:nvSpPr>
        <p:spPr/>
        <p:txBody>
          <a:bodyPr/>
          <a:lstStyle/>
          <a:p>
            <a:r>
              <a:rPr lang="en-US" dirty="0"/>
              <a:t>Time for a check in!</a:t>
            </a:r>
          </a:p>
        </p:txBody>
      </p:sp>
      <p:pic>
        <p:nvPicPr>
          <p:cNvPr id="6" name="Content Placeholder 5" descr="A close up of a logo&#10;&#10;Description automatically generated">
            <a:extLst>
              <a:ext uri="{FF2B5EF4-FFF2-40B4-BE49-F238E27FC236}">
                <a16:creationId xmlns:a16="http://schemas.microsoft.com/office/drawing/2014/main" id="{2600F8D9-BD75-8340-804A-225D82C07A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15438" y="1825625"/>
            <a:ext cx="4184512" cy="4237038"/>
          </a:xfrm>
        </p:spPr>
      </p:pic>
      <p:sp>
        <p:nvSpPr>
          <p:cNvPr id="4" name="Content Placeholder 3">
            <a:extLst>
              <a:ext uri="{FF2B5EF4-FFF2-40B4-BE49-F238E27FC236}">
                <a16:creationId xmlns:a16="http://schemas.microsoft.com/office/drawing/2014/main" id="{A022F718-4A67-194D-957D-BB5EE3DD92D6}"/>
              </a:ext>
            </a:extLst>
          </p:cNvPr>
          <p:cNvSpPr>
            <a:spLocks noGrp="1"/>
          </p:cNvSpPr>
          <p:nvPr>
            <p:ph sz="half" idx="2"/>
          </p:nvPr>
        </p:nvSpPr>
        <p:spPr/>
        <p:txBody>
          <a:bodyPr>
            <a:normAutofit/>
          </a:bodyPr>
          <a:lstStyle/>
          <a:p>
            <a:pPr marL="0" indent="0">
              <a:buNone/>
            </a:pPr>
            <a:r>
              <a:rPr lang="en-US" sz="4400" dirty="0"/>
              <a:t>Pick a device and complete the following short survey:</a:t>
            </a:r>
          </a:p>
          <a:p>
            <a:pPr marL="0" indent="0">
              <a:buNone/>
            </a:pPr>
            <a:endParaRPr lang="en-US" sz="4400" dirty="0"/>
          </a:p>
          <a:p>
            <a:pPr marL="0" indent="0" algn="ctr">
              <a:buNone/>
            </a:pPr>
            <a:r>
              <a:rPr lang="en-US" sz="4400" b="1" dirty="0" err="1"/>
              <a:t>shorturl.at</a:t>
            </a:r>
            <a:r>
              <a:rPr lang="en-US" sz="4400" b="1" dirty="0"/>
              <a:t>/</a:t>
            </a:r>
            <a:r>
              <a:rPr lang="en-US" sz="4400" b="1" dirty="0" err="1"/>
              <a:t>aegCE</a:t>
            </a:r>
            <a:r>
              <a:rPr lang="en-US" sz="4400" b="1" dirty="0"/>
              <a:t> </a:t>
            </a:r>
          </a:p>
        </p:txBody>
      </p:sp>
    </p:spTree>
    <p:extLst>
      <p:ext uri="{BB962C8B-B14F-4D97-AF65-F5344CB8AC3E}">
        <p14:creationId xmlns:p14="http://schemas.microsoft.com/office/powerpoint/2010/main" val="416327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043D5-0FFB-E841-989E-13F3E79409FA}"/>
              </a:ext>
            </a:extLst>
          </p:cNvPr>
          <p:cNvSpPr>
            <a:spLocks noGrp="1"/>
          </p:cNvSpPr>
          <p:nvPr>
            <p:ph type="title"/>
          </p:nvPr>
        </p:nvSpPr>
        <p:spPr>
          <a:xfrm>
            <a:off x="863029" y="1012004"/>
            <a:ext cx="3416158" cy="4795408"/>
          </a:xfrm>
        </p:spPr>
        <p:txBody>
          <a:bodyPr>
            <a:normAutofit/>
          </a:bodyPr>
          <a:lstStyle/>
          <a:p>
            <a:r>
              <a:rPr lang="en-US" dirty="0"/>
              <a:t>Two ways to measure impact</a:t>
            </a:r>
          </a:p>
        </p:txBody>
      </p:sp>
      <p:graphicFrame>
        <p:nvGraphicFramePr>
          <p:cNvPr id="7" name="Content Placeholder 4">
            <a:extLst>
              <a:ext uri="{FF2B5EF4-FFF2-40B4-BE49-F238E27FC236}">
                <a16:creationId xmlns:a16="http://schemas.microsoft.com/office/drawing/2014/main" id="{194EC5F6-A579-4D6D-9630-486CE2192117}"/>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368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5058-C61A-ED40-A504-03EDEDBF9F73}"/>
              </a:ext>
            </a:extLst>
          </p:cNvPr>
          <p:cNvSpPr>
            <a:spLocks noGrp="1"/>
          </p:cNvSpPr>
          <p:nvPr>
            <p:ph type="title"/>
          </p:nvPr>
        </p:nvSpPr>
        <p:spPr/>
        <p:txBody>
          <a:bodyPr/>
          <a:lstStyle/>
          <a:p>
            <a:r>
              <a:rPr lang="en-US" dirty="0"/>
              <a:t>Prototype #1</a:t>
            </a:r>
          </a:p>
        </p:txBody>
      </p:sp>
      <p:sp>
        <p:nvSpPr>
          <p:cNvPr id="3" name="Content Placeholder 2">
            <a:extLst>
              <a:ext uri="{FF2B5EF4-FFF2-40B4-BE49-F238E27FC236}">
                <a16:creationId xmlns:a16="http://schemas.microsoft.com/office/drawing/2014/main" id="{BC27A9BB-1527-8247-B490-8CF467A5045A}"/>
              </a:ext>
            </a:extLst>
          </p:cNvPr>
          <p:cNvSpPr>
            <a:spLocks noGrp="1"/>
          </p:cNvSpPr>
          <p:nvPr>
            <p:ph idx="1"/>
          </p:nvPr>
        </p:nvSpPr>
        <p:spPr/>
        <p:txBody>
          <a:bodyPr>
            <a:normAutofit/>
          </a:bodyPr>
          <a:lstStyle/>
          <a:p>
            <a:r>
              <a:rPr lang="en-US" dirty="0"/>
              <a:t>This model:</a:t>
            </a:r>
          </a:p>
          <a:p>
            <a:pPr lvl="1"/>
            <a:r>
              <a:rPr lang="en-US" dirty="0"/>
              <a:t>Collects rapid, actionable data on student experiences during class</a:t>
            </a:r>
          </a:p>
          <a:p>
            <a:pPr lvl="1"/>
            <a:r>
              <a:rPr lang="en-US" dirty="0"/>
              <a:t>Connects to a library of resources for evidence-based strategies</a:t>
            </a:r>
          </a:p>
          <a:p>
            <a:pPr lvl="1"/>
            <a:r>
              <a:rPr lang="en-US" dirty="0"/>
              <a:t>Generates reports showing change over time</a:t>
            </a:r>
          </a:p>
          <a:p>
            <a:pPr lvl="1"/>
            <a:endParaRPr lang="en-US" dirty="0"/>
          </a:p>
          <a:p>
            <a:r>
              <a:rPr lang="en-US" dirty="0"/>
              <a:t>Short, practical measures assess </a:t>
            </a:r>
            <a:r>
              <a:rPr lang="en-US" u="sng" dirty="0"/>
              <a:t>three learning conditions</a:t>
            </a:r>
            <a:r>
              <a:rPr lang="en-US" dirty="0"/>
              <a:t>:</a:t>
            </a:r>
          </a:p>
          <a:p>
            <a:pPr lvl="1"/>
            <a:r>
              <a:rPr lang="en-US" b="1" dirty="0"/>
              <a:t>Teacher Caring</a:t>
            </a:r>
          </a:p>
          <a:p>
            <a:pPr lvl="1"/>
            <a:r>
              <a:rPr lang="en-US" b="1" dirty="0"/>
              <a:t>Feedback for Growth</a:t>
            </a:r>
          </a:p>
          <a:p>
            <a:pPr lvl="1"/>
            <a:r>
              <a:rPr lang="en-US" b="1" dirty="0"/>
              <a:t>Meaningful Work</a:t>
            </a:r>
            <a:endParaRPr lang="en-US" dirty="0"/>
          </a:p>
        </p:txBody>
      </p:sp>
      <p:pic>
        <p:nvPicPr>
          <p:cNvPr id="7" name="Picture 6">
            <a:extLst>
              <a:ext uri="{FF2B5EF4-FFF2-40B4-BE49-F238E27FC236}">
                <a16:creationId xmlns:a16="http://schemas.microsoft.com/office/drawing/2014/main" id="{96896637-E814-F841-B39A-7B1DF488F6AA}"/>
              </a:ext>
            </a:extLst>
          </p:cNvPr>
          <p:cNvPicPr>
            <a:picLocks noChangeAspect="1"/>
          </p:cNvPicPr>
          <p:nvPr/>
        </p:nvPicPr>
        <p:blipFill>
          <a:blip r:embed="rId3"/>
          <a:stretch>
            <a:fillRect/>
          </a:stretch>
        </p:blipFill>
        <p:spPr>
          <a:xfrm>
            <a:off x="6868957" y="512099"/>
            <a:ext cx="4011828" cy="1031613"/>
          </a:xfrm>
          <a:prstGeom prst="rect">
            <a:avLst/>
          </a:prstGeom>
        </p:spPr>
      </p:pic>
    </p:spTree>
    <p:extLst>
      <p:ext uri="{BB962C8B-B14F-4D97-AF65-F5344CB8AC3E}">
        <p14:creationId xmlns:p14="http://schemas.microsoft.com/office/powerpoint/2010/main" val="3583419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A88B-DA94-3A46-85B7-B7F7B1857123}"/>
              </a:ext>
            </a:extLst>
          </p:cNvPr>
          <p:cNvSpPr>
            <a:spLocks noGrp="1"/>
          </p:cNvSpPr>
          <p:nvPr>
            <p:ph type="title"/>
          </p:nvPr>
        </p:nvSpPr>
        <p:spPr/>
        <p:txBody>
          <a:bodyPr/>
          <a:lstStyle/>
          <a:p>
            <a:r>
              <a:rPr lang="en-US" dirty="0"/>
              <a:t>Explore &amp; Discuss</a:t>
            </a:r>
          </a:p>
        </p:txBody>
      </p:sp>
      <p:sp>
        <p:nvSpPr>
          <p:cNvPr id="3" name="Content Placeholder 2">
            <a:extLst>
              <a:ext uri="{FF2B5EF4-FFF2-40B4-BE49-F238E27FC236}">
                <a16:creationId xmlns:a16="http://schemas.microsoft.com/office/drawing/2014/main" id="{25763581-6CF0-C74C-939D-83F76B5AA0D6}"/>
              </a:ext>
            </a:extLst>
          </p:cNvPr>
          <p:cNvSpPr>
            <a:spLocks noGrp="1"/>
          </p:cNvSpPr>
          <p:nvPr>
            <p:ph idx="1"/>
          </p:nvPr>
        </p:nvSpPr>
        <p:spPr/>
        <p:txBody>
          <a:bodyPr>
            <a:normAutofit/>
          </a:bodyPr>
          <a:lstStyle/>
          <a:p>
            <a:pPr marL="0" indent="0">
              <a:buNone/>
            </a:pPr>
            <a:r>
              <a:rPr lang="en-US" b="1" dirty="0"/>
              <a:t>Explore</a:t>
            </a:r>
          </a:p>
          <a:p>
            <a:pPr marL="971550" lvl="1" indent="-514350">
              <a:buFont typeface="+mj-lt"/>
              <a:buAutoNum type="arabicPeriod"/>
            </a:pPr>
            <a:r>
              <a:rPr lang="en-US" dirty="0"/>
              <a:t>Divide your team among the three learning conditions (prioritize if fewer than 3 people comprise your team).</a:t>
            </a:r>
          </a:p>
          <a:p>
            <a:pPr marL="971550" lvl="1" indent="-514350">
              <a:buFont typeface="+mj-lt"/>
              <a:buAutoNum type="arabicPeriod"/>
            </a:pPr>
            <a:r>
              <a:rPr lang="en-US" dirty="0"/>
              <a:t>Read through Engagement Project description</a:t>
            </a:r>
          </a:p>
          <a:p>
            <a:pPr marL="971550" lvl="1" indent="-514350">
              <a:buFont typeface="+mj-lt"/>
              <a:buAutoNum type="arabicPeriod"/>
            </a:pPr>
            <a:r>
              <a:rPr lang="en-US" dirty="0"/>
              <a:t>Reference your learning condition in the Guide to Learning Conditions.</a:t>
            </a:r>
          </a:p>
          <a:p>
            <a:pPr marL="0" indent="0">
              <a:buNone/>
            </a:pPr>
            <a:r>
              <a:rPr lang="en-US" b="1" dirty="0"/>
              <a:t>Discuss</a:t>
            </a:r>
          </a:p>
          <a:p>
            <a:pPr lvl="1"/>
            <a:r>
              <a:rPr lang="en-US" dirty="0"/>
              <a:t>What do you like about the model? What are you hesitant about?</a:t>
            </a:r>
          </a:p>
          <a:p>
            <a:pPr lvl="1"/>
            <a:r>
              <a:rPr lang="en-US" dirty="0"/>
              <a:t>To which principles of progress measurement does this prototype connect?</a:t>
            </a:r>
          </a:p>
          <a:p>
            <a:pPr lvl="1"/>
            <a:r>
              <a:rPr lang="en-US" dirty="0"/>
              <a:t>What might be unintended consequences of having this in place?</a:t>
            </a:r>
          </a:p>
        </p:txBody>
      </p:sp>
    </p:spTree>
    <p:extLst>
      <p:ext uri="{BB962C8B-B14F-4D97-AF65-F5344CB8AC3E}">
        <p14:creationId xmlns:p14="http://schemas.microsoft.com/office/powerpoint/2010/main" val="147919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14A2-ADA3-834E-8957-45B672CB00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658AD5-C5F7-AF44-B9FC-535B16E4DB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E01550-79F0-7747-8F4E-9C27FCAC18EA}"/>
              </a:ext>
            </a:extLst>
          </p:cNvPr>
          <p:cNvPicPr>
            <a:picLocks noChangeAspect="1"/>
          </p:cNvPicPr>
          <p:nvPr/>
        </p:nvPicPr>
        <p:blipFill>
          <a:blip r:embed="rId3"/>
          <a:stretch>
            <a:fillRect/>
          </a:stretch>
        </p:blipFill>
        <p:spPr>
          <a:xfrm>
            <a:off x="3100447" y="571500"/>
            <a:ext cx="7737045" cy="5072063"/>
          </a:xfrm>
          <a:prstGeom prst="rect">
            <a:avLst/>
          </a:prstGeom>
        </p:spPr>
      </p:pic>
    </p:spTree>
    <p:extLst>
      <p:ext uri="{BB962C8B-B14F-4D97-AF65-F5344CB8AC3E}">
        <p14:creationId xmlns:p14="http://schemas.microsoft.com/office/powerpoint/2010/main" val="292002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043D5-0FFB-E841-989E-13F3E79409FA}"/>
              </a:ext>
            </a:extLst>
          </p:cNvPr>
          <p:cNvSpPr>
            <a:spLocks noGrp="1"/>
          </p:cNvSpPr>
          <p:nvPr>
            <p:ph type="title"/>
          </p:nvPr>
        </p:nvSpPr>
        <p:spPr>
          <a:xfrm>
            <a:off x="863029" y="1012004"/>
            <a:ext cx="3416158" cy="4795408"/>
          </a:xfrm>
        </p:spPr>
        <p:txBody>
          <a:bodyPr>
            <a:normAutofit/>
          </a:bodyPr>
          <a:lstStyle/>
          <a:p>
            <a:r>
              <a:rPr lang="en-US" dirty="0"/>
              <a:t>Two ways to measure impact</a:t>
            </a:r>
          </a:p>
        </p:txBody>
      </p:sp>
      <p:graphicFrame>
        <p:nvGraphicFramePr>
          <p:cNvPr id="7" name="Content Placeholder 4">
            <a:extLst>
              <a:ext uri="{FF2B5EF4-FFF2-40B4-BE49-F238E27FC236}">
                <a16:creationId xmlns:a16="http://schemas.microsoft.com/office/drawing/2014/main" id="{194EC5F6-A579-4D6D-9630-486CE2192117}"/>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64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EE64-C0B7-C646-8023-FD5076211B6D}"/>
              </a:ext>
            </a:extLst>
          </p:cNvPr>
          <p:cNvSpPr>
            <a:spLocks noGrp="1"/>
          </p:cNvSpPr>
          <p:nvPr>
            <p:ph type="title"/>
          </p:nvPr>
        </p:nvSpPr>
        <p:spPr/>
        <p:txBody>
          <a:bodyPr/>
          <a:lstStyle/>
          <a:p>
            <a:r>
              <a:rPr lang="en-US" dirty="0"/>
              <a:t>Triad Brainstorm – 5 minutes</a:t>
            </a:r>
          </a:p>
        </p:txBody>
      </p:sp>
      <p:sp>
        <p:nvSpPr>
          <p:cNvPr id="3" name="Content Placeholder 2">
            <a:extLst>
              <a:ext uri="{FF2B5EF4-FFF2-40B4-BE49-F238E27FC236}">
                <a16:creationId xmlns:a16="http://schemas.microsoft.com/office/drawing/2014/main" id="{536F5C0C-2698-8642-8874-22FF9365C90C}"/>
              </a:ext>
            </a:extLst>
          </p:cNvPr>
          <p:cNvSpPr>
            <a:spLocks noGrp="1"/>
          </p:cNvSpPr>
          <p:nvPr>
            <p:ph idx="1"/>
          </p:nvPr>
        </p:nvSpPr>
        <p:spPr/>
        <p:txBody>
          <a:bodyPr/>
          <a:lstStyle/>
          <a:p>
            <a:r>
              <a:rPr lang="en-US" dirty="0"/>
              <a:t>When might a descriptive rubric be used to measure progress?</a:t>
            </a:r>
          </a:p>
        </p:txBody>
      </p:sp>
      <p:pic>
        <p:nvPicPr>
          <p:cNvPr id="5" name="Picture 4">
            <a:extLst>
              <a:ext uri="{FF2B5EF4-FFF2-40B4-BE49-F238E27FC236}">
                <a16:creationId xmlns:a16="http://schemas.microsoft.com/office/drawing/2014/main" id="{04921BE3-6B26-7A4E-9B44-2DF69CB16AAC}"/>
              </a:ext>
            </a:extLst>
          </p:cNvPr>
          <p:cNvPicPr>
            <a:picLocks noChangeAspect="1"/>
          </p:cNvPicPr>
          <p:nvPr/>
        </p:nvPicPr>
        <p:blipFill>
          <a:blip r:embed="rId2"/>
          <a:stretch>
            <a:fillRect/>
          </a:stretch>
        </p:blipFill>
        <p:spPr>
          <a:xfrm>
            <a:off x="3814763" y="2766750"/>
            <a:ext cx="5994076" cy="3136900"/>
          </a:xfrm>
          <a:prstGeom prst="rect">
            <a:avLst/>
          </a:prstGeom>
        </p:spPr>
      </p:pic>
    </p:spTree>
    <p:extLst>
      <p:ext uri="{BB962C8B-B14F-4D97-AF65-F5344CB8AC3E}">
        <p14:creationId xmlns:p14="http://schemas.microsoft.com/office/powerpoint/2010/main" val="1391414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4AC4-892F-1F49-91B3-45E91DB60555}"/>
              </a:ext>
            </a:extLst>
          </p:cNvPr>
          <p:cNvSpPr>
            <a:spLocks noGrp="1"/>
          </p:cNvSpPr>
          <p:nvPr>
            <p:ph type="title"/>
          </p:nvPr>
        </p:nvSpPr>
        <p:spPr/>
        <p:txBody>
          <a:bodyPr/>
          <a:lstStyle/>
          <a:p>
            <a:r>
              <a:rPr lang="en-US" dirty="0"/>
              <a:t>Prototype #2</a:t>
            </a:r>
          </a:p>
        </p:txBody>
      </p:sp>
      <p:sp>
        <p:nvSpPr>
          <p:cNvPr id="3" name="Content Placeholder 2">
            <a:extLst>
              <a:ext uri="{FF2B5EF4-FFF2-40B4-BE49-F238E27FC236}">
                <a16:creationId xmlns:a16="http://schemas.microsoft.com/office/drawing/2014/main" id="{9ECE02A6-CEFB-F944-826D-ED1EC728AB76}"/>
              </a:ext>
            </a:extLst>
          </p:cNvPr>
          <p:cNvSpPr>
            <a:spLocks noGrp="1"/>
          </p:cNvSpPr>
          <p:nvPr>
            <p:ph idx="1"/>
          </p:nvPr>
        </p:nvSpPr>
        <p:spPr/>
        <p:txBody>
          <a:bodyPr/>
          <a:lstStyle/>
          <a:p>
            <a:r>
              <a:rPr lang="en-US" dirty="0"/>
              <a:t>New England Secondary School Consortium’s Global Best Practices Self-Assessment Tool for Secondary Learning</a:t>
            </a:r>
          </a:p>
        </p:txBody>
      </p:sp>
      <p:pic>
        <p:nvPicPr>
          <p:cNvPr id="7" name="Picture 6" descr="A picture containing food&#10;&#10;Description automatically generated">
            <a:extLst>
              <a:ext uri="{FF2B5EF4-FFF2-40B4-BE49-F238E27FC236}">
                <a16:creationId xmlns:a16="http://schemas.microsoft.com/office/drawing/2014/main" id="{99BADAFE-F995-C240-AB70-47B6701EC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988" y="2886076"/>
            <a:ext cx="4316023" cy="3352537"/>
          </a:xfrm>
          <a:prstGeom prst="rect">
            <a:avLst/>
          </a:prstGeom>
        </p:spPr>
      </p:pic>
    </p:spTree>
    <p:extLst>
      <p:ext uri="{BB962C8B-B14F-4D97-AF65-F5344CB8AC3E}">
        <p14:creationId xmlns:p14="http://schemas.microsoft.com/office/powerpoint/2010/main" val="382827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E993-D415-DA48-8A8B-06D579793BDA}"/>
              </a:ext>
            </a:extLst>
          </p:cNvPr>
          <p:cNvSpPr>
            <a:spLocks noGrp="1"/>
          </p:cNvSpPr>
          <p:nvPr>
            <p:ph type="title"/>
          </p:nvPr>
        </p:nvSpPr>
        <p:spPr/>
        <p:txBody>
          <a:bodyPr/>
          <a:lstStyle/>
          <a:p>
            <a:endParaRPr lang="en-US"/>
          </a:p>
        </p:txBody>
      </p:sp>
      <p:pic>
        <p:nvPicPr>
          <p:cNvPr id="6" name="Content Placeholder 5" descr="A screenshot of a cell phone screen with text&#10;&#10;Description automatically generated">
            <a:extLst>
              <a:ext uri="{FF2B5EF4-FFF2-40B4-BE49-F238E27FC236}">
                <a16:creationId xmlns:a16="http://schemas.microsoft.com/office/drawing/2014/main" id="{C2A053AB-2CF9-C048-A74E-70E054352A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30" b="34410"/>
          <a:stretch/>
        </p:blipFill>
        <p:spPr>
          <a:xfrm>
            <a:off x="2329556" y="649473"/>
            <a:ext cx="4481704" cy="5216154"/>
          </a:xfrm>
        </p:spPr>
      </p:pic>
      <p:pic>
        <p:nvPicPr>
          <p:cNvPr id="7" name="Content Placeholder 5">
            <a:extLst>
              <a:ext uri="{FF2B5EF4-FFF2-40B4-BE49-F238E27FC236}">
                <a16:creationId xmlns:a16="http://schemas.microsoft.com/office/drawing/2014/main" id="{2AD207C4-7604-8141-B156-095C53C869B4}"/>
              </a:ext>
            </a:extLst>
          </p:cNvPr>
          <p:cNvPicPr>
            <a:picLocks noChangeAspect="1"/>
          </p:cNvPicPr>
          <p:nvPr/>
        </p:nvPicPr>
        <p:blipFill rotWithShape="1">
          <a:blip r:embed="rId2">
            <a:extLst>
              <a:ext uri="{28A0092B-C50C-407E-A947-70E740481C1C}">
                <a14:useLocalDpi xmlns:a14="http://schemas.microsoft.com/office/drawing/2010/main" val="0"/>
              </a:ext>
            </a:extLst>
          </a:blip>
          <a:srcRect t="64967" b="2530"/>
          <a:stretch/>
        </p:blipFill>
        <p:spPr>
          <a:xfrm>
            <a:off x="7140145" y="2007394"/>
            <a:ext cx="4453679" cy="2671762"/>
          </a:xfrm>
          <a:prstGeom prst="rect">
            <a:avLst/>
          </a:prstGeom>
          <a:noFill/>
        </p:spPr>
      </p:pic>
    </p:spTree>
    <p:extLst>
      <p:ext uri="{BB962C8B-B14F-4D97-AF65-F5344CB8AC3E}">
        <p14:creationId xmlns:p14="http://schemas.microsoft.com/office/powerpoint/2010/main" val="816111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96170D6-7F83-433A-AC93-E6B99A00861D}" vid="{5D1A66DF-7DD1-4F03-A57D-01AA8A12E5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4916</TotalTime>
  <Words>546</Words>
  <Application>Microsoft Macintosh PowerPoint</Application>
  <PresentationFormat>Widescreen</PresentationFormat>
  <Paragraphs>66</Paragraphs>
  <Slides>12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Collaborative Discussions, Part 2</vt:lpstr>
      <vt:lpstr>Two ways to measure impact</vt:lpstr>
      <vt:lpstr>Prototype #1</vt:lpstr>
      <vt:lpstr>Explore &amp; Discuss</vt:lpstr>
      <vt:lpstr>PowerPoint Presentation</vt:lpstr>
      <vt:lpstr>Two ways to measure impact</vt:lpstr>
      <vt:lpstr>Triad Brainstorm – 5 minutes</vt:lpstr>
      <vt:lpstr>Prototype #2</vt:lpstr>
      <vt:lpstr>PowerPoint Presentation</vt:lpstr>
      <vt:lpstr>Explore</vt:lpstr>
      <vt:lpstr>Discuss</vt:lpstr>
      <vt:lpstr>Time for a check 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Co-constructing Principles and Practices</dc:title>
  <dc:creator>Linda Muskauski</dc:creator>
  <cp:lastModifiedBy>Hannah Peria</cp:lastModifiedBy>
  <cp:revision>52</cp:revision>
  <dcterms:created xsi:type="dcterms:W3CDTF">2019-12-28T11:30:24Z</dcterms:created>
  <dcterms:modified xsi:type="dcterms:W3CDTF">2020-01-06T02:59:03Z</dcterms:modified>
</cp:coreProperties>
</file>