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442" r:id="rId5"/>
    <p:sldId id="362" r:id="rId6"/>
    <p:sldId id="1084" r:id="rId7"/>
    <p:sldId id="335" r:id="rId8"/>
    <p:sldId id="1085" r:id="rId9"/>
    <p:sldId id="361" r:id="rId10"/>
    <p:sldId id="274" r:id="rId11"/>
    <p:sldId id="309" r:id="rId12"/>
    <p:sldId id="271" r:id="rId13"/>
    <p:sldId id="1083" r:id="rId14"/>
    <p:sldId id="333" r:id="rId15"/>
    <p:sldId id="328" r:id="rId16"/>
    <p:sldId id="331" r:id="rId17"/>
    <p:sldId id="332" r:id="rId18"/>
    <p:sldId id="806" r:id="rId19"/>
    <p:sldId id="440" r:id="rId20"/>
    <p:sldId id="441" r:id="rId21"/>
    <p:sldId id="261" r:id="rId22"/>
    <p:sldId id="1081" r:id="rId23"/>
    <p:sldId id="447" r:id="rId24"/>
    <p:sldId id="448" r:id="rId25"/>
    <p:sldId id="297" r:id="rId26"/>
    <p:sldId id="1079" r:id="rId27"/>
    <p:sldId id="346" r:id="rId28"/>
    <p:sldId id="605" r:id="rId29"/>
    <p:sldId id="606" r:id="rId30"/>
    <p:sldId id="607" r:id="rId31"/>
    <p:sldId id="608" r:id="rId32"/>
    <p:sldId id="602" r:id="rId33"/>
    <p:sldId id="603" r:id="rId34"/>
    <p:sldId id="609" r:id="rId35"/>
    <p:sldId id="610" r:id="rId36"/>
    <p:sldId id="611" r:id="rId37"/>
    <p:sldId id="334" r:id="rId38"/>
    <p:sldId id="1072" r:id="rId39"/>
    <p:sldId id="402" r:id="rId40"/>
    <p:sldId id="363" r:id="rId41"/>
    <p:sldId id="398" r:id="rId42"/>
    <p:sldId id="367" r:id="rId43"/>
    <p:sldId id="400" r:id="rId44"/>
    <p:sldId id="1070" r:id="rId45"/>
    <p:sldId id="1063" r:id="rId46"/>
    <p:sldId id="405" r:id="rId47"/>
    <p:sldId id="406" r:id="rId48"/>
    <p:sldId id="1071" r:id="rId49"/>
    <p:sldId id="404" r:id="rId50"/>
    <p:sldId id="408" r:id="rId51"/>
    <p:sldId id="1073" r:id="rId52"/>
    <p:sldId id="347" r:id="rId53"/>
    <p:sldId id="1082" r:id="rId54"/>
    <p:sldId id="445" r:id="rId55"/>
    <p:sldId id="446" r:id="rId56"/>
    <p:sldId id="443" r:id="rId57"/>
    <p:sldId id="444" r:id="rId58"/>
    <p:sldId id="407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008" userDrawn="1">
          <p15:clr>
            <a:srgbClr val="F26B43"/>
          </p15:clr>
        </p15:guide>
        <p15:guide id="4" orient="horz" pos="2664" userDrawn="1">
          <p15:clr>
            <a:srgbClr val="F26B43"/>
          </p15:clr>
        </p15:guide>
        <p15:guide id="5" orient="horz" pos="230">
          <p15:clr>
            <a:srgbClr val="A4A3A4"/>
          </p15:clr>
        </p15:guide>
        <p15:guide id="6" pos="10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2A2C9"/>
    <a:srgbClr val="D9E4F1"/>
    <a:srgbClr val="C1CFDD"/>
    <a:srgbClr val="B3CCE6"/>
    <a:srgbClr val="F0F9FD"/>
    <a:srgbClr val="A6C0DB"/>
    <a:srgbClr val="ECF3F9"/>
    <a:srgbClr val="EAF0F7"/>
    <a:srgbClr val="F0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4727" autoAdjust="0"/>
  </p:normalViewPr>
  <p:slideViewPr>
    <p:cSldViewPr snapToGrid="0" snapToObjects="1">
      <p:cViewPr varScale="1">
        <p:scale>
          <a:sx n="57" d="100"/>
          <a:sy n="57" d="100"/>
        </p:scale>
        <p:origin x="33" y="261"/>
      </p:cViewPr>
      <p:guideLst>
        <p:guide orient="horz" pos="1368"/>
        <p:guide pos="2880"/>
        <p:guide orient="horz" pos="4008"/>
        <p:guide orient="horz" pos="2664"/>
        <p:guide orient="horz" pos="230"/>
        <p:guide pos="10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06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378-3547-4D9D-B081-9ACBD8AD7AC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7FA1A-E06B-47C3-A244-6D7FF7429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8A50-36A2-40FA-85F8-D22A6400798F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9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14A1-ECD5-DD49-B400-006BA0EC3D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14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14A1-ECD5-DD49-B400-006BA0EC3D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2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083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394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Use county </a:t>
            </a:r>
            <a:r>
              <a:rPr lang="en-US" dirty="0" err="1"/>
              <a:t>omj</a:t>
            </a:r>
            <a:r>
              <a:rPr lang="en-US" dirty="0"/>
              <a:t> data on labor market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Show school report card data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629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21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04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9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 Two Career-Focused Activities* : Foundational Proficient scores on WebXams A 12-point industry credential A pre-apprenticeship or acceptance into an approved apprenticeship program Supporting Work-based learning Earn the required score on </a:t>
            </a:r>
            <a:r>
              <a:rPr lang="en-US" dirty="0" err="1"/>
              <a:t>WorkKeys</a:t>
            </a:r>
            <a:r>
              <a:rPr lang="en-US" dirty="0"/>
              <a:t> Earn the OhioMeansJobs Readiness Seal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0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Ohio’s new graduation requirements consist of three key components: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 Completion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satisfy Ohio’s curriculum requirements and any additional local requirements.  Students will complete the state minimum 20 credits with specific credits required in each content area.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Competency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competency in the foundational areas of English language arts and mathematics or through alternative demonstrations, which include College Credit Plus, career-focused activities or military enlistment.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Readiness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readiness for their post-high school path by earning two seals intended to allow them to demonstrate important foundational and well-rounded academic and technical knowledge, professional skills, social and emotional competencies and leadership and reasoning skills.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6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90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Ohio’s new graduation requirements consist of three key components: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 Completion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satisfy Ohio’s curriculum requirements and any additional local requirements.  Students will complete the state minimum 20 credits with specific credits required in each content area.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Competency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competency in the foundational areas of English language arts and mathematics or through alternative demonstrations, which include College Credit Plus, career-focused activities or military enlistment.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Readiness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readiness for their post-high school path by earning two seals intended to allow them to demonstrate important foundational and well-rounded academic and technical knowledge, professional skills, social and emotional competencies and leadership and reasoning skills.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93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Ohio’s new graduation requirements consist of three key components: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 Completion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satisfy Ohio’s curriculum requirements and any additional local requirements.  Students will complete the state minimum 20 credits with specific credits required in each content area.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Competency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competency in the foundational areas of English language arts and mathematics or through alternative demonstrations, which include College Credit Plus, career-focused activities or military enlistment.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Readiness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readiness for their post-high school path by earning two seals intended to allow them to demonstrate important foundational and well-rounded academic and technical knowledge, professional skills, social and emotional competencies and leadership and reasoning skills.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66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Industry-Recognized Credentials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provides up to $8M in each fiscal year to support payments to public schools for students who earn an industry-recognized credential or receive journeyman certification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Requires a school to notify students when courses can conclude with an industry recognized credential.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Requires a school to pay for the cost of a student taking a credential exam.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Requires ODE to provide reimbursement to schools when a student earns a credential.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57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Industry-Recognized Credentials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Creates the Innovative Workforce Incentive Program (IWIP)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$12.5M in each fiscal year that will be used to pay public schools up to $1,250 for each qualifying credential earned by students in the school.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list of qualifying credentials will be developed by the Office of Workforce Transformation.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Incentivizes schools to establish credentialing programs that qualify for IWIP, with $4.5M in each fiscal year designated for this purpose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Priority will be for senior-only credential programs in schools that do not operate such programs.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Anticipate guidance on the program late fall/early winter, to coincide with the career-tech program approval process.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8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Ohio’s new graduation requirements consist of three key components: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 Completion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satisfy Ohio’s curriculum requirements and any additional local requirements.  Students will complete the state minimum 20 credits with specific credits required in each content area.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Competency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competency in the foundational areas of English language arts and mathematics or through alternative demonstrations, which include College Credit Plus, career-focused activities or military enlistment.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Readiness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readiness for their post-high school path by earning two seals intended to allow them to demonstrate important foundational and well-rounded academic and technical knowledge, professional skills, social and emotional competencies and leadership and reasoning skills.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63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Ohio’s new graduation requirements consist of three key components: 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 Completion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satisfy Ohio’s curriculum requirements and any additional local requirements.  Students will complete the state minimum 20 credits with specific credits required in each content area.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Competency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competency in the foundational areas of English language arts and mathematics or through alternative demonstrations, which include College Credit Plus, career-focused activities or military enlistment.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Readiness Demonstration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will demonstrate readiness for their post-high school path by earning two seals intended to allow them to demonstrate important foundational and well-rounded academic and technical knowledge, professional skills, social and emotional competencies and leadership and reasoning skills.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16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 Two Career-Focused Activities* : Foundational Proficient scores on WebXams A 12-point industry credential A pre-apprenticeship or acceptance into an approved apprenticeship program Supporting Work-based learning Earn the required score on </a:t>
            </a:r>
            <a:r>
              <a:rPr lang="en-US" dirty="0" err="1"/>
              <a:t>WorkKeys</a:t>
            </a:r>
            <a:r>
              <a:rPr lang="en-US" dirty="0"/>
              <a:t> Earn the OhioMeansJobs Readiness Seal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Today’s discussion!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58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24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50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22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30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59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Today’s discussion!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3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6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Today’s discussion!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58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9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63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5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523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79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4539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0ca3d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0ca3d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1565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9b73d16ae2ed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9b73d16ae2ed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67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7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1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Simultaneous Credit?</a:t>
            </a:r>
            <a:endParaRPr lang="en-US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Courses integrating subject content from two areas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receive credit in both content areas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Optional for districts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Authorized by Ohio HB 59</a:t>
            </a:r>
          </a:p>
          <a:p>
            <a:endParaRPr lang="en-US" dirty="0"/>
          </a:p>
          <a:p>
            <a:r>
              <a:rPr lang="en-US" dirty="0"/>
              <a:t>This course may be called Humanities at the local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39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it’s good for your district</a:t>
            </a:r>
            <a:endParaRPr lang="en-US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dynamic learning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Improved student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can meet graduation requirements 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 higher test scores when CTE and academic content integrated*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opportunities for teacher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53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it’s good for your students</a:t>
            </a:r>
            <a:endParaRPr lang="en-US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Meet multiple learning expectations through a single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connections across disciplines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Experience real-world applications for authentic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 time left for more learning experiences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3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67" y="5514102"/>
            <a:ext cx="7772400" cy="646331"/>
          </a:xfrm>
        </p:spPr>
        <p:txBody>
          <a:bodyPr lIns="0" tIns="0" rIns="0" bIns="0" anchor="b" anchorCtr="0">
            <a:spAutoFit/>
          </a:bodyPr>
          <a:lstStyle>
            <a:lvl1pPr algn="l"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67" y="6279478"/>
            <a:ext cx="6400800" cy="43088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ODE_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67" y="6186917"/>
            <a:ext cx="2012050" cy="369560"/>
          </a:xfrm>
          <a:prstGeom prst="rect">
            <a:avLst/>
          </a:prstGeom>
        </p:spPr>
      </p:pic>
      <p:pic>
        <p:nvPicPr>
          <p:cNvPr id="8" name="Picture 7" descr="PhotoOption3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94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8160"/>
            <a:ext cx="9144000" cy="4876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9088F4-D0F7-47BD-BA0A-8B3E6F96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40861"/>
            <a:ext cx="8229600" cy="6236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397265-DFDF-4FBD-98CC-FF96A77D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527"/>
            <a:ext cx="8229600" cy="41397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269FD-4E99-47CF-B1ED-58B2D07B5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5A9C-186F-4BB0-8F4D-8A754B83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40861"/>
            <a:ext cx="8229600" cy="6236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8D43EE-1D38-4A4A-9EA8-CCBA086EB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527"/>
            <a:ext cx="8229600" cy="41397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472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02747-5124-4043-A40F-207D63B26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Infographic detailing the core elements of &quot;Each Child, Our Future&quot; -- Ohio's five-year strategic plan for education. " title="Each Child, Our Future">
            <a:extLst>
              <a:ext uri="{FF2B5EF4-FFF2-40B4-BE49-F238E27FC236}">
                <a16:creationId xmlns:a16="http://schemas.microsoft.com/office/drawing/2014/main" id="{21FAADDF-4948-47A9-A2A3-10C9E25B26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"/>
            <a:ext cx="9144000" cy="6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3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600201"/>
            <a:ext cx="3657600" cy="381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" y="6248401"/>
            <a:ext cx="2133600" cy="365125"/>
          </a:xfrm>
          <a:prstGeom prst="rect">
            <a:avLst/>
          </a:prstGeom>
        </p:spPr>
        <p:txBody>
          <a:bodyPr/>
          <a:lstStyle/>
          <a:p>
            <a:fld id="{68E39F6F-ACC9-446C-8E92-A60782801CF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75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47675" y="1600200"/>
            <a:ext cx="3810000" cy="381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545510"/>
            <a:ext cx="3215640" cy="11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1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DE_PPT_FooterGraphic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8160"/>
            <a:ext cx="9144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03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571500" indent="-225425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025525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1947863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education.ohio.gov/Topics/Ohio-Education-Options/Credit-Flexibility-Pla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tJ1lJNXuG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hlsd.org/rangerpathwaysguide/hom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uccessbound.ohio.go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uccessbound.ohio.gov/Home/Prepare-for-Pathway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ccessbound.ohio.gov/Home/Design-and-Develop-Pathway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ws.webxam.org/" TargetMode="External"/><Relationship Id="rId4" Type="http://schemas.openxmlformats.org/officeDocument/2006/relationships/hyperlink" Target="https://www.peoplematters.in/article/pmlnd/integrating-experience-in-skill-building-1935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educatormusing.blogspot.com/2011_07_01_archive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ormusing.blogspot.com/2011_07_01_archive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creativecommons.org/licenses/by-nc-sa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Topics/Ohio-s-Graduation-Requirements/Industry-Recognized-Credential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ucation.ohio.gov/Topics/Career-Tech/Apprenticeships-and-Internships" TargetMode="External"/><Relationship Id="rId5" Type="http://schemas.openxmlformats.org/officeDocument/2006/relationships/hyperlink" Target="http://apprentice.ohio.gov/" TargetMode="External"/><Relationship Id="rId4" Type="http://schemas.openxmlformats.org/officeDocument/2006/relationships/hyperlink" Target="https://news.schoolsdo.org/2017/08/expect-more-career-technical-education-in-w-va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ormusing.blogspot.com/2011_07_01_archive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://omj.ohio.gov/program/index.stm" TargetMode="External"/><Relationship Id="rId4" Type="http://schemas.openxmlformats.org/officeDocument/2006/relationships/hyperlink" Target="https://creativecommons.org/licenses/by-nc-sa/3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Topics/Career-Tech/Career-Connections/Work-Based-Learni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ccessbound.ohio.gov/Ohio-Means-Jobs-Readiness-Sea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successbound.ohio.gov/Home/Design-and-Develop-Pathways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viewer?mid=11LGrRPGO9PpZSRYKuRmNetsALrLltUqF&amp;ll=0%2C0&amp;z=7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5E4F8A-88A9-0D44-948A-54B3090FF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88" y="829679"/>
            <a:ext cx="8349710" cy="52606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F8E249D-7BCA-3E41-AA26-440BBA2E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33" y="3643740"/>
            <a:ext cx="8349710" cy="1501697"/>
          </a:xfrm>
          <a:solidFill>
            <a:srgbClr val="FFFFFF">
              <a:alpha val="45098"/>
            </a:srgbClr>
          </a:solidFill>
        </p:spPr>
        <p:txBody>
          <a:bodyPr/>
          <a:lstStyle/>
          <a:p>
            <a:r>
              <a:rPr lang="en-US" dirty="0"/>
              <a:t>Using Graduation Requirements</a:t>
            </a:r>
            <a:r>
              <a:rPr lang="en-US" sz="4000" dirty="0"/>
              <a:t> and Credit Flexibility in Redesign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897A0-65E1-D04D-B936-8CE60AB8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43" y="5145437"/>
            <a:ext cx="8229600" cy="403121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Cassie </a:t>
            </a:r>
            <a:r>
              <a:rPr lang="en-US" sz="2800" dirty="0" err="1">
                <a:solidFill>
                  <a:schemeClr val="bg1"/>
                </a:solidFill>
              </a:rPr>
              <a:t>Palsgrove</a:t>
            </a:r>
            <a:r>
              <a:rPr lang="en-US" sz="2800" dirty="0">
                <a:solidFill>
                  <a:schemeClr val="bg1"/>
                </a:solidFill>
              </a:rPr>
              <a:t> – Program Administrator </a:t>
            </a:r>
          </a:p>
          <a:p>
            <a:pPr marL="0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Ohio Department of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7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63A713-7A58-4FE4-B77D-DBEFEF167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3" y="2014538"/>
            <a:ext cx="2500353" cy="3747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5744" y="992981"/>
            <a:ext cx="8778875" cy="962025"/>
          </a:xfrm>
        </p:spPr>
        <p:txBody>
          <a:bodyPr/>
          <a:lstStyle/>
          <a:p>
            <a:r>
              <a:rPr lang="en-US" sz="3200" dirty="0"/>
              <a:t>Consider </a:t>
            </a:r>
            <a:r>
              <a:rPr lang="en-US" sz="3200" dirty="0">
                <a:hlinkClick r:id="rId4"/>
              </a:rPr>
              <a:t>Credit Flexibility </a:t>
            </a:r>
            <a:r>
              <a:rPr lang="en-US" sz="3200" dirty="0"/>
              <a:t>to Innovate Course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B24471-39F2-4D85-93DC-08386A08EF86}"/>
              </a:ext>
            </a:extLst>
          </p:cNvPr>
          <p:cNvSpPr txBox="1"/>
          <p:nvPr/>
        </p:nvSpPr>
        <p:spPr>
          <a:xfrm>
            <a:off x="3600450" y="2348450"/>
            <a:ext cx="50105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Test out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Work-based Learning Credit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Integrate Coursework for Simultaneous Credit</a:t>
            </a:r>
          </a:p>
        </p:txBody>
      </p:sp>
    </p:spTree>
    <p:extLst>
      <p:ext uri="{BB962C8B-B14F-4D97-AF65-F5344CB8AC3E}">
        <p14:creationId xmlns:p14="http://schemas.microsoft.com/office/powerpoint/2010/main" val="13179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11" y="-107318"/>
            <a:ext cx="9169751" cy="6515072"/>
          </a:xfrm>
        </p:spPr>
      </p:pic>
      <p:sp>
        <p:nvSpPr>
          <p:cNvPr id="4" name="Rounded Rectangle 3"/>
          <p:cNvSpPr/>
          <p:nvPr/>
        </p:nvSpPr>
        <p:spPr>
          <a:xfrm>
            <a:off x="4922110" y="1329194"/>
            <a:ext cx="3963999" cy="1874748"/>
          </a:xfrm>
          <a:prstGeom prst="roundRect">
            <a:avLst/>
          </a:prstGeom>
          <a:solidFill>
            <a:schemeClr val="bg2"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English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3930" y="1329194"/>
            <a:ext cx="3963999" cy="1874748"/>
          </a:xfrm>
          <a:prstGeom prst="roundRect">
            <a:avLst/>
          </a:prstGeom>
          <a:solidFill>
            <a:schemeClr val="bg2"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Social Studies</a:t>
            </a:r>
            <a:endParaRPr lang="en-US" sz="2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930" y="2540043"/>
            <a:ext cx="8702179" cy="1874748"/>
          </a:xfrm>
          <a:prstGeom prst="roundRect">
            <a:avLst/>
          </a:prstGeom>
          <a:solidFill>
            <a:schemeClr val="bg2"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7475" algn="ctr">
              <a:spcBef>
                <a:spcPct val="20000"/>
              </a:spcBef>
            </a:pPr>
            <a:r>
              <a:rPr lang="en-US" sz="4400" b="1" dirty="0">
                <a:solidFill>
                  <a:srgbClr val="C00000"/>
                </a:solidFill>
                <a:latin typeface="Arial"/>
                <a:cs typeface="Arial"/>
              </a:rPr>
              <a:t>Students receive credit </a:t>
            </a:r>
            <a:br>
              <a:rPr lang="en-US" sz="4400" b="1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US" sz="4400" b="1" dirty="0">
                <a:solidFill>
                  <a:srgbClr val="C00000"/>
                </a:solidFill>
                <a:latin typeface="Arial"/>
                <a:cs typeface="Arial"/>
              </a:rPr>
              <a:t>in both content areas.</a:t>
            </a:r>
            <a:endParaRPr lang="en-US" sz="48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511" y="457200"/>
            <a:ext cx="9154511" cy="646331"/>
          </a:xfrm>
          <a:solidFill>
            <a:schemeClr val="accent1">
              <a:alpha val="73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Simultaneous Credit?</a:t>
            </a:r>
          </a:p>
        </p:txBody>
      </p:sp>
    </p:spTree>
    <p:extLst>
      <p:ext uri="{BB962C8B-B14F-4D97-AF65-F5344CB8AC3E}">
        <p14:creationId xmlns:p14="http://schemas.microsoft.com/office/powerpoint/2010/main" val="28380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00243 0.182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90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4.07407E-6 L -0.00121 0.181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6" grpId="0" animBg="1"/>
      <p:bldP spid="6" grpId="1" animBg="1"/>
      <p:bldP spid="6" grpId="2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A0AB6-027E-4F00-A1F9-4ECE99B1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2651"/>
            <a:ext cx="8229600" cy="646331"/>
          </a:xfrm>
        </p:spPr>
        <p:txBody>
          <a:bodyPr/>
          <a:lstStyle/>
          <a:p>
            <a:r>
              <a:rPr lang="en-US" dirty="0"/>
              <a:t>Government &amp; Agriculture</a:t>
            </a:r>
          </a:p>
        </p:txBody>
      </p:sp>
      <p:pic>
        <p:nvPicPr>
          <p:cNvPr id="4" name="4tJ1lJNXuGQ">
            <a:hlinkClick r:id="" action="ppaction://media"/>
            <a:extLst>
              <a:ext uri="{FF2B5EF4-FFF2-40B4-BE49-F238E27FC236}">
                <a16:creationId xmlns:a16="http://schemas.microsoft.com/office/drawing/2014/main" id="{99E4EB9E-EEC7-4CB3-B830-52FAC328597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3632" y="1006808"/>
            <a:ext cx="6836735" cy="512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1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0708E9-3F58-428A-BDB6-052CF4392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8"/>
          <a:stretch/>
        </p:blipFill>
        <p:spPr>
          <a:xfrm>
            <a:off x="0" y="0"/>
            <a:ext cx="4419600" cy="6400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2B8A7-A183-44A0-957D-9FEB3FAB0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804" y="937417"/>
            <a:ext cx="3953435" cy="4525963"/>
          </a:xfrm>
        </p:spPr>
        <p:txBody>
          <a:bodyPr/>
          <a:lstStyle/>
          <a:p>
            <a:r>
              <a:rPr lang="en-US" dirty="0"/>
              <a:t>More dynamic learning environments</a:t>
            </a:r>
          </a:p>
          <a:p>
            <a:endParaRPr lang="en-US" dirty="0"/>
          </a:p>
          <a:p>
            <a:r>
              <a:rPr lang="en-US" dirty="0"/>
              <a:t>Students can meet graduation requirements faster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72C68C-E285-41CB-BD98-A894D7F95BFA}"/>
              </a:ext>
            </a:extLst>
          </p:cNvPr>
          <p:cNvSpPr txBox="1">
            <a:spLocks/>
          </p:cNvSpPr>
          <p:nvPr/>
        </p:nvSpPr>
        <p:spPr>
          <a:xfrm>
            <a:off x="0" y="3600450"/>
            <a:ext cx="4419600" cy="2898927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5400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Why</a:t>
            </a:r>
            <a:r>
              <a:rPr lang="en-US" sz="48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it’s </a:t>
            </a:r>
            <a:br>
              <a:rPr lang="en-US" sz="48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sz="6000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good</a:t>
            </a:r>
            <a:r>
              <a:rPr lang="en-US" sz="48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for 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your</a:t>
            </a:r>
            <a:r>
              <a:rPr lang="en-US" sz="5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br>
              <a:rPr lang="en-US" sz="5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sz="6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district</a:t>
            </a:r>
            <a:endParaRPr lang="en-US" sz="48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2A8326-004C-41EE-93DA-CA8C95607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0" b="1437"/>
          <a:stretch/>
        </p:blipFill>
        <p:spPr>
          <a:xfrm>
            <a:off x="0" y="0"/>
            <a:ext cx="4572000" cy="6400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2B8A7-A183-44A0-957D-9FEB3FAB0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804" y="937417"/>
            <a:ext cx="4185846" cy="4525963"/>
          </a:xfrm>
        </p:spPr>
        <p:txBody>
          <a:bodyPr/>
          <a:lstStyle/>
          <a:p>
            <a:r>
              <a:rPr lang="en-US" dirty="0"/>
              <a:t>Meet multiple learning expectations through a single course</a:t>
            </a:r>
          </a:p>
          <a:p>
            <a:endParaRPr lang="en-US" dirty="0"/>
          </a:p>
          <a:p>
            <a:r>
              <a:rPr lang="en-US" dirty="0"/>
              <a:t>Experience real-world applications for authentic learning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72C68C-E285-41CB-BD98-A894D7F95BFA}"/>
              </a:ext>
            </a:extLst>
          </p:cNvPr>
          <p:cNvSpPr txBox="1">
            <a:spLocks/>
          </p:cNvSpPr>
          <p:nvPr/>
        </p:nvSpPr>
        <p:spPr>
          <a:xfrm>
            <a:off x="0" y="3524250"/>
            <a:ext cx="4572000" cy="285899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5400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Why</a:t>
            </a:r>
            <a:r>
              <a:rPr lang="en-US" sz="48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54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it’s</a:t>
            </a:r>
            <a:r>
              <a:rPr lang="en-US" sz="48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br>
              <a:rPr lang="en-US" sz="48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sz="6000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good</a:t>
            </a:r>
            <a:r>
              <a:rPr lang="en-US" sz="48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for </a:t>
            </a:r>
            <a:r>
              <a:rPr lang="en-US" sz="4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your</a:t>
            </a:r>
            <a:r>
              <a:rPr lang="en-US" sz="5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br>
              <a:rPr lang="en-US" sz="5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en-US" sz="6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students</a:t>
            </a:r>
            <a:endParaRPr lang="en-US" sz="48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B5E411-1C33-4BC9-9ADD-8A8525371293}"/>
              </a:ext>
            </a:extLst>
          </p:cNvPr>
          <p:cNvSpPr/>
          <p:nvPr/>
        </p:nvSpPr>
        <p:spPr>
          <a:xfrm>
            <a:off x="1498879" y="2637776"/>
            <a:ext cx="5934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Arial"/>
                <a:ea typeface="+mj-ea"/>
                <a:cs typeface="Arial"/>
              </a:rPr>
              <a:t>Questions?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789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0476-D987-4D11-99CB-4D872E19C2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199" y="1565330"/>
            <a:ext cx="8314841" cy="44015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Combination of rigorous and high-quality education, training, and other services that:</a:t>
            </a:r>
          </a:p>
          <a:p>
            <a:pPr marL="0" indent="0">
              <a:buNone/>
            </a:pPr>
            <a:endParaRPr lang="en-US" sz="1700" b="1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(A) </a:t>
            </a:r>
            <a:r>
              <a:rPr lang="en-US" sz="2800" dirty="0"/>
              <a:t>aligns with the skill needs of industries in the economy of the State or region;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(B) </a:t>
            </a:r>
            <a:r>
              <a:rPr lang="en-US" sz="2800" dirty="0"/>
              <a:t>prepares an individual to be successful in any of a full range of secondary or postsecondary education options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(C) </a:t>
            </a:r>
            <a:r>
              <a:rPr lang="en-US" sz="2800" dirty="0"/>
              <a:t>includes counseling to support an individual in achieving the individual's education and career goals;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E02DC-C622-0C49-8B20-5C68A888E816}"/>
              </a:ext>
            </a:extLst>
          </p:cNvPr>
          <p:cNvSpPr txBox="1">
            <a:spLocks/>
          </p:cNvSpPr>
          <p:nvPr/>
        </p:nvSpPr>
        <p:spPr>
          <a:xfrm>
            <a:off x="0" y="774124"/>
            <a:ext cx="91440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Post-Secondary Pathways?</a:t>
            </a:r>
          </a:p>
        </p:txBody>
      </p:sp>
    </p:spTree>
    <p:extLst>
      <p:ext uri="{BB962C8B-B14F-4D97-AF65-F5344CB8AC3E}">
        <p14:creationId xmlns:p14="http://schemas.microsoft.com/office/powerpoint/2010/main" val="32424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0476-D987-4D11-99CB-4D872E19C2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4579" y="1084883"/>
            <a:ext cx="8450452" cy="47734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Combination of rigorous and high-quality education, training, and other services that:</a:t>
            </a:r>
          </a:p>
          <a:p>
            <a:pPr marL="0" indent="0">
              <a:buNone/>
            </a:pPr>
            <a:r>
              <a:rPr lang="en-US" sz="1600" b="1" dirty="0"/>
              <a:t> </a:t>
            </a:r>
            <a:endParaRPr lang="en-US" sz="1400" b="1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(D) </a:t>
            </a:r>
            <a:r>
              <a:rPr lang="en-US" sz="2800" dirty="0"/>
              <a:t>organizes education, training and other services to meet the needs of an individual in a manner that accelerates their educational and career aspirations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(E) </a:t>
            </a:r>
            <a:r>
              <a:rPr lang="en-US" sz="2800" dirty="0"/>
              <a:t>enables an individual to attain a secondary school diploma </a:t>
            </a:r>
            <a:r>
              <a:rPr lang="en-US" sz="2800" b="1" dirty="0"/>
              <a:t>and</a:t>
            </a:r>
            <a:r>
              <a:rPr lang="en-US" sz="2800" dirty="0"/>
              <a:t> at least one recognized postsecondary credential or college credits, preferably both; and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(F) </a:t>
            </a:r>
            <a:r>
              <a:rPr lang="en-US" sz="2800" dirty="0"/>
              <a:t>helps an individual enter or advance within a specific occupation or occupational cluster</a:t>
            </a:r>
          </a:p>
        </p:txBody>
      </p:sp>
    </p:spTree>
    <p:extLst>
      <p:ext uri="{BB962C8B-B14F-4D97-AF65-F5344CB8AC3E}">
        <p14:creationId xmlns:p14="http://schemas.microsoft.com/office/powerpoint/2010/main" val="24463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1366326"/>
            <a:ext cx="8229600" cy="623646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/>
            <a:r>
              <a:rPr lang="en-US" b="1" u="sng" dirty="0">
                <a:latin typeface="Arial"/>
                <a:ea typeface="Arial"/>
                <a:cs typeface="Arial"/>
                <a:sym typeface="Arial"/>
                <a:hlinkClick r:id="rId3"/>
              </a:rPr>
              <a:t>School Spotlight – Ranger Pathways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8687D81-7F27-664C-949F-819BB482D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66175"/>
            <a:ext cx="9157744" cy="2925499"/>
          </a:xfrm>
        </p:spPr>
      </p:pic>
    </p:spTree>
    <p:extLst>
      <p:ext uri="{BB962C8B-B14F-4D97-AF65-F5344CB8AC3E}">
        <p14:creationId xmlns:p14="http://schemas.microsoft.com/office/powerpoint/2010/main" val="3447117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1366326"/>
            <a:ext cx="8229600" cy="623646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/>
            <a:r>
              <a:rPr lang="en-US" b="1" u="sng" dirty="0"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SUCCESSBOUND.OHIO.GOV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687D81-7F27-664C-949F-819BB482D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27" y="2746122"/>
            <a:ext cx="9169653" cy="2172294"/>
          </a:xfrm>
        </p:spPr>
      </p:pic>
    </p:spTree>
    <p:extLst>
      <p:ext uri="{BB962C8B-B14F-4D97-AF65-F5344CB8AC3E}">
        <p14:creationId xmlns:p14="http://schemas.microsoft.com/office/powerpoint/2010/main" val="241782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4CB58-D424-4475-B1C5-EFAD1D6F3E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4800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4B28D-9BB4-4F93-961C-91CA4F0AD057}"/>
              </a:ext>
            </a:extLst>
          </p:cNvPr>
          <p:cNvSpPr txBox="1"/>
          <p:nvPr/>
        </p:nvSpPr>
        <p:spPr>
          <a:xfrm>
            <a:off x="247650" y="1882172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Each Child, Our Future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calls for a </a:t>
            </a:r>
            <a:r>
              <a:rPr lang="en-US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student-centered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system that addresses the needs of an increasingly diverse student population and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prepares students for a rapidly changing workplace.</a:t>
            </a:r>
          </a:p>
        </p:txBody>
      </p:sp>
    </p:spTree>
    <p:extLst>
      <p:ext uri="{BB962C8B-B14F-4D97-AF65-F5344CB8AC3E}">
        <p14:creationId xmlns:p14="http://schemas.microsoft.com/office/powerpoint/2010/main" val="342141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26203" y="4462104"/>
            <a:ext cx="5571641" cy="623646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ea typeface="Arial"/>
                <a:sym typeface="Arial"/>
              </a:rPr>
              <a:t>What are the top in-demand jobs in your region? </a:t>
            </a:r>
            <a:br>
              <a:rPr lang="en-US" dirty="0">
                <a:solidFill>
                  <a:schemeClr val="accent1"/>
                </a:solidFill>
                <a:ea typeface="Arial"/>
                <a:sym typeface="Arial"/>
              </a:rPr>
            </a:br>
            <a:br>
              <a:rPr lang="en-US" dirty="0">
                <a:solidFill>
                  <a:schemeClr val="accent1"/>
                </a:solidFill>
                <a:ea typeface="Arial"/>
                <a:sym typeface="Arial"/>
              </a:rPr>
            </a:br>
            <a:r>
              <a:rPr lang="en-US" dirty="0">
                <a:solidFill>
                  <a:schemeClr val="accent1"/>
                </a:solidFill>
                <a:ea typeface="Arial"/>
                <a:sym typeface="Arial"/>
              </a:rPr>
              <a:t>What 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is your districts 6 year college graduation rate?</a:t>
            </a:r>
            <a:b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ontent Placeholder 4" descr="A screenshot of a cell pho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8687D81-7F27-664C-949F-819BB482D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844" y="2084072"/>
            <a:ext cx="2859438" cy="2689855"/>
          </a:xfrm>
          <a:effectLst>
            <a:outerShdw blurRad="584200" dist="787400" dir="2640000" sx="61000" sy="61000" algn="ctr" rotWithShape="0">
              <a:srgbClr val="000000">
                <a:alpha val="77000"/>
              </a:srgbClr>
            </a:outerShd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8247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26203" y="3981656"/>
            <a:ext cx="5571641" cy="623646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ea typeface="Arial"/>
                <a:sym typeface="Arial"/>
              </a:rPr>
              <a:t>What is your district and region offering to help fill these gaps?</a:t>
            </a:r>
            <a:b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ontent Placeholder 4">
            <a:hlinkClick r:id="rId3"/>
            <a:extLst>
              <a:ext uri="{FF2B5EF4-FFF2-40B4-BE49-F238E27FC236}">
                <a16:creationId xmlns:a16="http://schemas.microsoft.com/office/drawing/2014/main" id="{98687D81-7F27-664C-949F-819BB482D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509" y="2057856"/>
            <a:ext cx="2742288" cy="2742288"/>
          </a:xfrm>
          <a:effectLst>
            <a:outerShdw blurRad="584200" dist="787400" dir="2640000" sx="61000" sy="61000" algn="ctr" rotWithShape="0">
              <a:srgbClr val="000000">
                <a:alpha val="77000"/>
              </a:srgbClr>
            </a:outerShd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7852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12CA8-4A8B-4105-88DA-38A7B218D9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93788"/>
            <a:ext cx="8229600" cy="481012"/>
          </a:xfrm>
        </p:spPr>
        <p:txBody>
          <a:bodyPr/>
          <a:lstStyle/>
          <a:p>
            <a:r>
              <a:rPr lang="en-US" dirty="0"/>
              <a:t>House Bill 166 Changes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546833-313A-4422-B7A5-3E02F18DC1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1663"/>
            <a:ext cx="4040188" cy="322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1071AEA-FE65-47A5-BA7B-FCF26A39FE57}"/>
              </a:ext>
            </a:extLst>
          </p:cNvPr>
          <p:cNvSpPr/>
          <p:nvPr/>
        </p:nvSpPr>
        <p:spPr>
          <a:xfrm>
            <a:off x="4902165" y="1764671"/>
            <a:ext cx="3943661" cy="332865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chemeClr val="bg1"/>
                </a:solidFill>
                <a:latin typeface="Arial"/>
                <a:cs typeface="Arial"/>
              </a:rPr>
              <a:t>High School Testing Requirements</a:t>
            </a:r>
          </a:p>
          <a:p>
            <a:endParaRPr lang="en-US" sz="2500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/>
                <a:cs typeface="Arial"/>
              </a:rPr>
              <a:t>Graduation Planning</a:t>
            </a:r>
          </a:p>
          <a:p>
            <a:pPr marL="283766" indent="-357188">
              <a:buFont typeface="Arial" panose="020B0604020202020204" pitchFamily="34" charset="0"/>
              <a:buChar char="•"/>
            </a:pPr>
            <a:endParaRPr lang="en-US" sz="2500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/>
                <a:cs typeface="Arial"/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917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616A-2A08-4676-B37B-4B49A14349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831905"/>
            <a:ext cx="8229600" cy="960437"/>
          </a:xfrm>
        </p:spPr>
        <p:txBody>
          <a:bodyPr/>
          <a:lstStyle/>
          <a:p>
            <a:r>
              <a:rPr lang="en-US" dirty="0"/>
              <a:t>Policy for the Identification of At-Risk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1BC50-B4D4-4269-B11D-B9E5C6C8F9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717" y="2028825"/>
            <a:ext cx="8229600" cy="3395663"/>
          </a:xfrm>
        </p:spPr>
        <p:txBody>
          <a:bodyPr/>
          <a:lstStyle/>
          <a:p>
            <a:r>
              <a:rPr lang="en-US" dirty="0"/>
              <a:t>Policy for the identification of students at risk of not qualifying for a diploma.</a:t>
            </a:r>
          </a:p>
          <a:p>
            <a:pPr lvl="2"/>
            <a:r>
              <a:rPr lang="en-US" dirty="0"/>
              <a:t>Criteria for identification</a:t>
            </a:r>
          </a:p>
          <a:p>
            <a:pPr lvl="2"/>
            <a:r>
              <a:rPr lang="en-US" dirty="0"/>
              <a:t>Procedures</a:t>
            </a:r>
          </a:p>
          <a:p>
            <a:pPr lvl="2"/>
            <a:r>
              <a:rPr lang="en-US" dirty="0"/>
              <a:t>Notification process</a:t>
            </a:r>
          </a:p>
          <a:p>
            <a:pPr lvl="2"/>
            <a:r>
              <a:rPr lang="en-US" dirty="0"/>
              <a:t>Instructional Supports and/or Support Services</a:t>
            </a:r>
          </a:p>
          <a:p>
            <a:r>
              <a:rPr lang="en-US" dirty="0"/>
              <a:t>Graduation Planning</a:t>
            </a:r>
          </a:p>
        </p:txBody>
      </p:sp>
    </p:spTree>
    <p:extLst>
      <p:ext uri="{BB962C8B-B14F-4D97-AF65-F5344CB8AC3E}">
        <p14:creationId xmlns:p14="http://schemas.microsoft.com/office/powerpoint/2010/main" val="21946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A4ED0-52AB-486A-8295-8F813A177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21" y="1042847"/>
            <a:ext cx="3372546" cy="262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89E85-0DE1-45CA-A255-2EFC31857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80" y="1970632"/>
            <a:ext cx="3338741" cy="15478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4F6C3E-ABDF-4793-895D-4D0810489F9D}"/>
              </a:ext>
            </a:extLst>
          </p:cNvPr>
          <p:cNvSpPr/>
          <p:nvPr/>
        </p:nvSpPr>
        <p:spPr>
          <a:xfrm>
            <a:off x="3663108" y="1099891"/>
            <a:ext cx="4895621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Foundational Demonstration: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53" lvl="2" indent="-357188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Cumulative score of proficient or higher on WebXams </a:t>
            </a:r>
          </a:p>
          <a:p>
            <a:pPr marL="1042953" lvl="2" indent="-357188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Earning an approved industry-recognized credential</a:t>
            </a:r>
          </a:p>
          <a:p>
            <a:pPr marL="1042953" lvl="2" indent="-357188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Pre-apprenticeship or apprenticeship program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Supporting Demonstration: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53" lvl="2" indent="-357188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250-hour Workplace Experience</a:t>
            </a:r>
          </a:p>
          <a:p>
            <a:pPr marL="1042953" lvl="2" indent="-357188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WorkKeys</a:t>
            </a:r>
          </a:p>
          <a:p>
            <a:pPr marL="1042953" lvl="2" indent="-357188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OhioMeansJobs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Readiness Seal</a:t>
            </a:r>
          </a:p>
          <a:p>
            <a:pPr marL="1042953" lvl="2" indent="-357188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01116-C000-4C12-8362-8DC550BB61B8}"/>
              </a:ext>
            </a:extLst>
          </p:cNvPr>
          <p:cNvSpPr txBox="1"/>
          <p:nvPr/>
        </p:nvSpPr>
        <p:spPr>
          <a:xfrm>
            <a:off x="214822" y="3746500"/>
            <a:ext cx="3262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Students must meet two criteria – of which one must be foundational.</a:t>
            </a:r>
          </a:p>
        </p:txBody>
      </p:sp>
    </p:spTree>
    <p:extLst>
      <p:ext uri="{BB962C8B-B14F-4D97-AF65-F5344CB8AC3E}">
        <p14:creationId xmlns:p14="http://schemas.microsoft.com/office/powerpoint/2010/main" val="1568946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83E46F5-52CE-407E-AE69-F101C07BBE7C}"/>
              </a:ext>
            </a:extLst>
          </p:cNvPr>
          <p:cNvSpPr txBox="1"/>
          <p:nvPr/>
        </p:nvSpPr>
        <p:spPr>
          <a:xfrm>
            <a:off x="1731146" y="419913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33DAEDB4-5FE9-4727-B2DF-2B5058441719}"/>
              </a:ext>
            </a:extLst>
          </p:cNvPr>
          <p:cNvSpPr/>
          <p:nvPr/>
        </p:nvSpPr>
        <p:spPr>
          <a:xfrm>
            <a:off x="353196" y="4072738"/>
            <a:ext cx="2692400" cy="1707838"/>
          </a:xfrm>
          <a:prstGeom prst="roundRect">
            <a:avLst/>
          </a:prstGeom>
          <a:solidFill>
            <a:srgbClr val="6CAEDF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Work-Based Learning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F268AE04-C756-4F04-99A8-D64E838F2569}"/>
              </a:ext>
            </a:extLst>
          </p:cNvPr>
          <p:cNvSpPr/>
          <p:nvPr/>
        </p:nvSpPr>
        <p:spPr>
          <a:xfrm>
            <a:off x="3222342" y="4088613"/>
            <a:ext cx="2692400" cy="1707838"/>
          </a:xfrm>
          <a:prstGeom prst="roundRect">
            <a:avLst/>
          </a:prstGeom>
          <a:solidFill>
            <a:srgbClr val="6CAEDF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Required score on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WorkKeys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20813B7A-3985-452D-9874-28D90AD16F6F}"/>
              </a:ext>
            </a:extLst>
          </p:cNvPr>
          <p:cNvSpPr/>
          <p:nvPr/>
        </p:nvSpPr>
        <p:spPr>
          <a:xfrm>
            <a:off x="6076668" y="4099359"/>
            <a:ext cx="2692400" cy="1707838"/>
          </a:xfrm>
          <a:prstGeom prst="roundRect">
            <a:avLst/>
          </a:prstGeom>
          <a:solidFill>
            <a:srgbClr val="6CAEDF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OhioMeansJobs</a:t>
            </a:r>
          </a:p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Readiness Seal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3D7E5AD0-C9A0-4E30-9805-085FC13FF40B}"/>
              </a:ext>
            </a:extLst>
          </p:cNvPr>
          <p:cNvSpPr/>
          <p:nvPr/>
        </p:nvSpPr>
        <p:spPr>
          <a:xfrm>
            <a:off x="384946" y="1152794"/>
            <a:ext cx="2692400" cy="1707838"/>
          </a:xfrm>
          <a:prstGeom prst="roundRect">
            <a:avLst/>
          </a:prstGeom>
          <a:solidFill>
            <a:srgbClr val="6CAEDF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Proficient </a:t>
            </a:r>
          </a:p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scores on WebXams </a:t>
            </a:r>
          </a:p>
        </p:txBody>
      </p: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EBE1CD9A-70F3-4869-9FCF-650BE33A52EA}"/>
              </a:ext>
            </a:extLst>
          </p:cNvPr>
          <p:cNvSpPr/>
          <p:nvPr/>
        </p:nvSpPr>
        <p:spPr>
          <a:xfrm>
            <a:off x="3238217" y="1152794"/>
            <a:ext cx="2692400" cy="1707838"/>
          </a:xfrm>
          <a:prstGeom prst="roundRect">
            <a:avLst/>
          </a:prstGeom>
          <a:solidFill>
            <a:srgbClr val="6CAEDF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A 12-point industry credential </a:t>
            </a: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5BF8C26A-AEFF-406C-BB9D-D5ADEAD80557}"/>
              </a:ext>
            </a:extLst>
          </p:cNvPr>
          <p:cNvSpPr/>
          <p:nvPr/>
        </p:nvSpPr>
        <p:spPr>
          <a:xfrm>
            <a:off x="6066654" y="1152794"/>
            <a:ext cx="2692400" cy="1707838"/>
          </a:xfrm>
          <a:prstGeom prst="roundRect">
            <a:avLst/>
          </a:prstGeom>
          <a:solidFill>
            <a:srgbClr val="6CAEDF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A pre-apprenticeship or acceptance into an apprenticeship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2D8EA33-C389-4DE5-8FFA-91688406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/>
          <a:lstStyle/>
          <a:p>
            <a:pPr algn="l"/>
            <a:r>
              <a:rPr lang="en-US" dirty="0"/>
              <a:t>Foundational Activities: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0FBDB21-5F78-4F4F-9428-034498371B30}"/>
              </a:ext>
            </a:extLst>
          </p:cNvPr>
          <p:cNvSpPr txBox="1">
            <a:spLocks/>
          </p:cNvSpPr>
          <p:nvPr/>
        </p:nvSpPr>
        <p:spPr>
          <a:xfrm>
            <a:off x="467556" y="3379448"/>
            <a:ext cx="8229600" cy="64633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dirty="0"/>
              <a:t>Supporting Activities:</a:t>
            </a:r>
          </a:p>
        </p:txBody>
      </p:sp>
    </p:spTree>
    <p:extLst>
      <p:ext uri="{BB962C8B-B14F-4D97-AF65-F5344CB8AC3E}">
        <p14:creationId xmlns:p14="http://schemas.microsoft.com/office/powerpoint/2010/main" val="412029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20185D8-C74F-465E-ABF8-6922187DECDF}"/>
              </a:ext>
            </a:extLst>
          </p:cNvPr>
          <p:cNvGrpSpPr/>
          <p:nvPr/>
        </p:nvGrpSpPr>
        <p:grpSpPr>
          <a:xfrm>
            <a:off x="543397" y="203391"/>
            <a:ext cx="2999161" cy="5877815"/>
            <a:chOff x="294528" y="363190"/>
            <a:chExt cx="2999161" cy="58778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C420A2-9FC4-449C-B1CE-91B021BA3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b="-4075"/>
            <a:stretch/>
          </p:blipFill>
          <p:spPr>
            <a:xfrm>
              <a:off x="470221" y="380946"/>
              <a:ext cx="2467993" cy="58600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8009B970-85C6-4F2B-8862-FB0744790765}"/>
                </a:ext>
              </a:extLst>
            </p:cNvPr>
            <p:cNvSpPr/>
            <p:nvPr/>
          </p:nvSpPr>
          <p:spPr>
            <a:xfrm>
              <a:off x="294528" y="363190"/>
              <a:ext cx="2999161" cy="1061279"/>
            </a:xfrm>
            <a:prstGeom prst="roundRect">
              <a:avLst/>
            </a:prstGeom>
            <a:solidFill>
              <a:schemeClr val="bg1">
                <a:lumMod val="50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9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8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77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35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94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53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12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71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97892" algn="ctr">
                <a:spcBef>
                  <a:spcPct val="20000"/>
                </a:spcBef>
              </a:pPr>
              <a:r>
                <a:rPr lang="en-US" sz="3600" b="1" dirty="0" err="1">
                  <a:solidFill>
                    <a:schemeClr val="bg1"/>
                  </a:solidFill>
                  <a:latin typeface="Arial"/>
                  <a:cs typeface="Arial"/>
                </a:rPr>
                <a:t>WebXam</a:t>
              </a:r>
              <a:endParaRPr lang="en-US" sz="3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F9BEEA-B7D4-461F-B6BD-EDBD15C7AE26}"/>
              </a:ext>
            </a:extLst>
          </p:cNvPr>
          <p:cNvSpPr txBox="1"/>
          <p:nvPr/>
        </p:nvSpPr>
        <p:spPr>
          <a:xfrm>
            <a:off x="3785960" y="734030"/>
            <a:ext cx="51094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Secondary Career-Technical Education (CTE) programs require career field pathway end-of-course tests. All tests are administered electronically through a web-based application. All tests are developed and administered by The Ohio State University, CETE through a proprietary system called </a:t>
            </a:r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WebXam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©.</a:t>
            </a:r>
          </a:p>
        </p:txBody>
      </p:sp>
    </p:spTree>
    <p:extLst>
      <p:ext uri="{BB962C8B-B14F-4D97-AF65-F5344CB8AC3E}">
        <p14:creationId xmlns:p14="http://schemas.microsoft.com/office/powerpoint/2010/main" val="3622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20185D8-C74F-465E-ABF8-6922187DECDF}"/>
              </a:ext>
            </a:extLst>
          </p:cNvPr>
          <p:cNvGrpSpPr/>
          <p:nvPr/>
        </p:nvGrpSpPr>
        <p:grpSpPr>
          <a:xfrm>
            <a:off x="483312" y="233847"/>
            <a:ext cx="2999161" cy="5776469"/>
            <a:chOff x="294528" y="363190"/>
            <a:chExt cx="2999161" cy="57764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C420A2-9FC4-449C-B1CE-91B021BA3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-5611"/>
            <a:stretch/>
          </p:blipFill>
          <p:spPr>
            <a:xfrm>
              <a:off x="388265" y="363190"/>
              <a:ext cx="2805343" cy="577646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8009B970-85C6-4F2B-8862-FB0744790765}"/>
                </a:ext>
              </a:extLst>
            </p:cNvPr>
            <p:cNvSpPr/>
            <p:nvPr/>
          </p:nvSpPr>
          <p:spPr>
            <a:xfrm>
              <a:off x="294528" y="363190"/>
              <a:ext cx="2999161" cy="1061279"/>
            </a:xfrm>
            <a:prstGeom prst="roundRect">
              <a:avLst/>
            </a:prstGeom>
            <a:solidFill>
              <a:schemeClr val="bg1">
                <a:lumMod val="50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9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8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77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35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94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53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12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71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97892" algn="ctr">
                <a:spcBef>
                  <a:spcPct val="20000"/>
                </a:spcBef>
              </a:pPr>
              <a:r>
                <a:rPr lang="en-US" sz="3600" b="1" dirty="0">
                  <a:solidFill>
                    <a:schemeClr val="bg1"/>
                  </a:solidFill>
                  <a:latin typeface="Arial"/>
                  <a:cs typeface="Arial"/>
                </a:rPr>
                <a:t>Industry Credentials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F9BEEA-B7D4-461F-B6BD-EDBD15C7AE26}"/>
              </a:ext>
            </a:extLst>
          </p:cNvPr>
          <p:cNvSpPr txBox="1"/>
          <p:nvPr/>
        </p:nvSpPr>
        <p:spPr>
          <a:xfrm>
            <a:off x="3881577" y="421195"/>
            <a:ext cx="49428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industry-recognized credential is a verification of an individual’s qualification or competence.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third party with authority issues a credential.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Authorities include business, trade association, or other industry-group assessments that measure technical knowledge and skills in a specific industry.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also includes licenses to engage in particular types of work that typically a government agency issues.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0E0041-690E-4181-8DDA-B45B8BD4AD3A}"/>
              </a:ext>
            </a:extLst>
          </p:cNvPr>
          <p:cNvSpPr txBox="1"/>
          <p:nvPr/>
        </p:nvSpPr>
        <p:spPr>
          <a:xfrm>
            <a:off x="719090" y="3991264"/>
            <a:ext cx="246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educatormusing.blogspot.com/2011_07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319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E0041-690E-4181-8DDA-B45B8BD4AD3A}"/>
              </a:ext>
            </a:extLst>
          </p:cNvPr>
          <p:cNvSpPr txBox="1"/>
          <p:nvPr/>
        </p:nvSpPr>
        <p:spPr>
          <a:xfrm>
            <a:off x="719090" y="3991264"/>
            <a:ext cx="246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ducatormusing.blogspot.com/2011_07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7E47F-E2E0-4689-AF96-80B112AF5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68" y="0"/>
            <a:ext cx="7977463" cy="61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3AF0E-F0B6-452D-AE28-09B13B15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2662"/>
          </a:xfrm>
        </p:spPr>
        <p:txBody>
          <a:bodyPr/>
          <a:lstStyle/>
          <a:p>
            <a:r>
              <a:rPr lang="en-US" dirty="0"/>
              <a:t>Industry-Recognized Credentials </a:t>
            </a:r>
            <a:r>
              <a:rPr lang="en-US" dirty="0">
                <a:hlinkClick r:id="rId3"/>
              </a:rPr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13AC4-CA6B-4B58-8278-8E69B053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964" y="1868393"/>
            <a:ext cx="4434840" cy="4328209"/>
          </a:xfrm>
        </p:spPr>
        <p:txBody>
          <a:bodyPr/>
          <a:lstStyle/>
          <a:p>
            <a:r>
              <a:rPr lang="en-US" sz="2700" dirty="0"/>
              <a:t>$8 million each year for credential reimbursement. </a:t>
            </a:r>
          </a:p>
          <a:p>
            <a:r>
              <a:rPr lang="en-US" sz="2700" dirty="0"/>
              <a:t>Schools must notify students when their career-tech course can conclude with an industry recognized credential. </a:t>
            </a:r>
          </a:p>
          <a:p>
            <a:r>
              <a:rPr lang="en-US" sz="2700" dirty="0"/>
              <a:t>Requires schools to pay the cost of credential exam.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918FA1E-9400-485B-A500-299CB88AB1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000878"/>
            <a:ext cx="3688080" cy="322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1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30C43D9-CA68-4E46-99C7-AB3589B2A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7" r="13028" b="20253"/>
          <a:stretch/>
        </p:blipFill>
        <p:spPr>
          <a:xfrm>
            <a:off x="0" y="885217"/>
            <a:ext cx="8258782" cy="4616265"/>
          </a:xfrm>
        </p:spPr>
      </p:pic>
    </p:spTree>
    <p:extLst>
      <p:ext uri="{BB962C8B-B14F-4D97-AF65-F5344CB8AC3E}">
        <p14:creationId xmlns:p14="http://schemas.microsoft.com/office/powerpoint/2010/main" val="23191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3AF0E-F0B6-452D-AE28-09B13B15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2662"/>
          </a:xfrm>
        </p:spPr>
        <p:txBody>
          <a:bodyPr/>
          <a:lstStyle/>
          <a:p>
            <a:r>
              <a:rPr lang="en-US" dirty="0"/>
              <a:t>Industry-Recognized Credentials 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D3CA3365-7CDF-4B28-A99C-CCEE214961F7}"/>
              </a:ext>
            </a:extLst>
          </p:cNvPr>
          <p:cNvSpPr/>
          <p:nvPr/>
        </p:nvSpPr>
        <p:spPr>
          <a:xfrm>
            <a:off x="335843" y="4078246"/>
            <a:ext cx="8472311" cy="2023406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Incentivizes schools to establish qualifying credentialing programs, with $4.5 million in each fiscal year designated for this purpose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F9A1742E-93D2-4A71-B953-5CD74075A6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35844" y="1810435"/>
            <a:ext cx="8472311" cy="2023406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$12.5 million each year to pay schools $1,250 for each student who earns a qualifying credential</a:t>
            </a:r>
          </a:p>
        </p:txBody>
      </p:sp>
    </p:spTree>
    <p:extLst>
      <p:ext uri="{BB962C8B-B14F-4D97-AF65-F5344CB8AC3E}">
        <p14:creationId xmlns:p14="http://schemas.microsoft.com/office/powerpoint/2010/main" val="11670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20185D8-C74F-465E-ABF8-6922187DECDF}"/>
              </a:ext>
            </a:extLst>
          </p:cNvPr>
          <p:cNvGrpSpPr/>
          <p:nvPr/>
        </p:nvGrpSpPr>
        <p:grpSpPr>
          <a:xfrm>
            <a:off x="550133" y="238517"/>
            <a:ext cx="2972134" cy="5895953"/>
            <a:chOff x="2462424" y="-2629322"/>
            <a:chExt cx="4413999" cy="76014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C420A2-9FC4-449C-B1CE-91B021BA3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-326"/>
            <a:stretch/>
          </p:blipFill>
          <p:spPr>
            <a:xfrm>
              <a:off x="2498757" y="-2169974"/>
              <a:ext cx="4341332" cy="71420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8009B970-85C6-4F2B-8862-FB0744790765}"/>
                </a:ext>
              </a:extLst>
            </p:cNvPr>
            <p:cNvSpPr/>
            <p:nvPr/>
          </p:nvSpPr>
          <p:spPr>
            <a:xfrm>
              <a:off x="2462424" y="-2629322"/>
              <a:ext cx="4413999" cy="1250621"/>
            </a:xfrm>
            <a:prstGeom prst="roundRect">
              <a:avLst/>
            </a:prstGeom>
            <a:solidFill>
              <a:schemeClr val="bg1">
                <a:lumMod val="50000"/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9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8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77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35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94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53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12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71" algn="l" defTabSz="457159" rtl="0" eaLnBrk="1" latinLnBrk="0" hangingPunct="1">
                <a:defRPr sz="1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97892" algn="ctr">
                <a:spcBef>
                  <a:spcPct val="20000"/>
                </a:spcBef>
              </a:pPr>
              <a:r>
                <a:rPr lang="en-US" sz="2800" b="1" dirty="0">
                  <a:solidFill>
                    <a:schemeClr val="bg1"/>
                  </a:solidFill>
                  <a:latin typeface="Arial"/>
                  <a:cs typeface="Arial"/>
                </a:rPr>
                <a:t>Apprenticeship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F9BEEA-B7D4-461F-B6BD-EDBD15C7AE26}"/>
              </a:ext>
            </a:extLst>
          </p:cNvPr>
          <p:cNvSpPr txBox="1"/>
          <p:nvPr/>
        </p:nvSpPr>
        <p:spPr>
          <a:xfrm>
            <a:off x="3757290" y="238517"/>
            <a:ext cx="494282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Approved Registered Apprenticeship industry partner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Program that teaches basic technical and job-readiness skills for a designated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apprenticeable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occupation or occupational sector, to prepare participants for Registered  Apprenticeship training.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Features a classroom and/or lab setting but may also provide exposure to the work environment for the targeted occupation(s).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ApprenticeOhio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Ohio Department of Education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E0041-690E-4181-8DDA-B45B8BD4AD3A}"/>
              </a:ext>
            </a:extLst>
          </p:cNvPr>
          <p:cNvSpPr txBox="1"/>
          <p:nvPr/>
        </p:nvSpPr>
        <p:spPr>
          <a:xfrm>
            <a:off x="719090" y="3991264"/>
            <a:ext cx="246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ducatormusing.blogspot.com/2011_07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921B86E0-661D-4C89-93DA-28ADBC4F76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" y="658244"/>
            <a:ext cx="9144000" cy="47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83E46F5-52CE-407E-AE69-F101C07BBE7C}"/>
              </a:ext>
            </a:extLst>
          </p:cNvPr>
          <p:cNvSpPr txBox="1"/>
          <p:nvPr/>
        </p:nvSpPr>
        <p:spPr>
          <a:xfrm>
            <a:off x="1731146" y="419913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33DAEDB4-5FE9-4727-B2DF-2B5058441719}"/>
              </a:ext>
            </a:extLst>
          </p:cNvPr>
          <p:cNvSpPr/>
          <p:nvPr/>
        </p:nvSpPr>
        <p:spPr>
          <a:xfrm>
            <a:off x="353196" y="1356171"/>
            <a:ext cx="2692400" cy="1395907"/>
          </a:xfrm>
          <a:prstGeom prst="roundRect">
            <a:avLst/>
          </a:prstGeom>
          <a:solidFill>
            <a:srgbClr val="525051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Work-Based Learning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F268AE04-C756-4F04-99A8-D64E838F2569}"/>
              </a:ext>
            </a:extLst>
          </p:cNvPr>
          <p:cNvSpPr/>
          <p:nvPr/>
        </p:nvSpPr>
        <p:spPr>
          <a:xfrm>
            <a:off x="3121796" y="1356171"/>
            <a:ext cx="2692400" cy="1395907"/>
          </a:xfrm>
          <a:prstGeom prst="roundRect">
            <a:avLst/>
          </a:prstGeom>
          <a:solidFill>
            <a:srgbClr val="525051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Required score on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WorkKeys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20813B7A-3985-452D-9874-28D90AD16F6F}"/>
              </a:ext>
            </a:extLst>
          </p:cNvPr>
          <p:cNvSpPr/>
          <p:nvPr/>
        </p:nvSpPr>
        <p:spPr>
          <a:xfrm>
            <a:off x="5890396" y="1356170"/>
            <a:ext cx="2692400" cy="1395907"/>
          </a:xfrm>
          <a:prstGeom prst="roundRect">
            <a:avLst/>
          </a:prstGeom>
          <a:solidFill>
            <a:srgbClr val="525051"/>
          </a:solidFill>
          <a:scene3d>
            <a:camera prst="perspectiveRelaxedModerately" fov="7200000">
              <a:rot lat="0" lon="0" rev="0"/>
            </a:camera>
            <a:lightRig rig="threePt" dir="t"/>
          </a:scene3d>
          <a:sp3d>
            <a:bevelT w="18415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8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7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5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4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3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2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1" algn="l" defTabSz="457159" rtl="0" eaLnBrk="1" latinLnBrk="0" hangingPunct="1"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OhioMeansJobs</a:t>
            </a:r>
          </a:p>
          <a:p>
            <a:pPr indent="-97892"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Readiness Seal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0FBDB21-5F78-4F4F-9428-034498371B30}"/>
              </a:ext>
            </a:extLst>
          </p:cNvPr>
          <p:cNvSpPr txBox="1">
            <a:spLocks/>
          </p:cNvSpPr>
          <p:nvPr/>
        </p:nvSpPr>
        <p:spPr>
          <a:xfrm>
            <a:off x="353196" y="555685"/>
            <a:ext cx="8229600" cy="64633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dirty="0"/>
              <a:t>Supporting Activities: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135CF-B818-46A7-9AF1-B258574559FF}"/>
              </a:ext>
            </a:extLst>
          </p:cNvPr>
          <p:cNvSpPr txBox="1"/>
          <p:nvPr/>
        </p:nvSpPr>
        <p:spPr>
          <a:xfrm>
            <a:off x="435006" y="2867487"/>
            <a:ext cx="26105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250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Work-Based Learning Toolkit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99FF8C-4088-41C4-B3AB-81A8ED25702C}"/>
              </a:ext>
            </a:extLst>
          </p:cNvPr>
          <p:cNvSpPr txBox="1"/>
          <p:nvPr/>
        </p:nvSpPr>
        <p:spPr>
          <a:xfrm>
            <a:off x="3121796" y="2849730"/>
            <a:ext cx="2610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Score to be determined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5CC21F-A7AC-4F6A-ADCD-9846E22338A3}"/>
              </a:ext>
            </a:extLst>
          </p:cNvPr>
          <p:cNvSpPr txBox="1"/>
          <p:nvPr/>
        </p:nvSpPr>
        <p:spPr>
          <a:xfrm>
            <a:off x="5890396" y="2814218"/>
            <a:ext cx="26105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Find more information here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Can be used in a mentorship program</a:t>
            </a:r>
          </a:p>
        </p:txBody>
      </p:sp>
    </p:spTree>
    <p:extLst>
      <p:ext uri="{BB962C8B-B14F-4D97-AF65-F5344CB8AC3E}">
        <p14:creationId xmlns:p14="http://schemas.microsoft.com/office/powerpoint/2010/main" val="13907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">
            <a:extLst>
              <a:ext uri="{FF2B5EF4-FFF2-40B4-BE49-F238E27FC236}">
                <a16:creationId xmlns:a16="http://schemas.microsoft.com/office/drawing/2014/main" id="{84291441-64FF-4399-ADBB-622BA68C1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1" y="858250"/>
            <a:ext cx="3320138" cy="3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A74AB-E34B-462E-8649-673408B59A60}"/>
              </a:ext>
            </a:extLst>
          </p:cNvPr>
          <p:cNvSpPr/>
          <p:nvPr/>
        </p:nvSpPr>
        <p:spPr>
          <a:xfrm>
            <a:off x="4463143" y="857251"/>
            <a:ext cx="3537858" cy="4742234"/>
          </a:xfrm>
          <a:prstGeom prst="rect">
            <a:avLst/>
          </a:prstGeom>
          <a:solidFill>
            <a:srgbClr val="73A4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9272C9-739F-47B8-91F4-9A58C0766098}"/>
              </a:ext>
            </a:extLst>
          </p:cNvPr>
          <p:cNvSpPr txBox="1">
            <a:spLocks/>
          </p:cNvSpPr>
          <p:nvPr/>
        </p:nvSpPr>
        <p:spPr>
          <a:xfrm>
            <a:off x="4602049" y="1873521"/>
            <a:ext cx="3083379" cy="4326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Seal of Biliteracy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693F27-9DD2-4613-82B7-AEF203B8AF31}"/>
              </a:ext>
            </a:extLst>
          </p:cNvPr>
          <p:cNvSpPr txBox="1">
            <a:spLocks/>
          </p:cNvSpPr>
          <p:nvPr/>
        </p:nvSpPr>
        <p:spPr>
          <a:xfrm>
            <a:off x="4602049" y="2683501"/>
            <a:ext cx="3368903" cy="3733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College Ready Seal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A68A88-20C6-472C-84AD-91A8365BF787}"/>
              </a:ext>
            </a:extLst>
          </p:cNvPr>
          <p:cNvSpPr txBox="1">
            <a:spLocks/>
          </p:cNvSpPr>
          <p:nvPr/>
        </p:nvSpPr>
        <p:spPr>
          <a:xfrm>
            <a:off x="4602050" y="3411748"/>
            <a:ext cx="3023281" cy="4388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Science Seal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73A52-432F-4D6B-96A2-9406795BA4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48873"/>
            <a:ext cx="4226379" cy="1016000"/>
          </a:xfrm>
        </p:spPr>
        <p:txBody>
          <a:bodyPr/>
          <a:lstStyle/>
          <a:p>
            <a:r>
              <a:rPr lang="en-US" dirty="0"/>
              <a:t>Demonstration of Readiness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B6A212-910D-4271-8C7C-0E25DE068E29}"/>
              </a:ext>
            </a:extLst>
          </p:cNvPr>
          <p:cNvCxnSpPr>
            <a:cxnSpLocks/>
          </p:cNvCxnSpPr>
          <p:nvPr/>
        </p:nvCxnSpPr>
        <p:spPr>
          <a:xfrm>
            <a:off x="4463143" y="2488053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C3148C-E76B-4128-AB96-7848E3FF90A4}"/>
              </a:ext>
            </a:extLst>
          </p:cNvPr>
          <p:cNvCxnSpPr>
            <a:cxnSpLocks/>
          </p:cNvCxnSpPr>
          <p:nvPr/>
        </p:nvCxnSpPr>
        <p:spPr>
          <a:xfrm>
            <a:off x="4463143" y="3252319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479131-632C-46C5-9AB7-23D457F2F572}"/>
              </a:ext>
            </a:extLst>
          </p:cNvPr>
          <p:cNvCxnSpPr>
            <a:cxnSpLocks/>
          </p:cNvCxnSpPr>
          <p:nvPr/>
        </p:nvCxnSpPr>
        <p:spPr>
          <a:xfrm>
            <a:off x="4734605" y="-498035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DEA3C3-9CC2-4974-9860-DF19AB54BCD1}"/>
              </a:ext>
            </a:extLst>
          </p:cNvPr>
          <p:cNvCxnSpPr>
            <a:cxnSpLocks/>
          </p:cNvCxnSpPr>
          <p:nvPr/>
        </p:nvCxnSpPr>
        <p:spPr>
          <a:xfrm>
            <a:off x="4463134" y="4003671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7F07198-F126-4B01-9940-AF8BDF9F007E}"/>
              </a:ext>
            </a:extLst>
          </p:cNvPr>
          <p:cNvSpPr txBox="1">
            <a:spLocks/>
          </p:cNvSpPr>
          <p:nvPr/>
        </p:nvSpPr>
        <p:spPr>
          <a:xfrm>
            <a:off x="4572001" y="4959050"/>
            <a:ext cx="3023281" cy="4721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Citizenship Seal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61FC4E5-49DA-4CFE-A2F4-717BA0791981}"/>
              </a:ext>
            </a:extLst>
          </p:cNvPr>
          <p:cNvSpPr txBox="1">
            <a:spLocks/>
          </p:cNvSpPr>
          <p:nvPr/>
        </p:nvSpPr>
        <p:spPr>
          <a:xfrm>
            <a:off x="4572001" y="4202293"/>
            <a:ext cx="3023281" cy="4139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Honors Diploma Seal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50A45E-0C60-4F1E-A527-E0DA4FED2A95}"/>
              </a:ext>
            </a:extLst>
          </p:cNvPr>
          <p:cNvCxnSpPr>
            <a:cxnSpLocks/>
          </p:cNvCxnSpPr>
          <p:nvPr/>
        </p:nvCxnSpPr>
        <p:spPr>
          <a:xfrm>
            <a:off x="4463143" y="4788341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685145-4CC0-4E27-8200-45C024C6DCD9}"/>
              </a:ext>
            </a:extLst>
          </p:cNvPr>
          <p:cNvSpPr txBox="1">
            <a:spLocks/>
          </p:cNvSpPr>
          <p:nvPr/>
        </p:nvSpPr>
        <p:spPr>
          <a:xfrm>
            <a:off x="4602049" y="1015350"/>
            <a:ext cx="3083379" cy="5200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 err="1">
                <a:solidFill>
                  <a:schemeClr val="bg1"/>
                </a:solidFill>
              </a:rPr>
              <a:t>OhioMeansJobs</a:t>
            </a:r>
            <a:r>
              <a:rPr lang="en-US" sz="2100" dirty="0">
                <a:solidFill>
                  <a:schemeClr val="bg1"/>
                </a:solidFill>
              </a:rPr>
              <a:t> Readiness Seal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C77375-F122-458E-A0C4-2FB8AF4E4043}"/>
              </a:ext>
            </a:extLst>
          </p:cNvPr>
          <p:cNvCxnSpPr>
            <a:cxnSpLocks/>
          </p:cNvCxnSpPr>
          <p:nvPr/>
        </p:nvCxnSpPr>
        <p:spPr>
          <a:xfrm>
            <a:off x="4463143" y="1691675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C6FEF2F-A0B7-432C-A395-8BDFB3C71FE9}"/>
              </a:ext>
            </a:extLst>
          </p:cNvPr>
          <p:cNvSpPr/>
          <p:nvPr/>
        </p:nvSpPr>
        <p:spPr>
          <a:xfrm>
            <a:off x="1142997" y="4088817"/>
            <a:ext cx="3320138" cy="1510668"/>
          </a:xfrm>
          <a:prstGeom prst="rect">
            <a:avLst/>
          </a:prstGeom>
          <a:solidFill>
            <a:srgbClr val="70001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Criteria for earning these Seals is set by existing Ohio law, code or board policy.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655C3-FEE4-4F87-B6B1-F36FA1EDB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17655" y="541947"/>
            <a:ext cx="3741738" cy="5419543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6AD7-7C5F-472B-A128-6A6CDA70AD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9927" y="2482413"/>
            <a:ext cx="4572000" cy="2559050"/>
          </a:xfrm>
        </p:spPr>
        <p:txBody>
          <a:bodyPr vert="horz" lIns="68580" tIns="34290" rIns="68580" bIns="34290" rtlCol="0" anchor="t" anchorCtr="0">
            <a:no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2800" dirty="0"/>
              <a:t>Demonstration of professional skills and competencies</a:t>
            </a:r>
          </a:p>
          <a:p>
            <a:pPr marL="0" indent="0">
              <a:buNone/>
            </a:pPr>
            <a:endParaRPr lang="en-US" sz="1100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2800" dirty="0"/>
              <a:t>Students must have 3 mentors to validate the 15 professional skills needed to earn the Seal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EC7996-DF5C-4CA2-9F90-8AF490F652EE}"/>
              </a:ext>
            </a:extLst>
          </p:cNvPr>
          <p:cNvSpPr txBox="1">
            <a:spLocks/>
          </p:cNvSpPr>
          <p:nvPr/>
        </p:nvSpPr>
        <p:spPr>
          <a:xfrm>
            <a:off x="159927" y="869676"/>
            <a:ext cx="4572000" cy="135421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70001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400" dirty="0" err="1"/>
              <a:t>OhioMeansJobs</a:t>
            </a:r>
            <a:r>
              <a:rPr lang="en-US" sz="4400" dirty="0"/>
              <a:t> Readiness Seal</a:t>
            </a:r>
          </a:p>
        </p:txBody>
      </p:sp>
    </p:spTree>
    <p:extLst>
      <p:ext uri="{BB962C8B-B14F-4D97-AF65-F5344CB8AC3E}">
        <p14:creationId xmlns:p14="http://schemas.microsoft.com/office/powerpoint/2010/main" val="11993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46522C-98B9-43C1-AE9E-5C1AFBEA6B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/>
          <a:stretch/>
        </p:blipFill>
        <p:spPr>
          <a:xfrm>
            <a:off x="0" y="432744"/>
            <a:ext cx="9144000" cy="608647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368540" y="1172752"/>
            <a:ext cx="3508433" cy="56185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square" anchor="t">
            <a:spAutoFit/>
          </a:bodyPr>
          <a:lstStyle/>
          <a:p>
            <a:pPr algn="ctr"/>
            <a:r>
              <a:rPr lang="en-US" sz="2700" b="1" dirty="0">
                <a:solidFill>
                  <a:srgbClr val="700017"/>
                </a:solidFill>
                <a:latin typeface="Arial"/>
                <a:cs typeface="Arial"/>
              </a:rPr>
              <a:t>Seal of Biliteracy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DBDCB5-E65A-4F5C-BB6A-B021CADFF54B}"/>
              </a:ext>
            </a:extLst>
          </p:cNvPr>
          <p:cNvSpPr/>
          <p:nvPr/>
        </p:nvSpPr>
        <p:spPr>
          <a:xfrm>
            <a:off x="4368539" y="1839203"/>
            <a:ext cx="3508434" cy="3473291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 must demonstrate proficiency in English and high levels of proficiency in at least one other world language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 can demonstrate proficiency in English and at least one other world language through a series of test-based options.</a:t>
            </a:r>
          </a:p>
        </p:txBody>
      </p:sp>
    </p:spTree>
    <p:extLst>
      <p:ext uri="{BB962C8B-B14F-4D97-AF65-F5344CB8AC3E}">
        <p14:creationId xmlns:p14="http://schemas.microsoft.com/office/powerpoint/2010/main" val="6158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">
            <a:extLst>
              <a:ext uri="{FF2B5EF4-FFF2-40B4-BE49-F238E27FC236}">
                <a16:creationId xmlns:a16="http://schemas.microsoft.com/office/drawing/2014/main" id="{09F1BA49-EB30-42EB-8EAB-5E427861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72967"/>
            <a:ext cx="9176453" cy="612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DBDCB5-E65A-4F5C-BB6A-B021CADFF54B}"/>
              </a:ext>
            </a:extLst>
          </p:cNvPr>
          <p:cNvSpPr/>
          <p:nvPr/>
        </p:nvSpPr>
        <p:spPr>
          <a:xfrm>
            <a:off x="1260031" y="2637294"/>
            <a:ext cx="3545433" cy="817245"/>
          </a:xfrm>
          <a:prstGeom prst="roundRect">
            <a:avLst/>
          </a:prstGeom>
          <a:solidFill>
            <a:srgbClr val="700017">
              <a:alpha val="70000"/>
            </a:srgbClr>
          </a:solidFill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remediation-free scores on the ACT or SAT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EC852-60EB-4DD0-AD62-12A50B64EC57}"/>
              </a:ext>
            </a:extLst>
          </p:cNvPr>
          <p:cNvSpPr txBox="1"/>
          <p:nvPr/>
        </p:nvSpPr>
        <p:spPr>
          <a:xfrm>
            <a:off x="1143001" y="1535683"/>
            <a:ext cx="38740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b="1" dirty="0">
                <a:solidFill>
                  <a:srgbClr val="7000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Ready Seal</a:t>
            </a:r>
          </a:p>
        </p:txBody>
      </p:sp>
    </p:spTree>
    <p:extLst>
      <p:ext uri="{BB962C8B-B14F-4D97-AF65-F5344CB8AC3E}">
        <p14:creationId xmlns:p14="http://schemas.microsoft.com/office/powerpoint/2010/main" val="16817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4D74-3A3F-4D3C-9D97-C274B99ACC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4738"/>
            <a:ext cx="6172200" cy="484187"/>
          </a:xfrm>
        </p:spPr>
        <p:txBody>
          <a:bodyPr/>
          <a:lstStyle/>
          <a:p>
            <a:r>
              <a:rPr lang="en-US" dirty="0"/>
              <a:t>Science Seal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15910E-5F22-4AB8-B86F-ED58EAF94414}"/>
              </a:ext>
            </a:extLst>
          </p:cNvPr>
          <p:cNvGrpSpPr>
            <a:grpSpLocks noChangeAspect="1"/>
          </p:cNvGrpSpPr>
          <p:nvPr/>
        </p:nvGrpSpPr>
        <p:grpSpPr>
          <a:xfrm>
            <a:off x="1231461" y="1681670"/>
            <a:ext cx="6902061" cy="3617076"/>
            <a:chOff x="117948" y="936005"/>
            <a:chExt cx="9183828" cy="4985989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5629AC4E-A71C-489A-B781-CF7991F5866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7782" y="1061736"/>
              <a:ext cx="2766060" cy="2514600"/>
            </a:xfrm>
            <a:prstGeom prst="hexagon">
              <a:avLst/>
            </a:prstGeom>
            <a:solidFill>
              <a:srgbClr val="70001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Proficient on the Biology test</a:t>
              </a: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1854163-8A52-478E-B953-D7000B70653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653647" y="1061738"/>
              <a:ext cx="2766060" cy="2514600"/>
            </a:xfrm>
            <a:prstGeom prst="hexagon">
              <a:avLst/>
            </a:prstGeom>
            <a:solidFill>
              <a:srgbClr val="70001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Advanced Placement score of “2” or better</a:t>
              </a: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B72612CF-4F25-457D-B339-E42BC9810B9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000017" y="3281662"/>
              <a:ext cx="2766060" cy="2514600"/>
            </a:xfrm>
            <a:prstGeom prst="hexagon">
              <a:avLst/>
            </a:prstGeom>
            <a:solidFill>
              <a:srgbClr val="70001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International Baccalaureate score of “2” or better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3DCD17E-E3D2-425E-B592-140027B9C27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8587" y="3281664"/>
              <a:ext cx="2766060" cy="2514600"/>
            </a:xfrm>
            <a:prstGeom prst="hexagon">
              <a:avLst/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94844830-9F30-4881-825C-6D52DFB3A85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661446" y="3281664"/>
              <a:ext cx="2766060" cy="2514600"/>
            </a:xfrm>
            <a:prstGeom prst="hexagon">
              <a:avLst/>
            </a:prstGeom>
            <a:solidFill>
              <a:srgbClr val="70001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Earning a “B” or higher on an approved CCP course</a:t>
              </a: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7179EE7B-D63B-4D24-9BEB-1E31297F953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15076" y="1061735"/>
              <a:ext cx="2766060" cy="2514600"/>
            </a:xfrm>
            <a:prstGeom prst="hexagon">
              <a:avLst/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75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">
            <a:extLst>
              <a:ext uri="{FF2B5EF4-FFF2-40B4-BE49-F238E27FC236}">
                <a16:creationId xmlns:a16="http://schemas.microsoft.com/office/drawing/2014/main" id="{AF9623B8-CC33-44D9-B636-72BDE839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2037"/>
            <a:ext cx="9144000" cy="60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812C544-F3C8-4F03-814C-2D311AB311C3}"/>
              </a:ext>
            </a:extLst>
          </p:cNvPr>
          <p:cNvSpPr/>
          <p:nvPr/>
        </p:nvSpPr>
        <p:spPr>
          <a:xfrm>
            <a:off x="449319" y="1752444"/>
            <a:ext cx="4311785" cy="4087556"/>
          </a:xfrm>
          <a:prstGeom prst="ellipse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the criteria for one of six honors diplomas:</a:t>
            </a:r>
          </a:p>
          <a:p>
            <a:pPr marL="675059" lvl="2" indent="-16073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Honors Diploma</a:t>
            </a:r>
          </a:p>
          <a:p>
            <a:pPr marL="675059" lvl="2" indent="-16073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Career-Tech Honors Diploma</a:t>
            </a:r>
          </a:p>
          <a:p>
            <a:pPr marL="675059" lvl="2" indent="-16073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 Honors Diploma</a:t>
            </a:r>
          </a:p>
          <a:p>
            <a:pPr marL="675059" lvl="2" indent="-16073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Honors Diploma</a:t>
            </a:r>
          </a:p>
          <a:p>
            <a:pPr marL="675059" lvl="2" indent="-16073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Civics and Social Sciences</a:t>
            </a:r>
          </a:p>
          <a:p>
            <a:pPr marL="675059" lvl="2" indent="-16073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Arts Honors Diploma</a:t>
            </a:r>
            <a:endParaRPr lang="en-US" sz="938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8AD26-5F03-4441-9287-0F666E4A94A4}"/>
              </a:ext>
            </a:extLst>
          </p:cNvPr>
          <p:cNvSpPr txBox="1"/>
          <p:nvPr/>
        </p:nvSpPr>
        <p:spPr>
          <a:xfrm>
            <a:off x="2368686" y="1018000"/>
            <a:ext cx="44066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b="1" dirty="0">
                <a:solidFill>
                  <a:srgbClr val="7000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Honors Diploma Seal</a:t>
            </a:r>
            <a:endParaRPr lang="en-US" sz="3150" dirty="0"/>
          </a:p>
        </p:txBody>
      </p:sp>
    </p:spTree>
    <p:extLst>
      <p:ext uri="{BB962C8B-B14F-4D97-AF65-F5344CB8AC3E}">
        <p14:creationId xmlns:p14="http://schemas.microsoft.com/office/powerpoint/2010/main" val="2036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914BDDA-DFDD-491B-A0B2-4B7EC586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0" r="13066" b="26667"/>
          <a:stretch/>
        </p:blipFill>
        <p:spPr>
          <a:xfrm>
            <a:off x="507" y="933854"/>
            <a:ext cx="8248548" cy="43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4D74-3A3F-4D3C-9D97-C274B99ACC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89025"/>
            <a:ext cx="5384800" cy="433388"/>
          </a:xfrm>
        </p:spPr>
        <p:txBody>
          <a:bodyPr/>
          <a:lstStyle/>
          <a:p>
            <a:r>
              <a:rPr lang="en-US" sz="2813" dirty="0"/>
              <a:t>Citizenship Seal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7F390D-DAD4-45AF-A60E-3A96FA365079}"/>
              </a:ext>
            </a:extLst>
          </p:cNvPr>
          <p:cNvGrpSpPr>
            <a:grpSpLocks noChangeAspect="1"/>
          </p:cNvGrpSpPr>
          <p:nvPr/>
        </p:nvGrpSpPr>
        <p:grpSpPr>
          <a:xfrm>
            <a:off x="819978" y="1585277"/>
            <a:ext cx="7620000" cy="3687448"/>
            <a:chOff x="117948" y="936008"/>
            <a:chExt cx="9183828" cy="4985986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2E2737FD-E8C9-4A12-93EA-62089CF1A96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0761" y="3281664"/>
              <a:ext cx="2766060" cy="2514600"/>
            </a:xfrm>
            <a:prstGeom prst="hexagon">
              <a:avLst/>
            </a:prstGeom>
            <a:solidFill>
              <a:srgbClr val="EEBD3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5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57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Proficient “3” on the American History and American Government test</a:t>
              </a: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27BF890F-6119-443C-9E2B-A5EE8F4D8ED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653647" y="1061738"/>
              <a:ext cx="2766060" cy="2514600"/>
            </a:xfrm>
            <a:prstGeom prst="hexagon">
              <a:avLst/>
            </a:prstGeom>
            <a:solidFill>
              <a:srgbClr val="EEBD3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Placement score of “2” or better</a:t>
              </a: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7AC143C0-E20D-4574-967E-7286D383112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15075" y="1061738"/>
              <a:ext cx="2766060" cy="2514600"/>
            </a:xfrm>
            <a:prstGeom prst="hexagon">
              <a:avLst/>
            </a:prstGeom>
            <a:solidFill>
              <a:srgbClr val="EEBD3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2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Baccalaureate score of “2” or better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B6605EEC-B078-4F66-A08A-EA71FBC0732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7782" y="1061738"/>
              <a:ext cx="2766060" cy="2514600"/>
            </a:xfrm>
            <a:prstGeom prst="hexagon">
              <a:avLst/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54B86664-24E8-4875-9862-250193C75A7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661446" y="3281664"/>
              <a:ext cx="2766060" cy="2514600"/>
            </a:xfrm>
            <a:prstGeom prst="hexagon">
              <a:avLst/>
            </a:prstGeom>
            <a:solidFill>
              <a:srgbClr val="EEBD3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Earning a “B” or higher on an approved CCP course</a:t>
              </a: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35E605AB-81A6-4F97-9184-67ACD18141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84361" y="3281664"/>
              <a:ext cx="2766060" cy="2514600"/>
            </a:xfrm>
            <a:prstGeom prst="hexagon">
              <a:avLst/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53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">
            <a:extLst>
              <a:ext uri="{FF2B5EF4-FFF2-40B4-BE49-F238E27FC236}">
                <a16:creationId xmlns:a16="http://schemas.microsoft.com/office/drawing/2014/main" id="{84291441-64FF-4399-ADBB-622BA68C1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1" y="858250"/>
            <a:ext cx="3320138" cy="3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A74AB-E34B-462E-8649-673408B59A60}"/>
              </a:ext>
            </a:extLst>
          </p:cNvPr>
          <p:cNvSpPr/>
          <p:nvPr/>
        </p:nvSpPr>
        <p:spPr>
          <a:xfrm>
            <a:off x="4463143" y="842502"/>
            <a:ext cx="3537858" cy="4741606"/>
          </a:xfrm>
          <a:prstGeom prst="rect">
            <a:avLst/>
          </a:prstGeom>
          <a:solidFill>
            <a:srgbClr val="73A4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9272C9-739F-47B8-91F4-9A58C0766098}"/>
              </a:ext>
            </a:extLst>
          </p:cNvPr>
          <p:cNvSpPr txBox="1">
            <a:spLocks/>
          </p:cNvSpPr>
          <p:nvPr/>
        </p:nvSpPr>
        <p:spPr>
          <a:xfrm>
            <a:off x="4602049" y="1368421"/>
            <a:ext cx="3083379" cy="4721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Military Enlistment Seal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A68A88-20C6-472C-84AD-91A8365BF787}"/>
              </a:ext>
            </a:extLst>
          </p:cNvPr>
          <p:cNvSpPr txBox="1">
            <a:spLocks/>
          </p:cNvSpPr>
          <p:nvPr/>
        </p:nvSpPr>
        <p:spPr>
          <a:xfrm>
            <a:off x="4572000" y="2874991"/>
            <a:ext cx="3023281" cy="4721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Technology Seal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73A52-432F-4D6B-96A2-9406795BA4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2829" y="2669628"/>
            <a:ext cx="4057423" cy="1016000"/>
          </a:xfrm>
        </p:spPr>
        <p:txBody>
          <a:bodyPr/>
          <a:lstStyle/>
          <a:p>
            <a:r>
              <a:rPr lang="en-US" dirty="0"/>
              <a:t>Demonstration of Readiness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B6A212-910D-4271-8C7C-0E25DE068E29}"/>
              </a:ext>
            </a:extLst>
          </p:cNvPr>
          <p:cNvCxnSpPr>
            <a:cxnSpLocks/>
          </p:cNvCxnSpPr>
          <p:nvPr/>
        </p:nvCxnSpPr>
        <p:spPr>
          <a:xfrm>
            <a:off x="4463140" y="2394499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479131-632C-46C5-9AB7-23D457F2F572}"/>
              </a:ext>
            </a:extLst>
          </p:cNvPr>
          <p:cNvCxnSpPr>
            <a:cxnSpLocks/>
          </p:cNvCxnSpPr>
          <p:nvPr/>
        </p:nvCxnSpPr>
        <p:spPr>
          <a:xfrm>
            <a:off x="4734605" y="-498035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DEA3C3-9CC2-4974-9860-DF19AB54BCD1}"/>
              </a:ext>
            </a:extLst>
          </p:cNvPr>
          <p:cNvCxnSpPr>
            <a:cxnSpLocks/>
          </p:cNvCxnSpPr>
          <p:nvPr/>
        </p:nvCxnSpPr>
        <p:spPr>
          <a:xfrm>
            <a:off x="4463143" y="3894030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7F07198-F126-4B01-9940-AF8BDF9F007E}"/>
              </a:ext>
            </a:extLst>
          </p:cNvPr>
          <p:cNvSpPr txBox="1">
            <a:spLocks/>
          </p:cNvSpPr>
          <p:nvPr/>
        </p:nvSpPr>
        <p:spPr>
          <a:xfrm>
            <a:off x="4572001" y="4339045"/>
            <a:ext cx="3023281" cy="6270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Industry-Recognized Credential Seal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6FEF2F-A0B7-432C-A395-8BDFB3C71FE9}"/>
              </a:ext>
            </a:extLst>
          </p:cNvPr>
          <p:cNvSpPr/>
          <p:nvPr/>
        </p:nvSpPr>
        <p:spPr>
          <a:xfrm>
            <a:off x="1143000" y="4088817"/>
            <a:ext cx="3320143" cy="1510040"/>
          </a:xfrm>
          <a:prstGeom prst="rect">
            <a:avLst/>
          </a:prstGeom>
          <a:solidFill>
            <a:srgbClr val="70001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Guidance for earning these seals will need to be developed.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CC713-60B9-404A-9D3B-BB1603B0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26175"/>
            <a:ext cx="9144000" cy="6086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D16E-4A95-4A4C-9C44-D0865B60F1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85850"/>
            <a:ext cx="6172200" cy="484188"/>
          </a:xfrm>
        </p:spPr>
        <p:txBody>
          <a:bodyPr/>
          <a:lstStyle/>
          <a:p>
            <a:r>
              <a:rPr lang="en-US" dirty="0"/>
              <a:t>Military Enlistment Seal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1110C3-C910-4F90-9DCB-47E384738968}"/>
              </a:ext>
            </a:extLst>
          </p:cNvPr>
          <p:cNvSpPr/>
          <p:nvPr/>
        </p:nvSpPr>
        <p:spPr>
          <a:xfrm>
            <a:off x="1278559" y="2039312"/>
            <a:ext cx="2597284" cy="3611394"/>
          </a:xfrm>
          <a:prstGeom prst="roundRect">
            <a:avLst/>
          </a:prstGeom>
          <a:solidFill>
            <a:srgbClr val="EEBD3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  <a:latin typeface="Arial"/>
                <a:cs typeface="Arial"/>
              </a:rPr>
              <a:t>Requirements</a:t>
            </a:r>
          </a:p>
          <a:p>
            <a:endParaRPr lang="en-US" sz="150" i="1" dirty="0">
              <a:solidFill>
                <a:prstClr val="white"/>
              </a:solidFill>
              <a:latin typeface="Arial"/>
              <a:cs typeface="Arial"/>
            </a:endParaRP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Provide evidence of enlistment in an armed services branch of the military; OR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Participating in an approved Junior Reserve Officer Training (JROTC) program</a:t>
            </a:r>
          </a:p>
          <a:p>
            <a:pPr algn="ctr"/>
            <a:endParaRPr lang="en-US" sz="1575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A7CA74-8A35-4F61-9DB3-95783EAEED09}"/>
              </a:ext>
            </a:extLst>
          </p:cNvPr>
          <p:cNvSpPr/>
          <p:nvPr/>
        </p:nvSpPr>
        <p:spPr>
          <a:xfrm>
            <a:off x="4011402" y="2039312"/>
            <a:ext cx="3852153" cy="3611394"/>
          </a:xfrm>
          <a:prstGeom prst="roundRect">
            <a:avLst/>
          </a:prstGeom>
          <a:solidFill>
            <a:srgbClr val="700017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Determinations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what point in the enlistment process has a student demonstrated sufficient "evidence of enlistment?" What is that evidence?</a:t>
            </a:r>
          </a:p>
          <a:p>
            <a:pPr>
              <a:spcAft>
                <a:spcPts val="45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qualifies as "participation in a JROTC program?"</a:t>
            </a:r>
          </a:p>
        </p:txBody>
      </p:sp>
    </p:spTree>
    <p:extLst>
      <p:ext uri="{BB962C8B-B14F-4D97-AF65-F5344CB8AC3E}">
        <p14:creationId xmlns:p14="http://schemas.microsoft.com/office/powerpoint/2010/main" val="30499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525C2-3470-4D46-A8EA-5268CDEB70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93688"/>
            <a:ext cx="9144000" cy="6086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12CA8-4A8B-4105-88DA-38A7B218D9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71800" y="1081088"/>
            <a:ext cx="6172200" cy="484187"/>
          </a:xfrm>
        </p:spPr>
        <p:txBody>
          <a:bodyPr/>
          <a:lstStyle/>
          <a:p>
            <a:r>
              <a:rPr lang="en-US" dirty="0"/>
              <a:t>Technology Seal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1071AEA-FE65-47A5-BA7B-FCF26A39FE57}"/>
              </a:ext>
            </a:extLst>
          </p:cNvPr>
          <p:cNvSpPr/>
          <p:nvPr/>
        </p:nvSpPr>
        <p:spPr>
          <a:xfrm>
            <a:off x="1234936" y="1648941"/>
            <a:ext cx="3254104" cy="3690244"/>
          </a:xfrm>
          <a:prstGeom prst="roundRect">
            <a:avLst/>
          </a:prstGeom>
          <a:solidFill>
            <a:srgbClr val="83A2CA">
              <a:alpha val="60000"/>
            </a:srgbClr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35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en-US" sz="1875" b="1" dirty="0">
                <a:solidFill>
                  <a:schemeClr val="bg1"/>
                </a:solidFill>
                <a:latin typeface="Arial"/>
                <a:cs typeface="Arial"/>
              </a:rPr>
              <a:t>Requirements</a:t>
            </a:r>
          </a:p>
          <a:p>
            <a:pPr>
              <a:spcAft>
                <a:spcPts val="900"/>
              </a:spcAft>
            </a:pPr>
            <a:endParaRPr lang="en-US" sz="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Advanced Placement or International Baccalaureate; or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Earning a “B” or higher in an approved College Credit Plus course; or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Completing a course that meets guidelines set by the Ohio Department of Education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44B5785-BA3D-4CD4-9562-EFEFEEEFC80D}"/>
              </a:ext>
            </a:extLst>
          </p:cNvPr>
          <p:cNvSpPr/>
          <p:nvPr/>
        </p:nvSpPr>
        <p:spPr>
          <a:xfrm>
            <a:off x="4654961" y="1648941"/>
            <a:ext cx="3254104" cy="3690244"/>
          </a:xfrm>
          <a:prstGeom prst="roundRect">
            <a:avLst/>
          </a:prstGeom>
          <a:solidFill>
            <a:srgbClr val="C0DB37">
              <a:alpha val="60000"/>
            </a:srgbClr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35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Determinations</a:t>
            </a:r>
          </a:p>
          <a:p>
            <a:pPr marL="170021" indent="-170021">
              <a:spcBef>
                <a:spcPct val="20000"/>
              </a:spcBef>
              <a:spcAft>
                <a:spcPts val="9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Identification of Advanced Placement and International Baccalaureate courses and tests</a:t>
            </a:r>
          </a:p>
          <a:p>
            <a:pPr marL="170021" indent="-170021">
              <a:spcBef>
                <a:spcPct val="20000"/>
              </a:spcBef>
              <a:spcAft>
                <a:spcPts val="9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Define approved College Credit Plus Technology course</a:t>
            </a:r>
          </a:p>
          <a:p>
            <a:pPr marL="170021" indent="-170021">
              <a:spcBef>
                <a:spcPct val="20000"/>
              </a:spcBef>
              <a:spcAft>
                <a:spcPts val="9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Develop guidelines for local technology course</a:t>
            </a:r>
          </a:p>
        </p:txBody>
      </p:sp>
    </p:spTree>
    <p:extLst>
      <p:ext uri="{BB962C8B-B14F-4D97-AF65-F5344CB8AC3E}">
        <p14:creationId xmlns:p14="http://schemas.microsoft.com/office/powerpoint/2010/main" val="37863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2644B-2B79-46F8-9459-4DA08894E8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14465" y="347667"/>
            <a:ext cx="9258465" cy="6162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684D74-3A3F-4D3C-9D97-C274B99ACC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82869" y="1204910"/>
            <a:ext cx="6718300" cy="461962"/>
          </a:xfrm>
        </p:spPr>
        <p:txBody>
          <a:bodyPr/>
          <a:lstStyle/>
          <a:p>
            <a:r>
              <a:rPr lang="en-US" sz="3600" dirty="0"/>
              <a:t>Industry-Recognized Credential Seal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2EFF7D-2657-4A60-A362-E91C111CFFEE}"/>
              </a:ext>
            </a:extLst>
          </p:cNvPr>
          <p:cNvSpPr txBox="1">
            <a:spLocks/>
          </p:cNvSpPr>
          <p:nvPr/>
        </p:nvSpPr>
        <p:spPr>
          <a:xfrm>
            <a:off x="1569625" y="2689061"/>
            <a:ext cx="2747149" cy="2568102"/>
          </a:xfrm>
          <a:prstGeom prst="roundRect">
            <a:avLst/>
          </a:prstGeom>
          <a:solidFill>
            <a:srgbClr val="040284">
              <a:alpha val="40000"/>
            </a:srgbClr>
          </a:solidFill>
          <a:ln w="12700" cap="sq">
            <a:solidFill>
              <a:srgbClr val="040284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Requirements: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spcAft>
                <a:spcPts val="900"/>
              </a:spcAft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Earn an industry-recognized credential that is aligned to a job that is determined to be “in-demand” in this state and its regions.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76DC2A0-BC5E-4C56-8030-298F96C0C910}"/>
              </a:ext>
            </a:extLst>
          </p:cNvPr>
          <p:cNvSpPr txBox="1">
            <a:spLocks/>
          </p:cNvSpPr>
          <p:nvPr/>
        </p:nvSpPr>
        <p:spPr>
          <a:xfrm>
            <a:off x="4827228" y="2689060"/>
            <a:ext cx="2747149" cy="2568103"/>
          </a:xfrm>
          <a:prstGeom prst="roundRect">
            <a:avLst/>
          </a:prstGeom>
          <a:solidFill>
            <a:srgbClr val="EEBD30">
              <a:alpha val="40000"/>
            </a:srgbClr>
          </a:solidFill>
          <a:ln w="12700">
            <a:solidFill>
              <a:srgbClr val="EEBD30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Determinations: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spcAft>
                <a:spcPts val="900"/>
              </a:spcAft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What is the required number of credential point(s) that a student must earn to be awarded the industry-recognized credential seal?</a:t>
            </a:r>
          </a:p>
        </p:txBody>
      </p:sp>
    </p:spTree>
    <p:extLst>
      <p:ext uri="{BB962C8B-B14F-4D97-AF65-F5344CB8AC3E}">
        <p14:creationId xmlns:p14="http://schemas.microsoft.com/office/powerpoint/2010/main" val="36920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">
            <a:extLst>
              <a:ext uri="{FF2B5EF4-FFF2-40B4-BE49-F238E27FC236}">
                <a16:creationId xmlns:a16="http://schemas.microsoft.com/office/drawing/2014/main" id="{84291441-64FF-4399-ADBB-622BA68C1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1" y="858250"/>
            <a:ext cx="3320138" cy="3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A74AB-E34B-462E-8649-673408B59A60}"/>
              </a:ext>
            </a:extLst>
          </p:cNvPr>
          <p:cNvSpPr/>
          <p:nvPr/>
        </p:nvSpPr>
        <p:spPr>
          <a:xfrm>
            <a:off x="4463143" y="835128"/>
            <a:ext cx="3537858" cy="4741605"/>
          </a:xfrm>
          <a:prstGeom prst="rect">
            <a:avLst/>
          </a:prstGeom>
          <a:solidFill>
            <a:srgbClr val="73A4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9272C9-739F-47B8-91F4-9A58C0766098}"/>
              </a:ext>
            </a:extLst>
          </p:cNvPr>
          <p:cNvSpPr txBox="1">
            <a:spLocks/>
          </p:cNvSpPr>
          <p:nvPr/>
        </p:nvSpPr>
        <p:spPr>
          <a:xfrm>
            <a:off x="4602049" y="1368421"/>
            <a:ext cx="3083379" cy="4721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Community Service Seal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A68A88-20C6-472C-84AD-91A8365BF787}"/>
              </a:ext>
            </a:extLst>
          </p:cNvPr>
          <p:cNvSpPr txBox="1">
            <a:spLocks/>
          </p:cNvSpPr>
          <p:nvPr/>
        </p:nvSpPr>
        <p:spPr>
          <a:xfrm>
            <a:off x="4572000" y="2874991"/>
            <a:ext cx="3202833" cy="4721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Student Engagement Seal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73A52-432F-4D6B-96A2-9406795BA4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6842" y="2697930"/>
            <a:ext cx="3063875" cy="1016000"/>
          </a:xfrm>
        </p:spPr>
        <p:txBody>
          <a:bodyPr/>
          <a:lstStyle/>
          <a:p>
            <a:r>
              <a:rPr lang="en-US" sz="3300" dirty="0">
                <a:ln>
                  <a:solidFill>
                    <a:schemeClr val="tx1"/>
                  </a:solidFill>
                </a:ln>
                <a:solidFill>
                  <a:srgbClr val="040284"/>
                </a:solidFill>
              </a:rPr>
              <a:t>Demonstration of Readiness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B6A212-910D-4271-8C7C-0E25DE068E29}"/>
              </a:ext>
            </a:extLst>
          </p:cNvPr>
          <p:cNvCxnSpPr>
            <a:cxnSpLocks/>
          </p:cNvCxnSpPr>
          <p:nvPr/>
        </p:nvCxnSpPr>
        <p:spPr>
          <a:xfrm>
            <a:off x="4463140" y="2394499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479131-632C-46C5-9AB7-23D457F2F572}"/>
              </a:ext>
            </a:extLst>
          </p:cNvPr>
          <p:cNvCxnSpPr>
            <a:cxnSpLocks/>
          </p:cNvCxnSpPr>
          <p:nvPr/>
        </p:nvCxnSpPr>
        <p:spPr>
          <a:xfrm>
            <a:off x="4734605" y="-498035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DEA3C3-9CC2-4974-9860-DF19AB54BCD1}"/>
              </a:ext>
            </a:extLst>
          </p:cNvPr>
          <p:cNvCxnSpPr>
            <a:cxnSpLocks/>
          </p:cNvCxnSpPr>
          <p:nvPr/>
        </p:nvCxnSpPr>
        <p:spPr>
          <a:xfrm>
            <a:off x="4463143" y="3827663"/>
            <a:ext cx="3537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7F07198-F126-4B01-9940-AF8BDF9F007E}"/>
              </a:ext>
            </a:extLst>
          </p:cNvPr>
          <p:cNvSpPr txBox="1">
            <a:spLocks/>
          </p:cNvSpPr>
          <p:nvPr/>
        </p:nvSpPr>
        <p:spPr>
          <a:xfrm>
            <a:off x="4572000" y="4339045"/>
            <a:ext cx="3202833" cy="6270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Fine and Performing Arts Seal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6FEF2F-A0B7-432C-A395-8BDFB3C71FE9}"/>
              </a:ext>
            </a:extLst>
          </p:cNvPr>
          <p:cNvSpPr/>
          <p:nvPr/>
        </p:nvSpPr>
        <p:spPr>
          <a:xfrm>
            <a:off x="1143000" y="4088817"/>
            <a:ext cx="3320143" cy="1510040"/>
          </a:xfrm>
          <a:prstGeom prst="rect">
            <a:avLst/>
          </a:prstGeom>
          <a:solidFill>
            <a:srgbClr val="70001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State law directs the guidelines for at least 1 of these seals be set by districts and schools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4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9AF697A-3E76-4C75-949A-9EC491AB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5423" y="277753"/>
            <a:ext cx="9454845" cy="63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12CA8-4A8B-4105-88DA-38A7B218D9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09903" y="1185894"/>
            <a:ext cx="6172200" cy="484188"/>
          </a:xfrm>
        </p:spPr>
        <p:txBody>
          <a:bodyPr/>
          <a:lstStyle/>
          <a:p>
            <a:r>
              <a:rPr lang="en-US" dirty="0"/>
              <a:t>Community Service Seal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1071AEA-FE65-47A5-BA7B-FCF26A39FE57}"/>
              </a:ext>
            </a:extLst>
          </p:cNvPr>
          <p:cNvSpPr/>
          <p:nvPr/>
        </p:nvSpPr>
        <p:spPr>
          <a:xfrm>
            <a:off x="1511436" y="3144466"/>
            <a:ext cx="6121129" cy="1790714"/>
          </a:xfrm>
          <a:prstGeom prst="roundRect">
            <a:avLst/>
          </a:prstGeom>
          <a:solidFill>
            <a:srgbClr val="C0DB37">
              <a:alpha val="40000"/>
            </a:srgbClr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Completion of a community service project that is aligned with the guidelines adopted by the student’s district board or school governing authority</a:t>
            </a:r>
            <a:endParaRPr lang="en-US" sz="1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3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D8084-B852-4317-91DB-7AE75C65C7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608136" y="98720"/>
            <a:ext cx="9752136" cy="6491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DBDCB5-E65A-4F5C-BB6A-B021CADFF54B}"/>
              </a:ext>
            </a:extLst>
          </p:cNvPr>
          <p:cNvSpPr/>
          <p:nvPr/>
        </p:nvSpPr>
        <p:spPr>
          <a:xfrm>
            <a:off x="2979682" y="2472933"/>
            <a:ext cx="5651524" cy="2554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Participation in extracurricular activities such as athletics, clubs, or student government to a meaningful extent, as determined by local guidelines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7B244-1A64-4C5A-9EA0-1BE572C9203D}"/>
              </a:ext>
            </a:extLst>
          </p:cNvPr>
          <p:cNvSpPr txBox="1"/>
          <p:nvPr/>
        </p:nvSpPr>
        <p:spPr>
          <a:xfrm>
            <a:off x="4067503" y="857250"/>
            <a:ext cx="4784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00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Engagement Seal</a:t>
            </a:r>
          </a:p>
        </p:txBody>
      </p:sp>
    </p:spTree>
    <p:extLst>
      <p:ext uri="{BB962C8B-B14F-4D97-AF65-F5344CB8AC3E}">
        <p14:creationId xmlns:p14="http://schemas.microsoft.com/office/powerpoint/2010/main" val="32924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655C3-FEE4-4F87-B6B1-F36FA1EDB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808483" y="557705"/>
            <a:ext cx="4335517" cy="5503309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6AD7-7C5F-472B-A128-6A6CDA70AD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779" y="2570889"/>
            <a:ext cx="3706813" cy="3232150"/>
          </a:xfrm>
        </p:spPr>
        <p:txBody>
          <a:bodyPr vert="horz" lIns="68580" tIns="34290" rIns="68580" bIns="34290" rtlCol="0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Demonstration of skill in the fine or performing arts according to an evaluation that is aligned with the guidelines adopted by the student’s district board or school governing authority.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EC7996-DF5C-4CA2-9F90-8AF490F652EE}"/>
              </a:ext>
            </a:extLst>
          </p:cNvPr>
          <p:cNvSpPr txBox="1">
            <a:spLocks/>
          </p:cNvSpPr>
          <p:nvPr/>
        </p:nvSpPr>
        <p:spPr>
          <a:xfrm>
            <a:off x="283779" y="1069398"/>
            <a:ext cx="4762445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70001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/>
              <a:t>Fine and Performing Arts Seal</a:t>
            </a:r>
          </a:p>
        </p:txBody>
      </p:sp>
    </p:spTree>
    <p:extLst>
      <p:ext uri="{BB962C8B-B14F-4D97-AF65-F5344CB8AC3E}">
        <p14:creationId xmlns:p14="http://schemas.microsoft.com/office/powerpoint/2010/main" val="972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EBBA98-18DF-4934-ABF4-D3AF7DFAE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62" y="2147515"/>
            <a:ext cx="1443596" cy="797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E8A5B6-041B-4C72-9E5B-F533F42F7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62" y="3337145"/>
            <a:ext cx="1443596" cy="797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B0132-CE9E-4F4A-A4B2-270471BEA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62" y="4526775"/>
            <a:ext cx="1443596" cy="79744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79FE4D-A0CC-4E49-8EC4-80E23A274B17}"/>
              </a:ext>
            </a:extLst>
          </p:cNvPr>
          <p:cNvSpPr txBox="1">
            <a:spLocks/>
          </p:cNvSpPr>
          <p:nvPr/>
        </p:nvSpPr>
        <p:spPr>
          <a:xfrm>
            <a:off x="2643188" y="4748705"/>
            <a:ext cx="5917406" cy="519836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500" dirty="0">
                <a:solidFill>
                  <a:sysClr val="windowText" lastClr="000000"/>
                </a:solidFill>
              </a:rPr>
              <a:t>Student/Family Graduation Handouts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436DEB-28CD-4E93-BB64-D1A69B546BA5}"/>
              </a:ext>
            </a:extLst>
          </p:cNvPr>
          <p:cNvSpPr txBox="1">
            <a:spLocks/>
          </p:cNvSpPr>
          <p:nvPr/>
        </p:nvSpPr>
        <p:spPr>
          <a:xfrm>
            <a:off x="457200" y="1200152"/>
            <a:ext cx="8229600" cy="519373"/>
          </a:xfrm>
          <a:prstGeom prst="rect">
            <a:avLst/>
          </a:prstGeom>
        </p:spPr>
        <p:txBody>
          <a:bodyPr/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375" dirty="0"/>
              <a:t>Available Resources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FEDD3E-30E1-433A-9C5D-3B2329740DD3}"/>
              </a:ext>
            </a:extLst>
          </p:cNvPr>
          <p:cNvSpPr txBox="1">
            <a:spLocks/>
          </p:cNvSpPr>
          <p:nvPr/>
        </p:nvSpPr>
        <p:spPr>
          <a:xfrm>
            <a:off x="2643188" y="3475950"/>
            <a:ext cx="5917406" cy="519836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500" dirty="0">
                <a:solidFill>
                  <a:sysClr val="windowText" lastClr="000000"/>
                </a:solidFill>
              </a:rPr>
              <a:t>Graduation Requirements by Cohort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AB72AA-3CD9-4B4D-8019-B01C0BF49FF2}"/>
              </a:ext>
            </a:extLst>
          </p:cNvPr>
          <p:cNvSpPr txBox="1">
            <a:spLocks/>
          </p:cNvSpPr>
          <p:nvPr/>
        </p:nvSpPr>
        <p:spPr>
          <a:xfrm>
            <a:off x="2643188" y="2260748"/>
            <a:ext cx="5917406" cy="519836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500" dirty="0">
                <a:solidFill>
                  <a:sysClr val="windowText" lastClr="000000"/>
                </a:solidFill>
              </a:rPr>
              <a:t>Preliminary Guidance Documents</a:t>
            </a:r>
          </a:p>
        </p:txBody>
      </p:sp>
    </p:spTree>
    <p:extLst>
      <p:ext uri="{BB962C8B-B14F-4D97-AF65-F5344CB8AC3E}">
        <p14:creationId xmlns:p14="http://schemas.microsoft.com/office/powerpoint/2010/main" val="5730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9B761-8CB1-45E0-B061-9110B7ACA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8" y="1570522"/>
            <a:ext cx="9144000" cy="312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62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C82D-3F6B-4CB5-A120-881BC0D37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476" y="1388351"/>
            <a:ext cx="8939048" cy="484188"/>
          </a:xfrm>
        </p:spPr>
        <p:txBody>
          <a:bodyPr/>
          <a:lstStyle/>
          <a:p>
            <a:r>
              <a:rPr lang="en-US" dirty="0"/>
              <a:t>Using Graduation Requirements to Build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4BD-625C-439C-80F4-AE052BF93D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841" y="2956692"/>
            <a:ext cx="8450318" cy="3648075"/>
          </a:xfrm>
        </p:spPr>
        <p:txBody>
          <a:bodyPr/>
          <a:lstStyle/>
          <a:p>
            <a:r>
              <a:rPr lang="en-US" sz="2800" dirty="0"/>
              <a:t>Thinking about your earlier discoveries (e.g., top in-demand job, college completion rates) what programming could you offer or expand in your </a:t>
            </a:r>
            <a:r>
              <a:rPr lang="en-US" sz="2800"/>
              <a:t>redesign plans that </a:t>
            </a:r>
            <a:r>
              <a:rPr lang="en-US" sz="2800" dirty="0"/>
              <a:t>will satisfy graduation requirements, fill workforce needs, and help student’s attain post-secondary credentials (including degrees)?</a:t>
            </a:r>
          </a:p>
        </p:txBody>
      </p:sp>
    </p:spTree>
    <p:extLst>
      <p:ext uri="{BB962C8B-B14F-4D97-AF65-F5344CB8AC3E}">
        <p14:creationId xmlns:p14="http://schemas.microsoft.com/office/powerpoint/2010/main" val="15579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C3B1033-2B20-5748-A325-5F6B108210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28" y="0"/>
            <a:ext cx="6873344" cy="6790030"/>
          </a:xfrm>
        </p:spPr>
      </p:pic>
    </p:spTree>
    <p:extLst>
      <p:ext uri="{BB962C8B-B14F-4D97-AF65-F5344CB8AC3E}">
        <p14:creationId xmlns:p14="http://schemas.microsoft.com/office/powerpoint/2010/main" val="3402576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348711" y="3117177"/>
            <a:ext cx="5571641" cy="623646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ea typeface="Arial"/>
                <a:sym typeface="Arial"/>
              </a:rPr>
              <a:t>Who are your major partners?</a:t>
            </a:r>
            <a:br>
              <a:rPr lang="en-US" dirty="0">
                <a:solidFill>
                  <a:schemeClr val="accent1"/>
                </a:solidFill>
                <a:ea typeface="Arial"/>
                <a:sym typeface="Arial"/>
              </a:rPr>
            </a:br>
            <a:br>
              <a:rPr lang="en-US" dirty="0">
                <a:solidFill>
                  <a:schemeClr val="accent1"/>
                </a:solidFill>
                <a:ea typeface="Arial"/>
                <a:sym typeface="Arial"/>
              </a:rPr>
            </a:br>
            <a:r>
              <a:rPr lang="en-US" dirty="0">
                <a:solidFill>
                  <a:schemeClr val="accent1"/>
                </a:solidFill>
                <a:ea typeface="Arial"/>
                <a:sym typeface="Arial"/>
              </a:rPr>
              <a:t>Do you utilize your districts Business Advisory Council?</a:t>
            </a:r>
            <a:br>
              <a:rPr lang="en-US" dirty="0">
                <a:solidFill>
                  <a:schemeClr val="accent1"/>
                </a:solidFill>
                <a:ea typeface="Arial"/>
                <a:sym typeface="Arial"/>
              </a:rPr>
            </a:br>
            <a:br>
              <a:rPr lang="en-US" dirty="0">
                <a:solidFill>
                  <a:schemeClr val="accent1"/>
                </a:solidFill>
                <a:ea typeface="Arial"/>
                <a:sym typeface="Arial"/>
              </a:rPr>
            </a:br>
            <a:r>
              <a:rPr lang="en-US" sz="2400" b="0" i="1" dirty="0">
                <a:ea typeface="Arial"/>
                <a:sym typeface="Arial"/>
              </a:rPr>
              <a:t>Partnerships are essential to this work</a:t>
            </a:r>
            <a:endParaRPr b="0" i="1" dirty="0">
              <a:ea typeface="Arial"/>
              <a:sym typeface="Arial"/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A6CF51F8-9792-9343-996C-10EA2FE434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90" y="1701051"/>
            <a:ext cx="3196899" cy="345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753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10D4F1-6828-814B-89E2-E0A724EE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1790"/>
            <a:ext cx="8229600" cy="623646"/>
          </a:xfrm>
        </p:spPr>
        <p:txBody>
          <a:bodyPr/>
          <a:lstStyle/>
          <a:p>
            <a:r>
              <a:rPr lang="en-US" dirty="0"/>
              <a:t>Career Connections is a foundation for all schools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2C43D-B515-A046-9437-30AFF2EF3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42" y="3078350"/>
            <a:ext cx="9212242" cy="9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74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10D4F1-6828-814B-89E2-E0A724EE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1790"/>
            <a:ext cx="8229600" cy="623646"/>
          </a:xfrm>
        </p:spPr>
        <p:txBody>
          <a:bodyPr/>
          <a:lstStyle/>
          <a:p>
            <a:r>
              <a:rPr lang="en-US" dirty="0"/>
              <a:t>Career-Technical Education pathways should be an important consideration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2C43D-B515-A046-9437-30AFF2EF3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58" y="3899759"/>
            <a:ext cx="9197755" cy="12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189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 idx="4294967295"/>
          </p:nvPr>
        </p:nvSpPr>
        <p:spPr>
          <a:xfrm>
            <a:off x="278013" y="955675"/>
            <a:ext cx="8865987" cy="9937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Get connected: 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OHSuccessBound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#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EachChildOurFuture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76" y="2282113"/>
            <a:ext cx="1958902" cy="336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9304" y="2286101"/>
            <a:ext cx="1958902" cy="33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732" y="2282112"/>
            <a:ext cx="1958902" cy="33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160" y="2282112"/>
            <a:ext cx="1958902" cy="33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522AA-C25C-410D-AF20-816A27DA12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690" y="571514"/>
            <a:ext cx="1039841" cy="88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01C6A-D460-FD46-BF4A-13F0D9F59081}"/>
              </a:ext>
            </a:extLst>
          </p:cNvPr>
          <p:cNvSpPr txBox="1"/>
          <p:nvPr/>
        </p:nvSpPr>
        <p:spPr>
          <a:xfrm>
            <a:off x="2150410" y="5974039"/>
            <a:ext cx="4735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Sign up for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EdConnection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96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82A16-90B4-4D34-9A6A-DACE8F087F1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4256"/>
            <a:ext cx="9144000" cy="478948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3411A1-268D-449D-BC8D-B939E65E4253}"/>
              </a:ext>
            </a:extLst>
          </p:cNvPr>
          <p:cNvSpPr txBox="1">
            <a:spLocks/>
          </p:cNvSpPr>
          <p:nvPr/>
        </p:nvSpPr>
        <p:spPr>
          <a:xfrm>
            <a:off x="0" y="1846209"/>
            <a:ext cx="9144000" cy="519373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285750"/>
            <a:r>
              <a:rPr lang="en-US" sz="3375" dirty="0">
                <a:solidFill>
                  <a:schemeClr val="bg1"/>
                </a:solidFill>
              </a:rPr>
              <a:t>Ohio’s 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1558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5A3CCB-167D-4D12-9D7E-36600EAC8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102" y="1802168"/>
            <a:ext cx="2525798" cy="3745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63A713-7A58-4FE4-B77D-DBEFEF1679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41" y="1802168"/>
            <a:ext cx="2500353" cy="3747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14425"/>
            <a:ext cx="8778875" cy="962025"/>
          </a:xfrm>
        </p:spPr>
        <p:txBody>
          <a:bodyPr/>
          <a:lstStyle/>
          <a:p>
            <a:r>
              <a:rPr lang="en-US" sz="2800" dirty="0"/>
              <a:t>Ohio’s High School Graduation Requirements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226" y="1802168"/>
            <a:ext cx="2525798" cy="373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6085164" y="4431723"/>
            <a:ext cx="2486860" cy="1023326"/>
          </a:xfrm>
          <a:prstGeom prst="roundRect">
            <a:avLst/>
          </a:prstGeom>
          <a:solidFill>
            <a:schemeClr val="bg1">
              <a:lumMod val="50000"/>
              <a:alpha val="8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>
              <a:spcBef>
                <a:spcPct val="20000"/>
              </a:spcBef>
            </a:pPr>
            <a:r>
              <a:rPr lang="en-US" sz="1750" b="1" dirty="0">
                <a:solidFill>
                  <a:schemeClr val="bg1"/>
                </a:solidFill>
                <a:latin typeface="Arial"/>
                <a:cs typeface="Arial"/>
              </a:rPr>
              <a:t>3.  Demonstration of Readiness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09102" y="4431723"/>
            <a:ext cx="2500353" cy="1023326"/>
          </a:xfrm>
          <a:prstGeom prst="roundRect">
            <a:avLst/>
          </a:prstGeom>
          <a:solidFill>
            <a:schemeClr val="bg1">
              <a:lumMod val="50000"/>
              <a:alpha val="8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>
              <a:spcBef>
                <a:spcPct val="20000"/>
              </a:spcBef>
            </a:pPr>
            <a:r>
              <a:rPr lang="en-US" sz="1750" b="1" dirty="0">
                <a:solidFill>
                  <a:schemeClr val="bg1"/>
                </a:solidFill>
                <a:latin typeface="Arial"/>
                <a:cs typeface="Arial"/>
              </a:rPr>
              <a:t>2. Demonstration of Competency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3040" y="4431723"/>
            <a:ext cx="2500353" cy="1023326"/>
          </a:xfrm>
          <a:prstGeom prst="roundRect">
            <a:avLst/>
          </a:prstGeom>
          <a:solidFill>
            <a:schemeClr val="bg1">
              <a:lumMod val="50000"/>
              <a:alpha val="8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>
              <a:spcBef>
                <a:spcPct val="20000"/>
              </a:spcBef>
            </a:pPr>
            <a:r>
              <a:rPr lang="en-US" sz="1750" b="1" dirty="0">
                <a:solidFill>
                  <a:schemeClr val="bg1"/>
                </a:solidFill>
                <a:latin typeface="Arial"/>
                <a:cs typeface="Arial"/>
              </a:rPr>
              <a:t>1. Course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374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2CEED2A-7D84-4525-B447-4DA543477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168" y="3746557"/>
            <a:ext cx="2623486" cy="174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3C2DAD2-116A-4C8A-BA7F-E514CBA3CD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871" y="3746557"/>
            <a:ext cx="2670195" cy="177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73E05E-9A69-410E-B2DB-E182CC48BD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133" y="1801237"/>
            <a:ext cx="2475556" cy="162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EA79D05A-712B-4A3F-8786-5AF43C1B9161}"/>
              </a:ext>
            </a:extLst>
          </p:cNvPr>
          <p:cNvSpPr/>
          <p:nvPr/>
        </p:nvSpPr>
        <p:spPr>
          <a:xfrm>
            <a:off x="6218444" y="4340752"/>
            <a:ext cx="2765049" cy="1249326"/>
          </a:xfrm>
          <a:prstGeom prst="roundRect">
            <a:avLst/>
          </a:prstGeom>
          <a:solidFill>
            <a:srgbClr val="73A4CC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Career Readiness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262BD14-30DB-40CB-B84C-C5F207EC4410}"/>
              </a:ext>
            </a:extLst>
          </p:cNvPr>
          <p:cNvSpPr/>
          <p:nvPr/>
        </p:nvSpPr>
        <p:spPr>
          <a:xfrm>
            <a:off x="2940976" y="2475075"/>
            <a:ext cx="3148571" cy="1158078"/>
          </a:xfrm>
          <a:prstGeom prst="roundRect">
            <a:avLst/>
          </a:prstGeom>
          <a:solidFill>
            <a:srgbClr val="73A4CC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Competency on </a:t>
            </a:r>
          </a:p>
          <a:p>
            <a:pPr indent="-73422" algn="ctr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Ohio’s State Tests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0210C04-2841-4E8A-85CD-6260762AF7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05" y="3754202"/>
            <a:ext cx="2557046" cy="1762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AD058128-4471-456A-B95F-EB617E163507}"/>
              </a:ext>
            </a:extLst>
          </p:cNvPr>
          <p:cNvSpPr/>
          <p:nvPr/>
        </p:nvSpPr>
        <p:spPr>
          <a:xfrm>
            <a:off x="207934" y="4335063"/>
            <a:ext cx="2586016" cy="1258707"/>
          </a:xfrm>
          <a:prstGeom prst="roundRect">
            <a:avLst/>
          </a:prstGeom>
          <a:solidFill>
            <a:srgbClr val="73A4CC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Military Enlistment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5E51940F-8262-47C6-BAEB-1DB75390F960}"/>
              </a:ext>
            </a:extLst>
          </p:cNvPr>
          <p:cNvSpPr/>
          <p:nvPr/>
        </p:nvSpPr>
        <p:spPr>
          <a:xfrm>
            <a:off x="107156" y="1036456"/>
            <a:ext cx="9036844" cy="607124"/>
          </a:xfrm>
          <a:prstGeom prst="roundRect">
            <a:avLst>
              <a:gd name="adj" fmla="val 50000"/>
            </a:avLst>
          </a:prstGeom>
          <a:solidFill>
            <a:schemeClr val="bg2"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>
              <a:spcBef>
                <a:spcPct val="20000"/>
              </a:spcBef>
            </a:pPr>
            <a:r>
              <a:rPr lang="en-US" sz="2750" b="1" dirty="0">
                <a:solidFill>
                  <a:schemeClr val="tx1"/>
                </a:solidFill>
                <a:latin typeface="Arial"/>
                <a:cs typeface="Arial"/>
              </a:rPr>
              <a:t>Demonstration of Competency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9AF33A25-9F72-4BDB-B960-85E859D3E8EA}"/>
              </a:ext>
            </a:extLst>
          </p:cNvPr>
          <p:cNvSpPr/>
          <p:nvPr/>
        </p:nvSpPr>
        <p:spPr>
          <a:xfrm>
            <a:off x="3218168" y="4357220"/>
            <a:ext cx="2651140" cy="1249326"/>
          </a:xfrm>
          <a:prstGeom prst="roundRect">
            <a:avLst/>
          </a:prstGeom>
          <a:solidFill>
            <a:srgbClr val="73A4CC">
              <a:alpha val="7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73422" algn="ct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College Credit Plus</a:t>
            </a:r>
          </a:p>
        </p:txBody>
      </p:sp>
    </p:spTree>
    <p:extLst>
      <p:ext uri="{BB962C8B-B14F-4D97-AF65-F5344CB8AC3E}">
        <p14:creationId xmlns:p14="http://schemas.microsoft.com/office/powerpoint/2010/main" val="16800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C82D-3F6B-4CB5-A120-881BC0D37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476" y="1199164"/>
            <a:ext cx="8939048" cy="484188"/>
          </a:xfrm>
        </p:spPr>
        <p:txBody>
          <a:bodyPr/>
          <a:lstStyle/>
          <a:p>
            <a:r>
              <a:rPr lang="en-US" dirty="0"/>
              <a:t>Demonstration of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B4BD-625C-439C-80F4-AE052BF93D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841" y="2010761"/>
            <a:ext cx="8450318" cy="3648075"/>
          </a:xfrm>
        </p:spPr>
        <p:txBody>
          <a:bodyPr/>
          <a:lstStyle/>
          <a:p>
            <a:r>
              <a:rPr lang="en-US" sz="2800" dirty="0"/>
              <a:t>State law created 12 diploma seals and established the criteria for each seal.</a:t>
            </a:r>
          </a:p>
          <a:p>
            <a:r>
              <a:rPr lang="en-US" sz="2800" dirty="0"/>
              <a:t>Students must earn 2 diploma seals to qualify for a high school diploma.</a:t>
            </a:r>
          </a:p>
          <a:p>
            <a:r>
              <a:rPr lang="en-US" sz="2800" dirty="0"/>
              <a:t>State defined seals (9) and locally defined seals (3).</a:t>
            </a:r>
          </a:p>
          <a:p>
            <a:r>
              <a:rPr lang="en-US" sz="2800" dirty="0"/>
              <a:t>Seals must be attached or affixed to the diploma and transcript.</a:t>
            </a:r>
          </a:p>
        </p:txBody>
      </p:sp>
    </p:spTree>
    <p:extLst>
      <p:ext uri="{BB962C8B-B14F-4D97-AF65-F5344CB8AC3E}">
        <p14:creationId xmlns:p14="http://schemas.microsoft.com/office/powerpoint/2010/main" val="33962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081469E1ABDE4AB508B5A0D08BF3F2" ma:contentTypeVersion="2" ma:contentTypeDescription="Create a new document." ma:contentTypeScope="" ma:versionID="0e1b5940b65d353c7764d9073d29613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35582F-4906-4878-90C2-302B711BA59F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F8B78CA-6BBB-4341-A485-F0A895ECE6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FA2E4C-8550-4968-8683-B25FC8BE5B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1920</Words>
  <Application>Microsoft Office PowerPoint</Application>
  <PresentationFormat>On-screen Show (4:3)</PresentationFormat>
  <Paragraphs>334</Paragraphs>
  <Slides>55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Using Graduation Requirements and Credit Flexibility in Redesign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Ohio’s High School Graduation Requirements</vt:lpstr>
      <vt:lpstr>PowerPoint Presentation</vt:lpstr>
      <vt:lpstr>Demonstration of Readiness</vt:lpstr>
      <vt:lpstr>Consider Credit Flexibility to Innovate Course Requirements</vt:lpstr>
      <vt:lpstr>What is Simultaneous Credit?</vt:lpstr>
      <vt:lpstr>Government &amp; Agriculture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Spotlight – Ranger Pathways</vt:lpstr>
      <vt:lpstr>SUCCESSBOUND.OHIO.GOV</vt:lpstr>
      <vt:lpstr>What are the top in-demand jobs in your region?   What is your districts 6 year college graduation rate?    </vt:lpstr>
      <vt:lpstr>What is your district and region offering to help fill these gaps?   </vt:lpstr>
      <vt:lpstr>House Bill 166 Changes</vt:lpstr>
      <vt:lpstr>Policy for the Identification of At-Risk Students</vt:lpstr>
      <vt:lpstr>PowerPoint Presentation</vt:lpstr>
      <vt:lpstr>Foundational Activities:</vt:lpstr>
      <vt:lpstr>PowerPoint Presentation</vt:lpstr>
      <vt:lpstr>PowerPoint Presentation</vt:lpstr>
      <vt:lpstr>PowerPoint Presentation</vt:lpstr>
      <vt:lpstr>Industry-Recognized Credentials Overview</vt:lpstr>
      <vt:lpstr>Industry-Recognized Credentials </vt:lpstr>
      <vt:lpstr>PowerPoint Presentation</vt:lpstr>
      <vt:lpstr>PowerPoint Presentation</vt:lpstr>
      <vt:lpstr>PowerPoint Presentation</vt:lpstr>
      <vt:lpstr>Demonstration of Readiness</vt:lpstr>
      <vt:lpstr>PowerPoint Presentation</vt:lpstr>
      <vt:lpstr>PowerPoint Presentation</vt:lpstr>
      <vt:lpstr>PowerPoint Presentation</vt:lpstr>
      <vt:lpstr>Science Seal</vt:lpstr>
      <vt:lpstr>PowerPoint Presentation</vt:lpstr>
      <vt:lpstr>Citizenship Seal</vt:lpstr>
      <vt:lpstr>Demonstration of Readiness</vt:lpstr>
      <vt:lpstr>Military Enlistment Seal</vt:lpstr>
      <vt:lpstr>Technology Seal</vt:lpstr>
      <vt:lpstr>Industry-Recognized Credential Seal</vt:lpstr>
      <vt:lpstr>Demonstration of Readiness</vt:lpstr>
      <vt:lpstr>Community Service Seal</vt:lpstr>
      <vt:lpstr>PowerPoint Presentation</vt:lpstr>
      <vt:lpstr>PowerPoint Presentation</vt:lpstr>
      <vt:lpstr>PowerPoint Presentation</vt:lpstr>
      <vt:lpstr>Using Graduation Requirements to Build Pathways</vt:lpstr>
      <vt:lpstr>PowerPoint Presentation</vt:lpstr>
      <vt:lpstr>Who are your major partners?  Do you utilize your districts Business Advisory Council?  Partnerships are essential to this work</vt:lpstr>
      <vt:lpstr>Career Connections is a foundation for all schools</vt:lpstr>
      <vt:lpstr>Career-Technical Education pathways should be an important consideration</vt:lpstr>
      <vt:lpstr>Get connected:  #OHSuccessBound #EachChildOurFuture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2015-08-07T18:32:05Z</dcterms:created>
  <dcterms:modified xsi:type="dcterms:W3CDTF">2020-01-16T16:52:11Z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0x01010012081469E1ABDE4AB508B5A0D08BF3F2</vt:lpwstr>
  </property>
</Properties>
</file>