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60" r:id="rId3"/>
    <p:sldId id="257" r:id="rId4"/>
    <p:sldId id="258" r:id="rId5"/>
    <p:sldId id="259" r:id="rId6"/>
    <p:sldId id="261" r:id="rId7"/>
    <p:sldId id="262" r:id="rId8"/>
    <p:sldId id="263" r:id="rId9"/>
    <p:sldId id="264" r:id="rId10"/>
    <p:sldId id="265" r:id="rId11"/>
    <p:sldId id="271" r:id="rId12"/>
    <p:sldId id="266" r:id="rId13"/>
    <p:sldId id="267" r:id="rId14"/>
    <p:sldId id="268" r:id="rId15"/>
    <p:sldId id="269" r:id="rId16"/>
    <p:sldId id="270"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6" d="100"/>
          <a:sy n="86" d="100"/>
        </p:scale>
        <p:origin x="-135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7238FCFC-391F-6046-83AF-8FEB641F909E}" type="datetimeFigureOut">
              <a:rPr lang="en-US" smtClean="0"/>
              <a:t>3/24/14</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6390F3B2-50DF-A741-B725-2A6C06B16DBA}"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38FCFC-391F-6046-83AF-8FEB641F909E}" type="datetimeFigureOut">
              <a:rPr lang="en-US" smtClean="0"/>
              <a:t>3/24/14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90F3B2-50DF-A741-B725-2A6C06B16DB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38FCFC-391F-6046-83AF-8FEB641F909E}" type="datetimeFigureOut">
              <a:rPr lang="en-US" smtClean="0"/>
              <a:t>3/24/14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90F3B2-50DF-A741-B725-2A6C06B16DB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238FCFC-391F-6046-83AF-8FEB641F909E}" type="datetimeFigureOut">
              <a:rPr lang="en-US" smtClean="0"/>
              <a:t>3/24/14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90F3B2-50DF-A741-B725-2A6C06B16DB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38FCFC-391F-6046-83AF-8FEB641F909E}" type="datetimeFigureOut">
              <a:rPr lang="en-US" smtClean="0"/>
              <a:t>3/24/14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90F3B2-50DF-A741-B725-2A6C06B16DB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7238FCFC-391F-6046-83AF-8FEB641F909E}" type="datetimeFigureOut">
              <a:rPr lang="en-US" smtClean="0"/>
              <a:t>3/24/14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90F3B2-50DF-A741-B725-2A6C06B16DBA}"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238FCFC-391F-6046-83AF-8FEB641F909E}" type="datetimeFigureOut">
              <a:rPr lang="en-US" smtClean="0"/>
              <a:t>3/24/14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90F3B2-50DF-A741-B725-2A6C06B16DB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238FCFC-391F-6046-83AF-8FEB641F909E}" type="datetimeFigureOut">
              <a:rPr lang="en-US" smtClean="0"/>
              <a:t>3/24/14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90F3B2-50DF-A741-B725-2A6C06B16DB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38FCFC-391F-6046-83AF-8FEB641F909E}" type="datetimeFigureOut">
              <a:rPr lang="en-US" smtClean="0"/>
              <a:t>3/24/14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90F3B2-50DF-A741-B725-2A6C06B16DB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7238FCFC-391F-6046-83AF-8FEB641F909E}" type="datetimeFigureOut">
              <a:rPr lang="en-US" smtClean="0"/>
              <a:t>3/24/14</a:t>
            </a:fld>
            <a:endParaRPr lang="en-US"/>
          </a:p>
        </p:txBody>
      </p:sp>
      <p:sp>
        <p:nvSpPr>
          <p:cNvPr id="7" name="Slide Number Placeholder 6"/>
          <p:cNvSpPr>
            <a:spLocks noGrp="1"/>
          </p:cNvSpPr>
          <p:nvPr>
            <p:ph type="sldNum" sz="quarter" idx="12"/>
          </p:nvPr>
        </p:nvSpPr>
        <p:spPr/>
        <p:txBody>
          <a:bodyPr/>
          <a:lstStyle/>
          <a:p>
            <a:fld id="{6390F3B2-50DF-A741-B725-2A6C06B16DBA}"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38FCFC-391F-6046-83AF-8FEB641F909E}" type="datetimeFigureOut">
              <a:rPr lang="en-US" smtClean="0"/>
              <a:t>3/24/14</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6390F3B2-50DF-A741-B725-2A6C06B16DB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7238FCFC-391F-6046-83AF-8FEB641F909E}" type="datetimeFigureOut">
              <a:rPr lang="en-US" smtClean="0"/>
              <a:t>3/24/14</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6390F3B2-50DF-A741-B725-2A6C06B16DB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patricia510@gmail.com" TargetMode="External"/><Relationship Id="rId3" Type="http://schemas.openxmlformats.org/officeDocument/2006/relationships/hyperlink" Target="mailto:jp9@jps.ne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91527"/>
            <a:ext cx="7772400" cy="1612461"/>
          </a:xfrm>
        </p:spPr>
        <p:txBody>
          <a:bodyPr>
            <a:normAutofit/>
          </a:bodyPr>
          <a:lstStyle/>
          <a:p>
            <a:r>
              <a:rPr lang="en-US" dirty="0" smtClean="0">
                <a:solidFill>
                  <a:schemeClr val="accent1">
                    <a:lumMod val="75000"/>
                  </a:schemeClr>
                </a:solidFill>
              </a:rPr>
              <a:t>CCASN Master </a:t>
            </a:r>
            <a:r>
              <a:rPr lang="en-US" dirty="0" smtClean="0">
                <a:solidFill>
                  <a:schemeClr val="accent1">
                    <a:lumMod val="75000"/>
                  </a:schemeClr>
                </a:solidFill>
              </a:rPr>
              <a:t/>
            </a:r>
            <a:br>
              <a:rPr lang="en-US" dirty="0" smtClean="0">
                <a:solidFill>
                  <a:schemeClr val="accent1">
                    <a:lumMod val="75000"/>
                  </a:schemeClr>
                </a:solidFill>
              </a:rPr>
            </a:br>
            <a:r>
              <a:rPr lang="en-US" dirty="0" smtClean="0">
                <a:solidFill>
                  <a:schemeClr val="accent1">
                    <a:lumMod val="75000"/>
                  </a:schemeClr>
                </a:solidFill>
              </a:rPr>
              <a:t>Schedule </a:t>
            </a:r>
            <a:r>
              <a:rPr lang="en-US" dirty="0" smtClean="0">
                <a:solidFill>
                  <a:schemeClr val="accent1">
                    <a:lumMod val="75000"/>
                  </a:schemeClr>
                </a:solidFill>
              </a:rPr>
              <a:t>Guide </a:t>
            </a:r>
            <a:endParaRPr lang="en-US" dirty="0">
              <a:solidFill>
                <a:schemeClr val="accent1">
                  <a:lumMod val="75000"/>
                </a:schemeClr>
              </a:solidFill>
            </a:endParaRPr>
          </a:p>
        </p:txBody>
      </p:sp>
      <p:sp>
        <p:nvSpPr>
          <p:cNvPr id="3" name="Subtitle 2"/>
          <p:cNvSpPr>
            <a:spLocks noGrp="1"/>
          </p:cNvSpPr>
          <p:nvPr>
            <p:ph type="subTitle" idx="1"/>
          </p:nvPr>
        </p:nvSpPr>
        <p:spPr/>
        <p:txBody>
          <a:bodyPr/>
          <a:lstStyle/>
          <a:p>
            <a:r>
              <a:rPr lang="en-US" dirty="0" smtClean="0"/>
              <a:t>A Guide to Scheduling Linked Learning Pathways, Academies, and other Small Learning Communities </a:t>
            </a:r>
            <a:endParaRPr lang="en-US" dirty="0"/>
          </a:p>
        </p:txBody>
      </p:sp>
    </p:spTree>
    <p:extLst>
      <p:ext uri="{BB962C8B-B14F-4D97-AF65-F5344CB8AC3E}">
        <p14:creationId xmlns:p14="http://schemas.microsoft.com/office/powerpoint/2010/main" val="2283739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College &amp; Career Academies/</a:t>
            </a:r>
            <a:br>
              <a:rPr lang="en-US" sz="3200" dirty="0" smtClean="0"/>
            </a:br>
            <a:r>
              <a:rPr lang="en-US" sz="3200" dirty="0" smtClean="0"/>
              <a:t>Linked Learning Pathways </a:t>
            </a:r>
            <a:endParaRPr lang="en-US" sz="3200" dirty="0"/>
          </a:p>
        </p:txBody>
      </p:sp>
      <p:sp>
        <p:nvSpPr>
          <p:cNvPr id="3" name="Content Placeholder 2"/>
          <p:cNvSpPr>
            <a:spLocks noGrp="1"/>
          </p:cNvSpPr>
          <p:nvPr>
            <p:ph idx="1"/>
          </p:nvPr>
        </p:nvSpPr>
        <p:spPr/>
        <p:txBody>
          <a:bodyPr>
            <a:normAutofit fontScale="47500" lnSpcReduction="20000"/>
          </a:bodyPr>
          <a:lstStyle/>
          <a:p>
            <a:pPr marL="0" indent="0">
              <a:buNone/>
            </a:pPr>
            <a:r>
              <a:rPr lang="en-US" sz="2600" dirty="0" smtClean="0">
                <a:latin typeface="Arial" pitchFamily="34" charset="0"/>
                <a:ea typeface="ＭＳ Ｐゴシック" pitchFamily="34" charset="-128"/>
              </a:rPr>
              <a:t> </a:t>
            </a:r>
            <a:r>
              <a:rPr lang="en-US" sz="11200" dirty="0" smtClean="0">
                <a:latin typeface="Calibri"/>
                <a:ea typeface="ＭＳ Ｐゴシック" pitchFamily="34" charset="-128"/>
                <a:cs typeface="Calibri"/>
              </a:rPr>
              <a:t>*</a:t>
            </a:r>
            <a:r>
              <a:rPr lang="en-US" sz="6700" dirty="0" smtClean="0">
                <a:latin typeface="Calibri"/>
                <a:ea typeface="ＭＳ Ｐゴシック" pitchFamily="34" charset="-128"/>
                <a:cs typeface="Calibri"/>
              </a:rPr>
              <a:t>Small Learning Community</a:t>
            </a:r>
          </a:p>
          <a:p>
            <a:pPr marL="0" indent="0">
              <a:buNone/>
            </a:pPr>
            <a:r>
              <a:rPr lang="en-US" sz="6700" dirty="0" smtClean="0">
                <a:latin typeface="Calibri"/>
                <a:ea typeface="ＭＳ Ｐゴシック" pitchFamily="34" charset="-128"/>
                <a:cs typeface="Calibri"/>
              </a:rPr>
              <a:t> - a team of teachers working with a group of students over time  	</a:t>
            </a:r>
          </a:p>
          <a:p>
            <a:pPr marL="0" indent="0">
              <a:buNone/>
            </a:pPr>
            <a:r>
              <a:rPr lang="en-US" sz="6700" i="1" dirty="0" smtClean="0">
                <a:latin typeface="Calibri"/>
                <a:ea typeface="ＭＳ Ｐゴシック" pitchFamily="34" charset="-128"/>
                <a:cs typeface="Calibri"/>
              </a:rPr>
              <a:t>	                         (sense of family)</a:t>
            </a:r>
          </a:p>
          <a:p>
            <a:pPr marL="457200" lvl="1" indent="0">
              <a:buNone/>
            </a:pPr>
            <a:endParaRPr lang="en-US" sz="9600" dirty="0" smtClean="0">
              <a:latin typeface="Arial"/>
              <a:ea typeface="ＭＳ Ｐゴシック" pitchFamily="34" charset="-128"/>
              <a:cs typeface="Arial"/>
            </a:endParaRPr>
          </a:p>
          <a:p>
            <a:pPr marL="0" indent="0">
              <a:buNone/>
            </a:pPr>
            <a:r>
              <a:rPr lang="en-US" sz="5100" dirty="0" smtClean="0">
                <a:latin typeface="Arial"/>
                <a:ea typeface="ＭＳ Ｐゴシック" pitchFamily="34" charset="-128"/>
                <a:cs typeface="Arial"/>
              </a:rPr>
              <a:t>   </a:t>
            </a:r>
          </a:p>
          <a:p>
            <a:pPr marL="0" indent="0">
              <a:buNone/>
            </a:pPr>
            <a:r>
              <a:rPr lang="en-US" sz="2600" dirty="0" smtClean="0">
                <a:latin typeface="Arial"/>
                <a:ea typeface="ＭＳ Ｐゴシック" pitchFamily="34" charset="-128"/>
                <a:cs typeface="Arial"/>
              </a:rPr>
              <a:t>    </a:t>
            </a:r>
            <a:endParaRPr lang="en-US" dirty="0">
              <a:latin typeface="Arial"/>
              <a:cs typeface="Arial"/>
            </a:endParaRPr>
          </a:p>
        </p:txBody>
      </p:sp>
    </p:spTree>
    <p:extLst>
      <p:ext uri="{BB962C8B-B14F-4D97-AF65-F5344CB8AC3E}">
        <p14:creationId xmlns:p14="http://schemas.microsoft.com/office/powerpoint/2010/main" val="31163566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College &amp; Career Academies; Linked Learning Pathways</a:t>
            </a:r>
            <a:endParaRPr lang="en-US" dirty="0"/>
          </a:p>
        </p:txBody>
      </p:sp>
      <p:sp>
        <p:nvSpPr>
          <p:cNvPr id="3" name="Content Placeholder 2"/>
          <p:cNvSpPr>
            <a:spLocks noGrp="1"/>
          </p:cNvSpPr>
          <p:nvPr>
            <p:ph idx="1"/>
          </p:nvPr>
        </p:nvSpPr>
        <p:spPr>
          <a:xfrm>
            <a:off x="982523" y="2323652"/>
            <a:ext cx="6777317" cy="3508977"/>
          </a:xfrm>
        </p:spPr>
        <p:txBody>
          <a:bodyPr>
            <a:noAutofit/>
          </a:bodyPr>
          <a:lstStyle/>
          <a:p>
            <a:pPr marL="0" indent="0">
              <a:buNone/>
            </a:pPr>
            <a:r>
              <a:rPr lang="en-US" dirty="0" smtClean="0">
                <a:latin typeface="Calibri"/>
                <a:ea typeface="ＭＳ Ｐゴシック" pitchFamily="34" charset="-128"/>
                <a:cs typeface="Arial"/>
              </a:rPr>
              <a:t>Program </a:t>
            </a:r>
            <a:r>
              <a:rPr lang="en-US" dirty="0">
                <a:latin typeface="Calibri"/>
                <a:ea typeface="ＭＳ Ｐゴシック" pitchFamily="34" charset="-128"/>
                <a:cs typeface="Arial"/>
              </a:rPr>
              <a:t>of Study: College preparatory curriculum organized around a career theme; 3-4 years </a:t>
            </a:r>
            <a:endParaRPr lang="en-US" dirty="0" smtClean="0">
              <a:latin typeface="Calibri"/>
              <a:ea typeface="ＭＳ Ｐゴシック" pitchFamily="34" charset="-128"/>
              <a:cs typeface="Arial"/>
            </a:endParaRPr>
          </a:p>
          <a:p>
            <a:pPr marL="0" indent="0">
              <a:buNone/>
            </a:pPr>
            <a:endParaRPr lang="en-US" sz="1100" dirty="0">
              <a:latin typeface="Calibri"/>
              <a:ea typeface="ＭＳ Ｐゴシック" pitchFamily="34" charset="-128"/>
              <a:cs typeface="Arial"/>
            </a:endParaRPr>
          </a:p>
          <a:p>
            <a:pPr lvl="1"/>
            <a:r>
              <a:rPr lang="en-US" sz="2400" i="1" dirty="0">
                <a:latin typeface="Calibri"/>
                <a:ea typeface="ＭＳ Ｐゴシック" pitchFamily="34" charset="-128"/>
                <a:cs typeface="Arial"/>
              </a:rPr>
              <a:t>Core academic classes</a:t>
            </a:r>
          </a:p>
          <a:p>
            <a:pPr lvl="1"/>
            <a:r>
              <a:rPr lang="en-US" sz="2400" i="1" dirty="0">
                <a:latin typeface="Calibri"/>
                <a:ea typeface="ＭＳ Ｐゴシック" pitchFamily="34" charset="-128"/>
                <a:cs typeface="Arial"/>
              </a:rPr>
              <a:t> A sequence of career-technical courses</a:t>
            </a:r>
          </a:p>
          <a:p>
            <a:pPr lvl="1"/>
            <a:r>
              <a:rPr lang="en-US" sz="2400" i="1" dirty="0">
                <a:latin typeface="Calibri"/>
                <a:ea typeface="ＭＳ Ｐゴシック" pitchFamily="34" charset="-128"/>
                <a:cs typeface="Arial"/>
              </a:rPr>
              <a:t>Interdisciplinary teaching and learning</a:t>
            </a:r>
          </a:p>
          <a:p>
            <a:pPr lvl="1"/>
            <a:r>
              <a:rPr lang="en-US" sz="2400" i="1" dirty="0">
                <a:latin typeface="Calibri"/>
                <a:ea typeface="ＭＳ Ｐゴシック" pitchFamily="34" charset="-128"/>
                <a:cs typeface="Arial"/>
              </a:rPr>
              <a:t>Project-based, inquiry approach to </a:t>
            </a:r>
            <a:r>
              <a:rPr lang="en-US" sz="2400" i="1" dirty="0" smtClean="0">
                <a:latin typeface="Calibri"/>
                <a:ea typeface="ＭＳ Ｐゴシック" pitchFamily="34" charset="-128"/>
                <a:cs typeface="Arial"/>
              </a:rPr>
              <a:t>learning</a:t>
            </a:r>
            <a:endParaRPr lang="en-US" sz="2400" dirty="0">
              <a:latin typeface="Calibri"/>
            </a:endParaRPr>
          </a:p>
        </p:txBody>
      </p:sp>
    </p:spTree>
    <p:extLst>
      <p:ext uri="{BB962C8B-B14F-4D97-AF65-F5344CB8AC3E}">
        <p14:creationId xmlns:p14="http://schemas.microsoft.com/office/powerpoint/2010/main" val="3976181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790436"/>
            <a:ext cx="7024744" cy="1140300"/>
          </a:xfrm>
        </p:spPr>
        <p:txBody>
          <a:bodyPr>
            <a:normAutofit fontScale="90000"/>
          </a:bodyPr>
          <a:lstStyle/>
          <a:p>
            <a:pPr algn="ctr"/>
            <a:r>
              <a:rPr lang="en-US" dirty="0" smtClean="0">
                <a:latin typeface=""/>
              </a:rPr>
              <a:t>College &amp; Career Academies/Linked Learning Pathways </a:t>
            </a:r>
            <a:endParaRPr lang="en-US" dirty="0">
              <a:latin typeface=""/>
            </a:endParaRPr>
          </a:p>
        </p:txBody>
      </p:sp>
      <p:sp>
        <p:nvSpPr>
          <p:cNvPr id="3" name="Content Placeholder 2"/>
          <p:cNvSpPr>
            <a:spLocks noGrp="1"/>
          </p:cNvSpPr>
          <p:nvPr>
            <p:ph idx="1"/>
          </p:nvPr>
        </p:nvSpPr>
        <p:spPr>
          <a:xfrm>
            <a:off x="1043492" y="1930736"/>
            <a:ext cx="6777317" cy="3901893"/>
          </a:xfrm>
        </p:spPr>
        <p:txBody>
          <a:bodyPr>
            <a:normAutofit fontScale="92500"/>
          </a:bodyPr>
          <a:lstStyle/>
          <a:p>
            <a:r>
              <a:rPr lang="en-US" sz="2800" dirty="0" smtClean="0">
                <a:latin typeface="Calibri"/>
              </a:rPr>
              <a:t>Industry, Labor, Postsecondary, Governmental, and Community Partnerships</a:t>
            </a:r>
          </a:p>
          <a:p>
            <a:pPr lvl="1"/>
            <a:r>
              <a:rPr lang="en-US" sz="2400" dirty="0" smtClean="0">
                <a:latin typeface="Calibri"/>
              </a:rPr>
              <a:t>Support for work-based learning opportunities</a:t>
            </a:r>
          </a:p>
          <a:p>
            <a:pPr lvl="1"/>
            <a:r>
              <a:rPr lang="en-US" sz="2400" dirty="0" smtClean="0">
                <a:latin typeface="Calibri"/>
              </a:rPr>
              <a:t>Support for high quality curriculum</a:t>
            </a:r>
          </a:p>
          <a:p>
            <a:pPr lvl="1"/>
            <a:r>
              <a:rPr lang="en-US" sz="2400" dirty="0" smtClean="0">
                <a:latin typeface="Calibri"/>
              </a:rPr>
              <a:t>Support for student transition to adulthood</a:t>
            </a:r>
          </a:p>
          <a:p>
            <a:pPr lvl="1"/>
            <a:endParaRPr lang="en-US" dirty="0">
              <a:latin typeface="Calibri"/>
            </a:endParaRPr>
          </a:p>
          <a:p>
            <a:pPr>
              <a:buFont typeface="Wingdings" charset="2"/>
              <a:buChar char="§"/>
            </a:pPr>
            <a:r>
              <a:rPr lang="en-US" sz="2800" dirty="0" smtClean="0">
                <a:latin typeface="Calibri"/>
              </a:rPr>
              <a:t>Other Supports for Student Success, College and Career Readiness  (Adult advocacy, tutoring, etc.)</a:t>
            </a:r>
            <a:endParaRPr lang="en-US" sz="2800" dirty="0">
              <a:latin typeface="Calibri"/>
            </a:endParaRPr>
          </a:p>
        </p:txBody>
      </p:sp>
    </p:spTree>
    <p:extLst>
      <p:ext uri="{BB962C8B-B14F-4D97-AF65-F5344CB8AC3E}">
        <p14:creationId xmlns:p14="http://schemas.microsoft.com/office/powerpoint/2010/main" val="15955128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Scheduling with a Pathway Lens</a:t>
            </a:r>
            <a:endParaRPr lang="en-US" dirty="0"/>
          </a:p>
        </p:txBody>
      </p:sp>
      <p:sp>
        <p:nvSpPr>
          <p:cNvPr id="3" name="Content Placeholder 2"/>
          <p:cNvSpPr>
            <a:spLocks noGrp="1"/>
          </p:cNvSpPr>
          <p:nvPr>
            <p:ph idx="1"/>
          </p:nvPr>
        </p:nvSpPr>
        <p:spPr/>
        <p:txBody>
          <a:bodyPr>
            <a:normAutofit lnSpcReduction="10000"/>
          </a:bodyPr>
          <a:lstStyle/>
          <a:p>
            <a:r>
              <a:rPr lang="en-US" dirty="0" smtClean="0">
                <a:latin typeface="Calibri"/>
                <a:ea typeface="ＭＳ Ｐゴシック" pitchFamily="34" charset="-128"/>
              </a:rPr>
              <a:t>Student recruitment/selection involves high expectations for all; heterogeneous grouping with each pathway reflecting the diversity of school/district</a:t>
            </a:r>
          </a:p>
          <a:p>
            <a:pPr marL="0" indent="0">
              <a:buNone/>
            </a:pPr>
            <a:endParaRPr lang="en-US" sz="800" dirty="0" smtClean="0">
              <a:latin typeface="+mj-lt"/>
              <a:ea typeface="ＭＳ Ｐゴシック" pitchFamily="34" charset="-128"/>
            </a:endParaRPr>
          </a:p>
          <a:p>
            <a:r>
              <a:rPr lang="en-US" dirty="0" smtClean="0">
                <a:latin typeface="Calibri"/>
                <a:ea typeface="ＭＳ Ｐゴシック" pitchFamily="34" charset="-128"/>
              </a:rPr>
              <a:t>Cohort Scheduling</a:t>
            </a:r>
          </a:p>
          <a:p>
            <a:r>
              <a:rPr lang="en-US" dirty="0" smtClean="0">
                <a:latin typeface="Calibri"/>
                <a:ea typeface="ＭＳ Ｐゴシック" pitchFamily="34" charset="-128"/>
              </a:rPr>
              <a:t>Common planning time/community of practice</a:t>
            </a:r>
          </a:p>
          <a:p>
            <a:r>
              <a:rPr lang="en-US" dirty="0" smtClean="0">
                <a:latin typeface="Calibri"/>
                <a:ea typeface="ＭＳ Ｐゴシック" pitchFamily="34" charset="-128"/>
              </a:rPr>
              <a:t>Pathway Lead’s Coordination Time </a:t>
            </a:r>
          </a:p>
          <a:p>
            <a:r>
              <a:rPr lang="en-US" dirty="0" smtClean="0">
                <a:latin typeface="Calibri"/>
                <a:ea typeface="ＭＳ Ｐゴシック" pitchFamily="34" charset="-128"/>
              </a:rPr>
              <a:t>Partnerships with Business, Postsecondary, Government, and Community</a:t>
            </a:r>
            <a:endParaRPr lang="en-US" dirty="0">
              <a:latin typeface="Calibri"/>
            </a:endParaRPr>
          </a:p>
        </p:txBody>
      </p:sp>
    </p:spTree>
    <p:extLst>
      <p:ext uri="{BB962C8B-B14F-4D97-AF65-F5344CB8AC3E}">
        <p14:creationId xmlns:p14="http://schemas.microsoft.com/office/powerpoint/2010/main" val="21350158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Scheduling with a Pathway Lens</a:t>
            </a:r>
            <a:endParaRPr lang="en-US" dirty="0"/>
          </a:p>
        </p:txBody>
      </p:sp>
      <p:sp>
        <p:nvSpPr>
          <p:cNvPr id="3" name="Content Placeholder 2"/>
          <p:cNvSpPr>
            <a:spLocks noGrp="1"/>
          </p:cNvSpPr>
          <p:nvPr>
            <p:ph idx="1"/>
          </p:nvPr>
        </p:nvSpPr>
        <p:spPr/>
        <p:txBody>
          <a:bodyPr>
            <a:normAutofit/>
          </a:bodyPr>
          <a:lstStyle/>
          <a:p>
            <a:pPr>
              <a:buClr>
                <a:schemeClr val="accent1">
                  <a:lumMod val="60000"/>
                  <a:lumOff val="40000"/>
                </a:schemeClr>
              </a:buClr>
              <a:defRPr/>
            </a:pPr>
            <a:r>
              <a:rPr lang="en-US" sz="2800" dirty="0">
                <a:solidFill>
                  <a:schemeClr val="tx1">
                    <a:lumMod val="65000"/>
                    <a:lumOff val="35000"/>
                  </a:schemeClr>
                </a:solidFill>
                <a:latin typeface="Calibri"/>
              </a:rPr>
              <a:t>College and Career </a:t>
            </a:r>
            <a:r>
              <a:rPr lang="en-US" sz="2800" dirty="0" smtClean="0">
                <a:solidFill>
                  <a:schemeClr val="tx1">
                    <a:lumMod val="65000"/>
                    <a:lumOff val="35000"/>
                  </a:schemeClr>
                </a:solidFill>
                <a:latin typeface="Calibri"/>
              </a:rPr>
              <a:t>Readiness (including, all students have access to advanced courses, access to CTE) </a:t>
            </a:r>
          </a:p>
          <a:p>
            <a:pPr marL="68580" indent="0">
              <a:buClr>
                <a:schemeClr val="accent1">
                  <a:lumMod val="60000"/>
                  <a:lumOff val="40000"/>
                </a:schemeClr>
              </a:buClr>
              <a:buNone/>
              <a:defRPr/>
            </a:pPr>
            <a:endParaRPr lang="en-US" sz="1100" dirty="0">
              <a:solidFill>
                <a:schemeClr val="tx1">
                  <a:lumMod val="65000"/>
                  <a:lumOff val="35000"/>
                </a:schemeClr>
              </a:solidFill>
              <a:latin typeface="Calibri"/>
            </a:endParaRPr>
          </a:p>
          <a:p>
            <a:pPr>
              <a:buClr>
                <a:schemeClr val="accent1">
                  <a:lumMod val="60000"/>
                  <a:lumOff val="40000"/>
                </a:schemeClr>
              </a:buClr>
              <a:defRPr/>
            </a:pPr>
            <a:r>
              <a:rPr lang="en-US" sz="2800" dirty="0">
                <a:solidFill>
                  <a:schemeClr val="tx1">
                    <a:lumMod val="65000"/>
                    <a:lumOff val="35000"/>
                  </a:schemeClr>
                </a:solidFill>
                <a:latin typeface="Calibri"/>
              </a:rPr>
              <a:t>Work-based Learning (internships, </a:t>
            </a:r>
            <a:r>
              <a:rPr lang="en-US" sz="2800" dirty="0" err="1">
                <a:solidFill>
                  <a:schemeClr val="tx1">
                    <a:lumMod val="65000"/>
                    <a:lumOff val="35000"/>
                  </a:schemeClr>
                </a:solidFill>
                <a:latin typeface="Calibri"/>
              </a:rPr>
              <a:t>practica</a:t>
            </a:r>
            <a:r>
              <a:rPr lang="en-US" sz="2800" dirty="0">
                <a:solidFill>
                  <a:schemeClr val="tx1">
                    <a:lumMod val="65000"/>
                    <a:lumOff val="35000"/>
                  </a:schemeClr>
                </a:solidFill>
                <a:latin typeface="Calibri"/>
              </a:rPr>
              <a:t>) </a:t>
            </a:r>
            <a:endParaRPr lang="en-US" sz="2800" dirty="0" smtClean="0">
              <a:solidFill>
                <a:schemeClr val="tx1">
                  <a:lumMod val="65000"/>
                  <a:lumOff val="35000"/>
                </a:schemeClr>
              </a:solidFill>
              <a:latin typeface="Calibri"/>
            </a:endParaRPr>
          </a:p>
          <a:p>
            <a:pPr marL="68580" indent="0">
              <a:buClr>
                <a:schemeClr val="accent1">
                  <a:lumMod val="60000"/>
                  <a:lumOff val="40000"/>
                </a:schemeClr>
              </a:buClr>
              <a:buNone/>
              <a:defRPr/>
            </a:pPr>
            <a:endParaRPr lang="en-US" sz="1100" dirty="0">
              <a:solidFill>
                <a:schemeClr val="tx1">
                  <a:lumMod val="65000"/>
                  <a:lumOff val="35000"/>
                </a:schemeClr>
              </a:solidFill>
              <a:latin typeface="Calibri"/>
            </a:endParaRPr>
          </a:p>
          <a:p>
            <a:pPr>
              <a:buClr>
                <a:schemeClr val="accent1">
                  <a:lumMod val="60000"/>
                  <a:lumOff val="40000"/>
                </a:schemeClr>
              </a:buClr>
              <a:defRPr/>
            </a:pPr>
            <a:r>
              <a:rPr lang="en-US" sz="2800" dirty="0" smtClean="0">
                <a:solidFill>
                  <a:schemeClr val="tx1">
                    <a:lumMod val="65000"/>
                    <a:lumOff val="35000"/>
                  </a:schemeClr>
                </a:solidFill>
                <a:latin typeface="Calibri"/>
              </a:rPr>
              <a:t>Personalized Support</a:t>
            </a:r>
            <a:endParaRPr lang="en-US" sz="2800" dirty="0">
              <a:solidFill>
                <a:schemeClr val="tx1">
                  <a:lumMod val="65000"/>
                  <a:lumOff val="35000"/>
                </a:schemeClr>
              </a:solidFill>
              <a:latin typeface="Calibri"/>
            </a:endParaRPr>
          </a:p>
          <a:p>
            <a:pPr marL="0" indent="0">
              <a:buClr>
                <a:schemeClr val="accent1">
                  <a:lumMod val="60000"/>
                  <a:lumOff val="40000"/>
                </a:schemeClr>
              </a:buClr>
              <a:buNone/>
              <a:defRPr/>
            </a:pPr>
            <a:endParaRPr lang="en-US" dirty="0">
              <a:solidFill>
                <a:schemeClr val="tx1">
                  <a:lumMod val="65000"/>
                  <a:lumOff val="35000"/>
                </a:schemeClr>
              </a:solidFill>
            </a:endParaRPr>
          </a:p>
          <a:p>
            <a:endParaRPr lang="en-US" dirty="0"/>
          </a:p>
        </p:txBody>
      </p:sp>
    </p:spTree>
    <p:extLst>
      <p:ext uri="{BB962C8B-B14F-4D97-AF65-F5344CB8AC3E}">
        <p14:creationId xmlns:p14="http://schemas.microsoft.com/office/powerpoint/2010/main" val="34751840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725646"/>
            <a:ext cx="7024744" cy="660856"/>
          </a:xfrm>
        </p:spPr>
        <p:txBody>
          <a:bodyPr>
            <a:normAutofit fontScale="90000"/>
          </a:bodyPr>
          <a:lstStyle/>
          <a:p>
            <a:r>
              <a:rPr lang="en-US" dirty="0" smtClean="0"/>
              <a:t>Stages of the Master Schedule</a:t>
            </a:r>
            <a:endParaRPr lang="en-US" dirty="0"/>
          </a:p>
        </p:txBody>
      </p:sp>
      <p:sp>
        <p:nvSpPr>
          <p:cNvPr id="3" name="Content Placeholder 2"/>
          <p:cNvSpPr>
            <a:spLocks noGrp="1"/>
          </p:cNvSpPr>
          <p:nvPr>
            <p:ph idx="1"/>
          </p:nvPr>
        </p:nvSpPr>
        <p:spPr>
          <a:xfrm>
            <a:off x="1043492" y="1567914"/>
            <a:ext cx="6777317" cy="4264716"/>
          </a:xfrm>
        </p:spPr>
        <p:txBody>
          <a:bodyPr>
            <a:normAutofit fontScale="92500"/>
          </a:bodyPr>
          <a:lstStyle/>
          <a:p>
            <a:r>
              <a:rPr lang="en-US" sz="2800" dirty="0" smtClean="0">
                <a:latin typeface="Calibri"/>
              </a:rPr>
              <a:t>Stage I – Planning, Designing, Preliminary Tasks</a:t>
            </a:r>
          </a:p>
          <a:p>
            <a:r>
              <a:rPr lang="en-US" sz="2800" dirty="0" smtClean="0">
                <a:latin typeface="Calibri"/>
              </a:rPr>
              <a:t>Stage 2 – Student Pathway/Program of Study Selection; Elective Course Selection; Tallies </a:t>
            </a:r>
          </a:p>
          <a:p>
            <a:r>
              <a:rPr lang="en-US" sz="2800" dirty="0" smtClean="0">
                <a:latin typeface="Calibri"/>
              </a:rPr>
              <a:t>Stage 3 – Building the Master Schedule</a:t>
            </a:r>
          </a:p>
          <a:p>
            <a:r>
              <a:rPr lang="en-US" sz="2800" dirty="0" smtClean="0">
                <a:latin typeface="Calibri"/>
              </a:rPr>
              <a:t>Stage 4 – Analysis, Adjustment; Distribution of Student &amp; Teacher Schedules</a:t>
            </a:r>
          </a:p>
          <a:p>
            <a:r>
              <a:rPr lang="en-US" sz="2800" dirty="0" smtClean="0">
                <a:latin typeface="Calibri"/>
              </a:rPr>
              <a:t>Stage 5 –Fine-Tuning, Readjustment &amp; Assessment </a:t>
            </a:r>
            <a:r>
              <a:rPr lang="en-US" sz="2800" i="1" dirty="0" smtClean="0">
                <a:latin typeface="Calibri"/>
              </a:rPr>
              <a:t>(… begin the cycle anew)</a:t>
            </a:r>
            <a:r>
              <a:rPr lang="en-US" sz="2800" i="1" dirty="0" smtClean="0"/>
              <a:t> </a:t>
            </a:r>
            <a:endParaRPr lang="en-US" sz="2800" i="1" dirty="0"/>
          </a:p>
        </p:txBody>
      </p:sp>
    </p:spTree>
    <p:extLst>
      <p:ext uri="{BB962C8B-B14F-4D97-AF65-F5344CB8AC3E}">
        <p14:creationId xmlns:p14="http://schemas.microsoft.com/office/powerpoint/2010/main" val="42257775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751562"/>
            <a:ext cx="7024744" cy="596066"/>
          </a:xfrm>
        </p:spPr>
        <p:txBody>
          <a:bodyPr>
            <a:normAutofit fontScale="90000"/>
          </a:bodyPr>
          <a:lstStyle/>
          <a:p>
            <a:r>
              <a:rPr lang="en-US" dirty="0" smtClean="0"/>
              <a:t>An Invitation to Share</a:t>
            </a:r>
            <a:endParaRPr lang="en-US" dirty="0"/>
          </a:p>
        </p:txBody>
      </p:sp>
      <p:sp>
        <p:nvSpPr>
          <p:cNvPr id="3" name="Content Placeholder 2"/>
          <p:cNvSpPr>
            <a:spLocks noGrp="1"/>
          </p:cNvSpPr>
          <p:nvPr>
            <p:ph idx="1"/>
          </p:nvPr>
        </p:nvSpPr>
        <p:spPr>
          <a:xfrm>
            <a:off x="1043492" y="1347629"/>
            <a:ext cx="6777317" cy="4677822"/>
          </a:xfrm>
        </p:spPr>
        <p:txBody>
          <a:bodyPr>
            <a:noAutofit/>
          </a:bodyPr>
          <a:lstStyle/>
          <a:p>
            <a:pPr marL="0" indent="0">
              <a:buNone/>
            </a:pPr>
            <a:r>
              <a:rPr lang="en-US" sz="2800" dirty="0" smtClean="0">
                <a:latin typeface="Calibri"/>
              </a:rPr>
              <a:t>CCASN will continue to add and refine resources and tools included in the CCASN Master Schedule Guide. We invite you to share your own master schedule tools, strategies, and effective practices. </a:t>
            </a:r>
          </a:p>
          <a:p>
            <a:pPr marL="0" indent="0">
              <a:buNone/>
            </a:pPr>
            <a:endParaRPr lang="en-US" sz="2800" dirty="0" smtClean="0">
              <a:latin typeface="Calibri"/>
            </a:endParaRPr>
          </a:p>
          <a:p>
            <a:pPr marL="0" indent="0">
              <a:buNone/>
            </a:pPr>
            <a:r>
              <a:rPr lang="en-US" sz="2800" dirty="0" smtClean="0">
                <a:latin typeface="Calibri"/>
              </a:rPr>
              <a:t>Please share resources and suggestions with Patricia Clark (</a:t>
            </a:r>
            <a:r>
              <a:rPr lang="en-US" sz="2800" dirty="0" smtClean="0">
                <a:latin typeface="Calibri"/>
                <a:hlinkClick r:id="rId2"/>
              </a:rPr>
              <a:t>patricia510@gmail.com</a:t>
            </a:r>
            <a:r>
              <a:rPr lang="en-US" sz="2800" dirty="0" smtClean="0">
                <a:latin typeface="Calibri"/>
              </a:rPr>
              <a:t>)  and/or Phil Saroyan (</a:t>
            </a:r>
            <a:r>
              <a:rPr lang="en-US" sz="2800" dirty="0" smtClean="0">
                <a:latin typeface="Calibri"/>
                <a:hlinkClick r:id="rId3"/>
              </a:rPr>
              <a:t>jp9@jps.net</a:t>
            </a:r>
            <a:r>
              <a:rPr lang="en-US" sz="2800" dirty="0" smtClean="0">
                <a:latin typeface="Calibri"/>
              </a:rPr>
              <a:t>)       </a:t>
            </a:r>
          </a:p>
          <a:p>
            <a:pPr marL="0" indent="0">
              <a:buNone/>
            </a:pPr>
            <a:r>
              <a:rPr lang="en-US" sz="2800" dirty="0" smtClean="0">
                <a:latin typeface="Calibri"/>
              </a:rPr>
              <a:t>THANK YOU. </a:t>
            </a:r>
            <a:endParaRPr lang="en-US" sz="2800" dirty="0">
              <a:latin typeface="Calibri"/>
            </a:endParaRPr>
          </a:p>
        </p:txBody>
      </p:sp>
    </p:spTree>
    <p:extLst>
      <p:ext uri="{BB962C8B-B14F-4D97-AF65-F5344CB8AC3E}">
        <p14:creationId xmlns:p14="http://schemas.microsoft.com/office/powerpoint/2010/main" val="2259403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 </a:t>
            </a:r>
            <a:endParaRPr lang="en-US" dirty="0"/>
          </a:p>
        </p:txBody>
      </p:sp>
      <p:sp>
        <p:nvSpPr>
          <p:cNvPr id="3" name="Content Placeholder 2"/>
          <p:cNvSpPr>
            <a:spLocks noGrp="1"/>
          </p:cNvSpPr>
          <p:nvPr>
            <p:ph idx="1"/>
          </p:nvPr>
        </p:nvSpPr>
        <p:spPr/>
        <p:txBody>
          <a:bodyPr>
            <a:normAutofit/>
          </a:bodyPr>
          <a:lstStyle/>
          <a:p>
            <a:r>
              <a:rPr lang="en-US" dirty="0" smtClean="0">
                <a:latin typeface="Calibri"/>
                <a:ea typeface="ＭＳ Ｐゴシック" pitchFamily="34" charset="-128"/>
                <a:cs typeface="Calibri"/>
              </a:rPr>
              <a:t>To increase our own expertise, efficiency, and effectiveness in building a successful Master Schedule</a:t>
            </a:r>
          </a:p>
          <a:p>
            <a:pPr marL="0" indent="0">
              <a:buNone/>
            </a:pPr>
            <a:endParaRPr lang="en-US" sz="1400" dirty="0" smtClean="0">
              <a:latin typeface="Calibri"/>
              <a:ea typeface="ＭＳ Ｐゴシック" pitchFamily="34" charset="-128"/>
              <a:cs typeface="Calibri"/>
            </a:endParaRPr>
          </a:p>
          <a:p>
            <a:r>
              <a:rPr lang="en-US" dirty="0" smtClean="0">
                <a:latin typeface="Calibri"/>
                <a:ea typeface="ＭＳ Ｐゴシック" pitchFamily="34" charset="-128"/>
                <a:cs typeface="Calibri"/>
              </a:rPr>
              <a:t>To acquire valuable master schedule tools, strategies and resources </a:t>
            </a:r>
          </a:p>
          <a:p>
            <a:endParaRPr lang="en-US" dirty="0">
              <a:latin typeface="Calibri"/>
              <a:ea typeface="ＭＳ Ｐゴシック" pitchFamily="34" charset="-128"/>
              <a:cs typeface="Calibri"/>
            </a:endParaRPr>
          </a:p>
          <a:p>
            <a:r>
              <a:rPr lang="en-US" dirty="0" smtClean="0">
                <a:latin typeface="Calibri"/>
                <a:ea typeface="ＭＳ Ｐゴシック" pitchFamily="34" charset="-128"/>
                <a:cs typeface="Calibri"/>
              </a:rPr>
              <a:t>To build and contribute to a community of practice around effective </a:t>
            </a:r>
            <a:r>
              <a:rPr lang="en-US" dirty="0" smtClean="0">
                <a:latin typeface="Arial" pitchFamily="34" charset="0"/>
                <a:ea typeface="ＭＳ Ｐゴシック" pitchFamily="34" charset="-128"/>
                <a:cs typeface="Arial" pitchFamily="34" charset="0"/>
              </a:rPr>
              <a:t>master scheduling. </a:t>
            </a:r>
          </a:p>
          <a:p>
            <a:endParaRPr lang="en-US" dirty="0"/>
          </a:p>
        </p:txBody>
      </p:sp>
    </p:spTree>
    <p:extLst>
      <p:ext uri="{BB962C8B-B14F-4D97-AF65-F5344CB8AC3E}">
        <p14:creationId xmlns:p14="http://schemas.microsoft.com/office/powerpoint/2010/main" val="3354288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Users\JP\Desktop\Master Schedule Workshop\Balancing Act_MS.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22667" y="0"/>
            <a:ext cx="4341813" cy="628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04747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Master Scheduling</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sz="3600" dirty="0" smtClean="0">
                <a:latin typeface="Calibri"/>
                <a:cs typeface="Calibri"/>
              </a:rPr>
              <a:t>The  process of matching philosophy and resources with requirements and needs in a system which recognizes the readiness of individuals and which increases the probability of success for all.</a:t>
            </a:r>
          </a:p>
          <a:p>
            <a:pPr marL="0" indent="0">
              <a:buNone/>
            </a:pPr>
            <a:endParaRPr lang="en-US" dirty="0"/>
          </a:p>
        </p:txBody>
      </p:sp>
    </p:spTree>
    <p:extLst>
      <p:ext uri="{BB962C8B-B14F-4D97-AF65-F5344CB8AC3E}">
        <p14:creationId xmlns:p14="http://schemas.microsoft.com/office/powerpoint/2010/main" val="1698392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Perfect Master Schedule </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latin typeface="Calibri"/>
                <a:ea typeface="ＭＳ Ｐゴシック" pitchFamily="34" charset="-128"/>
                <a:cs typeface="Calibri"/>
              </a:rPr>
              <a:t>A schedule in which </a:t>
            </a:r>
            <a:r>
              <a:rPr lang="en-US" b="1" u="sng" dirty="0" smtClean="0">
                <a:latin typeface="Calibri"/>
                <a:ea typeface="ＭＳ Ｐゴシック" pitchFamily="34" charset="-128"/>
                <a:cs typeface="Calibri"/>
              </a:rPr>
              <a:t>ALL</a:t>
            </a:r>
            <a:r>
              <a:rPr lang="en-US" dirty="0" smtClean="0">
                <a:latin typeface="Calibri"/>
                <a:ea typeface="ＭＳ Ｐゴシック" pitchFamily="34" charset="-128"/>
                <a:cs typeface="Calibri"/>
              </a:rPr>
              <a:t> students and teachers are successfully </a:t>
            </a:r>
            <a:r>
              <a:rPr lang="en-US" dirty="0" err="1" smtClean="0">
                <a:latin typeface="Calibri"/>
                <a:ea typeface="ＭＳ Ｐゴシック" pitchFamily="34" charset="-128"/>
                <a:cs typeface="Calibri"/>
              </a:rPr>
              <a:t>cohorted</a:t>
            </a:r>
            <a:r>
              <a:rPr lang="en-US" dirty="0" smtClean="0">
                <a:latin typeface="Calibri"/>
                <a:ea typeface="ＭＳ Ｐゴシック" pitchFamily="34" charset="-128"/>
                <a:cs typeface="Calibri"/>
              </a:rPr>
              <a:t> in their respective pathways; where each pathway team </a:t>
            </a:r>
            <a:r>
              <a:rPr lang="en-US" i="1" dirty="0" smtClean="0">
                <a:latin typeface="Calibri"/>
                <a:ea typeface="ＭＳ Ｐゴシック" pitchFamily="34" charset="-128"/>
                <a:cs typeface="Calibri"/>
              </a:rPr>
              <a:t>(or grade level pathway team or upper/lower division pathway team)</a:t>
            </a:r>
            <a:r>
              <a:rPr lang="en-US" dirty="0" smtClean="0">
                <a:latin typeface="Calibri"/>
                <a:ea typeface="ＭＳ Ｐゴシック" pitchFamily="34" charset="-128"/>
                <a:cs typeface="Calibri"/>
              </a:rPr>
              <a:t> of teachers shares common planning time; and where every student is supported to successfully complete a challenging, interdisciplinary program of study that results in her/him graduating college- and-career-ready. </a:t>
            </a:r>
          </a:p>
          <a:p>
            <a:pPr marL="0" indent="0">
              <a:buNone/>
            </a:pPr>
            <a:endParaRPr lang="en-US" dirty="0"/>
          </a:p>
        </p:txBody>
      </p:sp>
    </p:spTree>
    <p:extLst>
      <p:ext uri="{BB962C8B-B14F-4D97-AF65-F5344CB8AC3E}">
        <p14:creationId xmlns:p14="http://schemas.microsoft.com/office/powerpoint/2010/main" val="3575610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is the Master Schedule  so Important?</a:t>
            </a:r>
            <a:endParaRPr lang="en-US" dirty="0"/>
          </a:p>
        </p:txBody>
      </p:sp>
      <p:sp>
        <p:nvSpPr>
          <p:cNvPr id="3" name="Content Placeholder 2"/>
          <p:cNvSpPr>
            <a:spLocks noGrp="1"/>
          </p:cNvSpPr>
          <p:nvPr>
            <p:ph idx="1"/>
          </p:nvPr>
        </p:nvSpPr>
        <p:spPr/>
        <p:txBody>
          <a:bodyPr>
            <a:normAutofit fontScale="85000" lnSpcReduction="20000"/>
          </a:bodyPr>
          <a:lstStyle/>
          <a:p>
            <a:pPr>
              <a:lnSpc>
                <a:spcPct val="90000"/>
              </a:lnSpc>
              <a:buClr>
                <a:schemeClr val="accent1">
                  <a:lumMod val="60000"/>
                  <a:lumOff val="40000"/>
                </a:schemeClr>
              </a:buClr>
              <a:defRPr/>
            </a:pPr>
            <a:r>
              <a:rPr lang="en-US" sz="3000" dirty="0">
                <a:solidFill>
                  <a:schemeClr val="tx1">
                    <a:lumMod val="65000"/>
                    <a:lumOff val="35000"/>
                  </a:schemeClr>
                </a:solidFill>
                <a:latin typeface="Calibri"/>
                <a:cs typeface="Calibri"/>
              </a:rPr>
              <a:t>Fundamental need of Pathways/ system of Pathways </a:t>
            </a:r>
            <a:r>
              <a:rPr lang="en-US" sz="3000" dirty="0" smtClean="0">
                <a:solidFill>
                  <a:schemeClr val="tx1">
                    <a:lumMod val="65000"/>
                    <a:lumOff val="35000"/>
                  </a:schemeClr>
                </a:solidFill>
                <a:latin typeface="Calibri"/>
                <a:cs typeface="Calibri"/>
              </a:rPr>
              <a:t>and the school as a whole</a:t>
            </a:r>
          </a:p>
          <a:p>
            <a:pPr>
              <a:lnSpc>
                <a:spcPct val="90000"/>
              </a:lnSpc>
              <a:buClr>
                <a:schemeClr val="accent1">
                  <a:lumMod val="60000"/>
                  <a:lumOff val="40000"/>
                </a:schemeClr>
              </a:buClr>
              <a:defRPr/>
            </a:pPr>
            <a:endParaRPr lang="en-US" sz="1200" dirty="0">
              <a:solidFill>
                <a:schemeClr val="tx1">
                  <a:lumMod val="65000"/>
                  <a:lumOff val="35000"/>
                </a:schemeClr>
              </a:solidFill>
              <a:latin typeface="Calibri"/>
              <a:cs typeface="Calibri"/>
            </a:endParaRPr>
          </a:p>
          <a:p>
            <a:pPr>
              <a:lnSpc>
                <a:spcPct val="90000"/>
              </a:lnSpc>
              <a:buClr>
                <a:schemeClr val="accent1">
                  <a:lumMod val="60000"/>
                  <a:lumOff val="40000"/>
                </a:schemeClr>
              </a:buClr>
              <a:defRPr/>
            </a:pPr>
            <a:r>
              <a:rPr lang="en-US" sz="3000" dirty="0" smtClean="0">
                <a:solidFill>
                  <a:schemeClr val="tx1">
                    <a:lumMod val="65000"/>
                    <a:lumOff val="35000"/>
                  </a:schemeClr>
                </a:solidFill>
                <a:latin typeface="Calibri"/>
                <a:cs typeface="Calibri"/>
              </a:rPr>
              <a:t>Master Schedule </a:t>
            </a:r>
            <a:r>
              <a:rPr lang="en-US" sz="3000" dirty="0">
                <a:solidFill>
                  <a:schemeClr val="tx1">
                    <a:lumMod val="65000"/>
                    <a:lumOff val="35000"/>
                  </a:schemeClr>
                </a:solidFill>
                <a:latin typeface="Calibri"/>
                <a:cs typeface="Calibri"/>
              </a:rPr>
              <a:t>problems </a:t>
            </a:r>
            <a:r>
              <a:rPr lang="en-US" sz="3000" dirty="0" smtClean="0">
                <a:solidFill>
                  <a:schemeClr val="tx1">
                    <a:lumMod val="65000"/>
                    <a:lumOff val="35000"/>
                  </a:schemeClr>
                </a:solidFill>
                <a:latin typeface="Calibri"/>
                <a:cs typeface="Calibri"/>
              </a:rPr>
              <a:t>are the </a:t>
            </a:r>
            <a:r>
              <a:rPr lang="en-US" sz="3000" dirty="0">
                <a:solidFill>
                  <a:schemeClr val="tx1">
                    <a:lumMod val="65000"/>
                    <a:lumOff val="35000"/>
                  </a:schemeClr>
                </a:solidFill>
                <a:latin typeface="Calibri"/>
                <a:cs typeface="Calibri"/>
              </a:rPr>
              <a:t>most frequent complaint of </a:t>
            </a:r>
            <a:r>
              <a:rPr lang="en-US" sz="3000" dirty="0" smtClean="0">
                <a:solidFill>
                  <a:schemeClr val="tx1">
                    <a:lumMod val="65000"/>
                    <a:lumOff val="35000"/>
                  </a:schemeClr>
                </a:solidFill>
                <a:latin typeface="Calibri"/>
                <a:cs typeface="Calibri"/>
              </a:rPr>
              <a:t>struggling Pathways</a:t>
            </a:r>
          </a:p>
          <a:p>
            <a:pPr marL="0" indent="0">
              <a:lnSpc>
                <a:spcPct val="90000"/>
              </a:lnSpc>
              <a:buClr>
                <a:schemeClr val="accent1">
                  <a:lumMod val="60000"/>
                  <a:lumOff val="40000"/>
                </a:schemeClr>
              </a:buClr>
              <a:buNone/>
              <a:defRPr/>
            </a:pPr>
            <a:endParaRPr lang="en-US" sz="1200" dirty="0" smtClean="0">
              <a:solidFill>
                <a:schemeClr val="tx1">
                  <a:lumMod val="65000"/>
                  <a:lumOff val="35000"/>
                </a:schemeClr>
              </a:solidFill>
              <a:latin typeface="Calibri"/>
              <a:cs typeface="Calibri"/>
            </a:endParaRPr>
          </a:p>
          <a:p>
            <a:pPr marL="0" indent="0">
              <a:lnSpc>
                <a:spcPct val="90000"/>
              </a:lnSpc>
              <a:buClr>
                <a:schemeClr val="accent1">
                  <a:lumMod val="60000"/>
                  <a:lumOff val="40000"/>
                </a:schemeClr>
              </a:buClr>
              <a:buNone/>
              <a:defRPr/>
            </a:pPr>
            <a:endParaRPr lang="en-US" sz="100" dirty="0" smtClean="0">
              <a:solidFill>
                <a:schemeClr val="tx1">
                  <a:lumMod val="65000"/>
                  <a:lumOff val="35000"/>
                </a:schemeClr>
              </a:solidFill>
              <a:latin typeface="Calibri"/>
              <a:cs typeface="Calibri"/>
            </a:endParaRPr>
          </a:p>
          <a:p>
            <a:pPr>
              <a:lnSpc>
                <a:spcPct val="90000"/>
              </a:lnSpc>
              <a:buClr>
                <a:schemeClr val="accent1">
                  <a:lumMod val="60000"/>
                  <a:lumOff val="40000"/>
                </a:schemeClr>
              </a:buClr>
              <a:defRPr/>
            </a:pPr>
            <a:r>
              <a:rPr lang="en-US" sz="3000" dirty="0" smtClean="0">
                <a:solidFill>
                  <a:schemeClr val="tx1">
                    <a:lumMod val="65000"/>
                    <a:lumOff val="35000"/>
                  </a:schemeClr>
                </a:solidFill>
                <a:latin typeface="Calibri"/>
                <a:cs typeface="Calibri"/>
              </a:rPr>
              <a:t>If the schedule is done well, it supports the vision for learning and teaching in the school. </a:t>
            </a:r>
          </a:p>
          <a:p>
            <a:pPr marL="0" indent="0">
              <a:lnSpc>
                <a:spcPct val="90000"/>
              </a:lnSpc>
              <a:buClr>
                <a:schemeClr val="accent1">
                  <a:lumMod val="60000"/>
                  <a:lumOff val="40000"/>
                </a:schemeClr>
              </a:buClr>
              <a:buNone/>
              <a:defRPr/>
            </a:pPr>
            <a:endParaRPr lang="en-US" sz="1200" dirty="0">
              <a:solidFill>
                <a:schemeClr val="tx1">
                  <a:lumMod val="65000"/>
                  <a:lumOff val="35000"/>
                </a:schemeClr>
              </a:solidFill>
              <a:latin typeface="Calibri"/>
              <a:cs typeface="Calibri"/>
            </a:endParaRPr>
          </a:p>
          <a:p>
            <a:pPr>
              <a:lnSpc>
                <a:spcPct val="90000"/>
              </a:lnSpc>
              <a:buClr>
                <a:schemeClr val="accent1">
                  <a:lumMod val="60000"/>
                  <a:lumOff val="40000"/>
                </a:schemeClr>
              </a:buClr>
              <a:defRPr/>
            </a:pPr>
            <a:r>
              <a:rPr lang="en-US" sz="3000" dirty="0">
                <a:solidFill>
                  <a:schemeClr val="tx1">
                    <a:lumMod val="65000"/>
                    <a:lumOff val="35000"/>
                  </a:schemeClr>
                </a:solidFill>
                <a:latin typeface="Calibri"/>
                <a:cs typeface="Calibri"/>
              </a:rPr>
              <a:t>If </a:t>
            </a:r>
            <a:r>
              <a:rPr lang="en-US" sz="3000" dirty="0" smtClean="0">
                <a:solidFill>
                  <a:schemeClr val="tx1">
                    <a:lumMod val="65000"/>
                    <a:lumOff val="35000"/>
                  </a:schemeClr>
                </a:solidFill>
                <a:latin typeface="Calibri"/>
                <a:cs typeface="Calibri"/>
              </a:rPr>
              <a:t>the schedule is </a:t>
            </a:r>
            <a:r>
              <a:rPr lang="en-US" sz="3000" dirty="0">
                <a:solidFill>
                  <a:schemeClr val="tx1">
                    <a:lumMod val="65000"/>
                    <a:lumOff val="35000"/>
                  </a:schemeClr>
                </a:solidFill>
                <a:latin typeface="Calibri"/>
                <a:cs typeface="Calibri"/>
              </a:rPr>
              <a:t>poorly done, the result is frustration for students, for teachers, and for parents </a:t>
            </a:r>
          </a:p>
          <a:p>
            <a:pPr marL="0" indent="0">
              <a:buNone/>
            </a:pPr>
            <a:endParaRPr lang="en-US" dirty="0"/>
          </a:p>
        </p:txBody>
      </p:sp>
    </p:spTree>
    <p:extLst>
      <p:ext uri="{BB962C8B-B14F-4D97-AF65-F5344CB8AC3E}">
        <p14:creationId xmlns:p14="http://schemas.microsoft.com/office/powerpoint/2010/main" val="2941914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is the Master Schedule so challenging?</a:t>
            </a:r>
            <a:endParaRPr lang="en-US" dirty="0"/>
          </a:p>
        </p:txBody>
      </p:sp>
      <p:sp>
        <p:nvSpPr>
          <p:cNvPr id="3" name="Content Placeholder 2"/>
          <p:cNvSpPr>
            <a:spLocks noGrp="1"/>
          </p:cNvSpPr>
          <p:nvPr>
            <p:ph idx="1"/>
          </p:nvPr>
        </p:nvSpPr>
        <p:spPr/>
        <p:txBody>
          <a:bodyPr>
            <a:normAutofit fontScale="85000" lnSpcReduction="20000"/>
          </a:bodyPr>
          <a:lstStyle/>
          <a:p>
            <a:r>
              <a:rPr lang="en-US" sz="2800" dirty="0" smtClean="0">
                <a:latin typeface="Calibri"/>
                <a:ea typeface="ＭＳ Ｐゴシック" pitchFamily="34" charset="-128"/>
                <a:cs typeface="Calibri"/>
              </a:rPr>
              <a:t>Scheduling is an inherently complex process</a:t>
            </a:r>
          </a:p>
          <a:p>
            <a:pPr lvl="1"/>
            <a:r>
              <a:rPr lang="en-US" sz="2600" dirty="0" smtClean="0">
                <a:latin typeface="Calibri"/>
                <a:ea typeface="ＭＳ Ｐゴシック" pitchFamily="34" charset="-128"/>
                <a:cs typeface="Calibri"/>
              </a:rPr>
              <a:t>Many factors to incorporate</a:t>
            </a:r>
          </a:p>
          <a:p>
            <a:pPr lvl="1"/>
            <a:r>
              <a:rPr lang="ja-JP" altLang="en-US" sz="2600" dirty="0" smtClean="0">
                <a:latin typeface="Calibri"/>
                <a:ea typeface="ＭＳ Ｐゴシック" pitchFamily="34" charset="-128"/>
                <a:cs typeface="Calibri"/>
              </a:rPr>
              <a:t>“</a:t>
            </a:r>
            <a:r>
              <a:rPr lang="en-US" altLang="ja-JP" sz="2600" dirty="0" smtClean="0">
                <a:latin typeface="Calibri"/>
                <a:ea typeface="ＭＳ Ｐゴシック" pitchFamily="34" charset="-128"/>
                <a:cs typeface="Calibri"/>
              </a:rPr>
              <a:t>Constraints &amp; Opportunities</a:t>
            </a:r>
            <a:r>
              <a:rPr lang="ja-JP" altLang="en-US" sz="2600" dirty="0" smtClean="0">
                <a:latin typeface="Calibri"/>
                <a:ea typeface="ＭＳ Ｐゴシック" pitchFamily="34" charset="-128"/>
                <a:cs typeface="Calibri"/>
              </a:rPr>
              <a:t>”</a:t>
            </a:r>
            <a:endParaRPr lang="en-US" altLang="ja-JP" sz="2600" dirty="0" smtClean="0">
              <a:latin typeface="Calibri"/>
              <a:ea typeface="ＭＳ Ｐゴシック" pitchFamily="34" charset="-128"/>
              <a:cs typeface="Calibri"/>
            </a:endParaRPr>
          </a:p>
          <a:p>
            <a:pPr marL="457200" lvl="1" indent="0">
              <a:buNone/>
            </a:pPr>
            <a:endParaRPr lang="en-US" altLang="ja-JP" sz="1000" dirty="0" smtClean="0">
              <a:latin typeface="Calibri"/>
              <a:ea typeface="ＭＳ Ｐゴシック" pitchFamily="34" charset="-128"/>
              <a:cs typeface="Calibri"/>
            </a:endParaRPr>
          </a:p>
          <a:p>
            <a:pPr lvl="1">
              <a:buNone/>
            </a:pPr>
            <a:endParaRPr lang="en-US" sz="500" dirty="0" smtClean="0">
              <a:latin typeface="Calibri"/>
              <a:ea typeface="ＭＳ Ｐゴシック" pitchFamily="34" charset="-128"/>
              <a:cs typeface="Calibri"/>
            </a:endParaRPr>
          </a:p>
          <a:p>
            <a:r>
              <a:rPr lang="en-US" sz="2800" dirty="0" smtClean="0">
                <a:latin typeface="Calibri"/>
                <a:ea typeface="ＭＳ Ｐゴシック" pitchFamily="34" charset="-128"/>
                <a:cs typeface="Calibri"/>
              </a:rPr>
              <a:t>Pathways/Academies add new complexities:</a:t>
            </a:r>
          </a:p>
          <a:p>
            <a:pPr lvl="1"/>
            <a:r>
              <a:rPr lang="en-US" sz="2600" dirty="0" smtClean="0">
                <a:latin typeface="Calibri"/>
                <a:ea typeface="ＭＳ Ｐゴシック" pitchFamily="34" charset="-128"/>
                <a:cs typeface="Calibri"/>
              </a:rPr>
              <a:t>Student </a:t>
            </a:r>
            <a:r>
              <a:rPr lang="ja-JP" altLang="en-US" sz="2600" dirty="0" smtClean="0">
                <a:latin typeface="Calibri"/>
                <a:ea typeface="ＭＳ Ｐゴシック" pitchFamily="34" charset="-128"/>
                <a:cs typeface="Calibri"/>
              </a:rPr>
              <a:t>“</a:t>
            </a:r>
            <a:r>
              <a:rPr lang="en-US" altLang="ja-JP" sz="2600" dirty="0" smtClean="0">
                <a:latin typeface="Calibri"/>
                <a:ea typeface="ＭＳ Ｐゴシック" pitchFamily="34" charset="-128"/>
                <a:cs typeface="Calibri"/>
              </a:rPr>
              <a:t>cohort</a:t>
            </a:r>
            <a:r>
              <a:rPr lang="ja-JP" altLang="en-US" sz="2600" dirty="0" smtClean="0">
                <a:latin typeface="Calibri"/>
                <a:ea typeface="ＭＳ Ｐゴシック" pitchFamily="34" charset="-128"/>
                <a:cs typeface="Calibri"/>
              </a:rPr>
              <a:t>”</a:t>
            </a:r>
            <a:r>
              <a:rPr lang="en-US" altLang="ja-JP" sz="2600" dirty="0" smtClean="0">
                <a:latin typeface="Calibri"/>
                <a:ea typeface="ＭＳ Ｐゴシック" pitchFamily="34" charset="-128"/>
                <a:cs typeface="Calibri"/>
              </a:rPr>
              <a:t> scheduling</a:t>
            </a:r>
          </a:p>
          <a:p>
            <a:pPr lvl="1"/>
            <a:r>
              <a:rPr lang="en-US" sz="2600" dirty="0" smtClean="0">
                <a:latin typeface="Calibri"/>
                <a:ea typeface="ＭＳ Ｐゴシック" pitchFamily="34" charset="-128"/>
                <a:cs typeface="Calibri"/>
              </a:rPr>
              <a:t>Teacher common planning (support for communities of practice) </a:t>
            </a:r>
          </a:p>
          <a:p>
            <a:pPr lvl="1"/>
            <a:r>
              <a:rPr lang="en-US" sz="2400" dirty="0" smtClean="0">
                <a:latin typeface="Calibri"/>
                <a:ea typeface="ＭＳ Ｐゴシック" pitchFamily="34" charset="-128"/>
                <a:cs typeface="Calibri"/>
              </a:rPr>
              <a:t>(If possible) </a:t>
            </a:r>
            <a:r>
              <a:rPr lang="en-US" sz="2600" dirty="0" smtClean="0">
                <a:latin typeface="Calibri"/>
                <a:ea typeface="ＭＳ Ｐゴシック" pitchFamily="34" charset="-128"/>
                <a:cs typeface="Calibri"/>
              </a:rPr>
              <a:t>Coordination time for Pathway Leads</a:t>
            </a:r>
          </a:p>
          <a:p>
            <a:pPr lvl="1"/>
            <a:r>
              <a:rPr lang="en-US" sz="2600" dirty="0" smtClean="0">
                <a:latin typeface="Calibri"/>
                <a:ea typeface="ＭＳ Ｐゴシック" pitchFamily="34" charset="-128"/>
                <a:cs typeface="Calibri"/>
              </a:rPr>
              <a:t>Partnerships and Work-based Learning opportunities </a:t>
            </a:r>
          </a:p>
          <a:p>
            <a:pPr marL="0" indent="0">
              <a:buNone/>
            </a:pPr>
            <a:endParaRPr lang="en-US" dirty="0"/>
          </a:p>
        </p:txBody>
      </p:sp>
    </p:spTree>
    <p:extLst>
      <p:ext uri="{BB962C8B-B14F-4D97-AF65-F5344CB8AC3E}">
        <p14:creationId xmlns:p14="http://schemas.microsoft.com/office/powerpoint/2010/main" val="4137482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Bottom Line </a:t>
            </a:r>
            <a:endParaRPr lang="en-US" dirty="0"/>
          </a:p>
        </p:txBody>
      </p:sp>
      <p:sp>
        <p:nvSpPr>
          <p:cNvPr id="3" name="Content Placeholder 2"/>
          <p:cNvSpPr>
            <a:spLocks noGrp="1"/>
          </p:cNvSpPr>
          <p:nvPr>
            <p:ph idx="1"/>
          </p:nvPr>
        </p:nvSpPr>
        <p:spPr/>
        <p:txBody>
          <a:bodyPr>
            <a:normAutofit/>
          </a:bodyPr>
          <a:lstStyle/>
          <a:p>
            <a:r>
              <a:rPr lang="en-US" dirty="0" smtClean="0">
                <a:latin typeface="Calibri"/>
                <a:ea typeface="ＭＳ Ｐゴシック" pitchFamily="34" charset="-128"/>
                <a:cs typeface="Calibri"/>
              </a:rPr>
              <a:t>The Master Schedule is complicated, however….</a:t>
            </a:r>
          </a:p>
          <a:p>
            <a:pPr marL="0" indent="0">
              <a:buNone/>
            </a:pPr>
            <a:endParaRPr lang="en-US" dirty="0" smtClean="0">
              <a:latin typeface="Calibri"/>
              <a:ea typeface="ＭＳ Ｐゴシック" pitchFamily="34" charset="-128"/>
              <a:cs typeface="Calibri"/>
            </a:endParaRPr>
          </a:p>
          <a:p>
            <a:pPr>
              <a:buFont typeface="Wingdings 2" pitchFamily="18" charset="2"/>
              <a:buNone/>
            </a:pPr>
            <a:r>
              <a:rPr lang="en-US" i="1" dirty="0" smtClean="0">
                <a:latin typeface="Calibri"/>
                <a:ea typeface="ＭＳ Ｐゴシック" pitchFamily="34" charset="-128"/>
                <a:cs typeface="Calibri"/>
              </a:rPr>
              <a:t>     Bottom line</a:t>
            </a:r>
            <a:r>
              <a:rPr lang="en-US" dirty="0" smtClean="0">
                <a:latin typeface="Calibri"/>
                <a:ea typeface="ＭＳ Ｐゴシック" pitchFamily="34" charset="-128"/>
                <a:cs typeface="Calibri"/>
              </a:rPr>
              <a:t>: As you build the scheduling expertise of your master schedule team, implement a thoughtful and inclusive process, and utilize best practices, it </a:t>
            </a:r>
            <a:r>
              <a:rPr lang="en-US" i="1" dirty="0" smtClean="0">
                <a:latin typeface="Calibri"/>
                <a:ea typeface="ＭＳ Ｐゴシック" pitchFamily="34" charset="-128"/>
                <a:cs typeface="Calibri"/>
              </a:rPr>
              <a:t>is</a:t>
            </a:r>
            <a:r>
              <a:rPr lang="en-US" dirty="0" smtClean="0">
                <a:latin typeface="Calibri"/>
                <a:ea typeface="ＭＳ Ｐゴシック" pitchFamily="34" charset="-128"/>
                <a:cs typeface="Calibri"/>
              </a:rPr>
              <a:t> very possible to do master scheduling well. </a:t>
            </a:r>
          </a:p>
          <a:p>
            <a:pPr>
              <a:buFont typeface="Wingdings 2" pitchFamily="18" charset="2"/>
              <a:buNone/>
            </a:pPr>
            <a:endParaRPr lang="en-US" dirty="0" smtClean="0">
              <a:ea typeface="ＭＳ Ｐゴシック" pitchFamily="34" charset="-128"/>
            </a:endParaRPr>
          </a:p>
          <a:p>
            <a:endParaRPr lang="en-US" dirty="0"/>
          </a:p>
        </p:txBody>
      </p:sp>
    </p:spTree>
    <p:extLst>
      <p:ext uri="{BB962C8B-B14F-4D97-AF65-F5344CB8AC3E}">
        <p14:creationId xmlns:p14="http://schemas.microsoft.com/office/powerpoint/2010/main" val="811150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The Master Schedule in the Academy/Pathway Context </a:t>
            </a:r>
            <a:endParaRPr lang="en-US" sz="3600" dirty="0"/>
          </a:p>
        </p:txBody>
      </p:sp>
      <p:sp>
        <p:nvSpPr>
          <p:cNvPr id="3" name="Content Placeholder 2"/>
          <p:cNvSpPr>
            <a:spLocks noGrp="1"/>
          </p:cNvSpPr>
          <p:nvPr>
            <p:ph idx="1"/>
          </p:nvPr>
        </p:nvSpPr>
        <p:spPr/>
        <p:txBody>
          <a:bodyPr/>
          <a:lstStyle/>
          <a:p>
            <a:pPr marL="0" indent="0">
              <a:buNone/>
            </a:pPr>
            <a:r>
              <a:rPr lang="en-US" altLang="ja-JP" dirty="0" smtClean="0">
                <a:latin typeface="Calibri"/>
                <a:ea typeface="ＭＳ Ｐゴシック" pitchFamily="34" charset="-128"/>
                <a:cs typeface="Calibri"/>
              </a:rPr>
              <a:t>Smaller Learning Community    </a:t>
            </a:r>
          </a:p>
          <a:p>
            <a:pPr marL="0" indent="0">
              <a:buNone/>
            </a:pPr>
            <a:endParaRPr lang="en-US" altLang="ja-JP" dirty="0" smtClean="0">
              <a:latin typeface="Calibri"/>
              <a:ea typeface="ＭＳ Ｐゴシック" pitchFamily="34" charset="-128"/>
              <a:cs typeface="Calibri"/>
            </a:endParaRPr>
          </a:p>
          <a:p>
            <a:pPr marL="0" indent="0">
              <a:buNone/>
            </a:pPr>
            <a:r>
              <a:rPr lang="ja-JP" altLang="en-US" dirty="0" smtClean="0">
                <a:latin typeface="Calibri"/>
                <a:ea typeface="ＭＳ Ｐゴシック" pitchFamily="34" charset="-128"/>
                <a:cs typeface="Calibri"/>
              </a:rPr>
              <a:t>“</a:t>
            </a:r>
            <a:r>
              <a:rPr lang="en-US" altLang="ja-JP" dirty="0" smtClean="0">
                <a:latin typeface="Calibri"/>
                <a:ea typeface="ＭＳ Ｐゴシック" pitchFamily="34" charset="-128"/>
                <a:cs typeface="Calibri"/>
              </a:rPr>
              <a:t>…an environment in which a core group of teachers and other adults within the school know the needs, interests, and aspirations of each student well, closely monitor his or her progress, and provide the academic and other support he or she needs to succeed.</a:t>
            </a:r>
            <a:r>
              <a:rPr lang="ja-JP" altLang="en-US" dirty="0" smtClean="0">
                <a:latin typeface="Calibri"/>
                <a:ea typeface="ＭＳ Ｐゴシック" pitchFamily="34" charset="-128"/>
                <a:cs typeface="Calibri"/>
              </a:rPr>
              <a:t>”</a:t>
            </a:r>
            <a:r>
              <a:rPr lang="en-US" altLang="ja-JP" dirty="0" smtClean="0">
                <a:latin typeface="Calibri"/>
                <a:ea typeface="ＭＳ Ｐゴシック" pitchFamily="34" charset="-128"/>
                <a:cs typeface="Calibri"/>
              </a:rPr>
              <a:t> </a:t>
            </a:r>
            <a:r>
              <a:rPr lang="en-US" altLang="ja-JP" sz="1800" i="1" dirty="0" smtClean="0">
                <a:latin typeface="Calibri"/>
                <a:ea typeface="ＭＳ Ｐゴシック" pitchFamily="34" charset="-128"/>
                <a:cs typeface="Calibri"/>
              </a:rPr>
              <a:t>(U.S. Education Department</a:t>
            </a:r>
            <a:r>
              <a:rPr lang="en-US" altLang="ja-JP" sz="1800" i="1" dirty="0" smtClean="0">
                <a:latin typeface="Arial" pitchFamily="34" charset="0"/>
                <a:ea typeface="ＭＳ Ｐゴシック" pitchFamily="34" charset="-128"/>
              </a:rPr>
              <a:t>)</a:t>
            </a:r>
            <a:endParaRPr lang="en-US" sz="1800" i="1" dirty="0" smtClean="0">
              <a:latin typeface="Arial" pitchFamily="34" charset="0"/>
              <a:ea typeface="ＭＳ Ｐゴシック" pitchFamily="34" charset="-128"/>
            </a:endParaRPr>
          </a:p>
          <a:p>
            <a:endParaRPr lang="en-US" dirty="0"/>
          </a:p>
        </p:txBody>
      </p:sp>
    </p:spTree>
    <p:extLst>
      <p:ext uri="{BB962C8B-B14F-4D97-AF65-F5344CB8AC3E}">
        <p14:creationId xmlns:p14="http://schemas.microsoft.com/office/powerpoint/2010/main" val="3687627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Austin.thmx</Template>
  <TotalTime>146</TotalTime>
  <Words>764</Words>
  <Application>Microsoft Macintosh PowerPoint</Application>
  <PresentationFormat>On-screen Show (4:3)</PresentationFormat>
  <Paragraphs>85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Austin</vt:lpstr>
      <vt:lpstr>CCASN Master  Schedule Guide </vt:lpstr>
      <vt:lpstr>Objectives </vt:lpstr>
      <vt:lpstr>PowerPoint Presentation</vt:lpstr>
      <vt:lpstr>Master Scheduling</vt:lpstr>
      <vt:lpstr>The Perfect Master Schedule </vt:lpstr>
      <vt:lpstr>Why is the Master Schedule  so Important?</vt:lpstr>
      <vt:lpstr>Why is the Master Schedule so challenging?</vt:lpstr>
      <vt:lpstr>The Bottom Line </vt:lpstr>
      <vt:lpstr>The Master Schedule in the Academy/Pathway Context </vt:lpstr>
      <vt:lpstr>College &amp; Career Academies/ Linked Learning Pathways </vt:lpstr>
      <vt:lpstr>College &amp; Career Academies; Linked Learning Pathways</vt:lpstr>
      <vt:lpstr>College &amp; Career Academies/Linked Learning Pathways </vt:lpstr>
      <vt:lpstr>Scheduling with a Pathway Lens</vt:lpstr>
      <vt:lpstr>Scheduling with a Pathway Lens</vt:lpstr>
      <vt:lpstr>Stages of the Master Schedule</vt:lpstr>
      <vt:lpstr>An Invitation to Share</vt:lpstr>
    </vt:vector>
  </TitlesOfParts>
  <Company>UCB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Master Scheduling</dc:title>
  <dc:creator>Patricia Clark</dc:creator>
  <cp:lastModifiedBy>Patricia Clark</cp:lastModifiedBy>
  <cp:revision>19</cp:revision>
  <dcterms:created xsi:type="dcterms:W3CDTF">2014-02-01T16:58:13Z</dcterms:created>
  <dcterms:modified xsi:type="dcterms:W3CDTF">2014-03-24T16:07:26Z</dcterms:modified>
</cp:coreProperties>
</file>