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Lst>
  <p:notesMasterIdLst>
    <p:notesMasterId r:id="rId32"/>
  </p:notesMasterIdLst>
  <p:sldIdLst>
    <p:sldId id="257" r:id="rId3"/>
    <p:sldId id="373" r:id="rId4"/>
    <p:sldId id="380" r:id="rId5"/>
    <p:sldId id="374" r:id="rId6"/>
    <p:sldId id="377" r:id="rId7"/>
    <p:sldId id="270" r:id="rId8"/>
    <p:sldId id="395" r:id="rId9"/>
    <p:sldId id="262" r:id="rId10"/>
    <p:sldId id="376" r:id="rId11"/>
    <p:sldId id="379" r:id="rId12"/>
    <p:sldId id="265" r:id="rId13"/>
    <p:sldId id="394" r:id="rId14"/>
    <p:sldId id="280" r:id="rId15"/>
    <p:sldId id="281" r:id="rId16"/>
    <p:sldId id="382" r:id="rId17"/>
    <p:sldId id="384" r:id="rId18"/>
    <p:sldId id="381" r:id="rId19"/>
    <p:sldId id="383" r:id="rId20"/>
    <p:sldId id="285" r:id="rId21"/>
    <p:sldId id="286" r:id="rId22"/>
    <p:sldId id="287" r:id="rId23"/>
    <p:sldId id="289" r:id="rId24"/>
    <p:sldId id="385" r:id="rId25"/>
    <p:sldId id="387" r:id="rId26"/>
    <p:sldId id="389" r:id="rId27"/>
    <p:sldId id="391" r:id="rId28"/>
    <p:sldId id="393" r:id="rId29"/>
    <p:sldId id="396" r:id="rId30"/>
    <p:sldId id="3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747"/>
  </p:normalViewPr>
  <p:slideViewPr>
    <p:cSldViewPr snapToGrid="0" snapToObjects="1">
      <p:cViewPr varScale="1">
        <p:scale>
          <a:sx n="84" d="100"/>
          <a:sy n="84" d="100"/>
        </p:scale>
        <p:origin x="552" y="82"/>
      </p:cViewPr>
      <p:guideLst/>
    </p:cSldViewPr>
  </p:slideViewPr>
  <p:notesTextViewPr>
    <p:cViewPr>
      <p:scale>
        <a:sx n="1" d="1"/>
        <a:sy n="1" d="1"/>
      </p:scale>
      <p:origin x="0" y="0"/>
    </p:cViewPr>
  </p:notesTextViewPr>
  <p:notesViewPr>
    <p:cSldViewPr snapToGrid="0" snapToObjects="1">
      <p:cViewPr varScale="1">
        <p:scale>
          <a:sx n="69" d="100"/>
          <a:sy n="69" d="100"/>
        </p:scale>
        <p:origin x="39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9D632FF-E93B-472F-9409-8D314ABFAF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D57D46-47EE-435C-BB55-2234121ED196}">
      <dgm:prSet/>
      <dgm:spPr/>
      <dgm:t>
        <a:bodyPr/>
        <a:lstStyle/>
        <a:p>
          <a:r>
            <a:rPr lang="en-US" dirty="0"/>
            <a:t>Short, replicable surveys</a:t>
          </a:r>
        </a:p>
      </dgm:t>
    </dgm:pt>
    <dgm:pt modelId="{5607AD74-996C-43E6-A890-EC0457F917C0}" type="parTrans" cxnId="{BA428F6B-1D34-4354-90F6-095BEEE7E1EB}">
      <dgm:prSet/>
      <dgm:spPr/>
      <dgm:t>
        <a:bodyPr/>
        <a:lstStyle/>
        <a:p>
          <a:endParaRPr lang="en-US"/>
        </a:p>
      </dgm:t>
    </dgm:pt>
    <dgm:pt modelId="{5ED34AE1-F8A3-4172-803B-FE11D3C55D3B}" type="sibTrans" cxnId="{BA428F6B-1D34-4354-90F6-095BEEE7E1EB}">
      <dgm:prSet/>
      <dgm:spPr/>
      <dgm:t>
        <a:bodyPr/>
        <a:lstStyle/>
        <a:p>
          <a:endParaRPr lang="en-US"/>
        </a:p>
      </dgm:t>
    </dgm:pt>
    <dgm:pt modelId="{28F12050-87FC-4CC2-97FE-C0F96B1A1E5C}">
      <dgm:prSet/>
      <dgm:spPr/>
      <dgm:t>
        <a:bodyPr/>
        <a:lstStyle/>
        <a:p>
          <a:r>
            <a:rPr lang="en-US" dirty="0"/>
            <a:t>Descriptive rubrics</a:t>
          </a:r>
        </a:p>
      </dgm:t>
    </dgm:pt>
    <dgm:pt modelId="{4F86093B-4B0E-4A42-AB8D-FC11381B7B32}" type="parTrans" cxnId="{614A2D6C-4EE9-4A5F-942C-DF42710CEAA3}">
      <dgm:prSet/>
      <dgm:spPr/>
      <dgm:t>
        <a:bodyPr/>
        <a:lstStyle/>
        <a:p>
          <a:endParaRPr lang="en-US"/>
        </a:p>
      </dgm:t>
    </dgm:pt>
    <dgm:pt modelId="{0E07203B-62C0-4BAF-9BF4-AE7611B982CB}" type="sibTrans" cxnId="{614A2D6C-4EE9-4A5F-942C-DF42710CEAA3}">
      <dgm:prSet/>
      <dgm:spPr/>
      <dgm:t>
        <a:bodyPr/>
        <a:lstStyle/>
        <a:p>
          <a:endParaRPr lang="en-US"/>
        </a:p>
      </dgm:t>
    </dgm:pt>
    <dgm:pt modelId="{027B8102-9F55-4F92-B761-3EEC5E4849F7}" type="pres">
      <dgm:prSet presAssocID="{B9D632FF-E93B-472F-9409-8D314ABFAFE9}" presName="root" presStyleCnt="0">
        <dgm:presLayoutVars>
          <dgm:dir/>
          <dgm:resizeHandles val="exact"/>
        </dgm:presLayoutVars>
      </dgm:prSet>
      <dgm:spPr/>
      <dgm:t>
        <a:bodyPr/>
        <a:lstStyle/>
        <a:p>
          <a:endParaRPr lang="en-US"/>
        </a:p>
      </dgm:t>
    </dgm:pt>
    <dgm:pt modelId="{4CA8F9CE-EF7E-4BFA-8DC7-074C5C7C58B4}" type="pres">
      <dgm:prSet presAssocID="{BCD57D46-47EE-435C-BB55-2234121ED196}" presName="compNode" presStyleCnt="0"/>
      <dgm:spPr/>
    </dgm:pt>
    <dgm:pt modelId="{1C5969D2-518B-4E92-9D0B-767B3AAF5ECB}" type="pres">
      <dgm:prSet presAssocID="{BCD57D46-47EE-435C-BB55-2234121ED196}" presName="bgRect" presStyleLbl="bgShp" presStyleIdx="0" presStyleCnt="2"/>
      <dgm:spPr/>
    </dgm:pt>
    <dgm:pt modelId="{6BAB0930-259A-40CD-B1CD-41EA2FD3C56A}" type="pres">
      <dgm:prSet presAssocID="{BCD57D46-47EE-435C-BB55-2234121ED196}"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 List"/>
        </a:ext>
      </dgm:extLst>
    </dgm:pt>
    <dgm:pt modelId="{E80FFE15-71BA-4DBE-8C46-D82AE360BF66}" type="pres">
      <dgm:prSet presAssocID="{BCD57D46-47EE-435C-BB55-2234121ED196}" presName="spaceRect" presStyleCnt="0"/>
      <dgm:spPr/>
    </dgm:pt>
    <dgm:pt modelId="{7121E7D9-2D7E-4B0D-A475-413B4844B729}" type="pres">
      <dgm:prSet presAssocID="{BCD57D46-47EE-435C-BB55-2234121ED196}" presName="parTx" presStyleLbl="revTx" presStyleIdx="0" presStyleCnt="2">
        <dgm:presLayoutVars>
          <dgm:chMax val="0"/>
          <dgm:chPref val="0"/>
        </dgm:presLayoutVars>
      </dgm:prSet>
      <dgm:spPr/>
      <dgm:t>
        <a:bodyPr/>
        <a:lstStyle/>
        <a:p>
          <a:endParaRPr lang="en-US"/>
        </a:p>
      </dgm:t>
    </dgm:pt>
    <dgm:pt modelId="{3663CA27-0BC6-4131-8F6B-E22E89299A31}" type="pres">
      <dgm:prSet presAssocID="{5ED34AE1-F8A3-4172-803B-FE11D3C55D3B}" presName="sibTrans" presStyleCnt="0"/>
      <dgm:spPr/>
    </dgm:pt>
    <dgm:pt modelId="{D1914DA5-8B3F-45DC-8268-C40FD0A2064B}" type="pres">
      <dgm:prSet presAssocID="{28F12050-87FC-4CC2-97FE-C0F96B1A1E5C}" presName="compNode" presStyleCnt="0"/>
      <dgm:spPr/>
    </dgm:pt>
    <dgm:pt modelId="{FEAB04D8-6C30-4D1F-BC6E-45353ABF2EAA}" type="pres">
      <dgm:prSet presAssocID="{28F12050-87FC-4CC2-97FE-C0F96B1A1E5C}" presName="bgRect" presStyleLbl="bgShp" presStyleIdx="1" presStyleCnt="2"/>
      <dgm:spPr/>
    </dgm:pt>
    <dgm:pt modelId="{55AB563E-F51A-462A-884A-165576ACF209}" type="pres">
      <dgm:prSet presAssocID="{28F12050-87FC-4CC2-97FE-C0F96B1A1E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encil"/>
        </a:ext>
      </dgm:extLst>
    </dgm:pt>
    <dgm:pt modelId="{50BF8A88-3F55-4D49-B794-592523A79A9E}" type="pres">
      <dgm:prSet presAssocID="{28F12050-87FC-4CC2-97FE-C0F96B1A1E5C}" presName="spaceRect" presStyleCnt="0"/>
      <dgm:spPr/>
    </dgm:pt>
    <dgm:pt modelId="{844F5D51-AC3E-495C-887E-2F076366E7D7}" type="pres">
      <dgm:prSet presAssocID="{28F12050-87FC-4CC2-97FE-C0F96B1A1E5C}" presName="parTx" presStyleLbl="revTx" presStyleIdx="1" presStyleCnt="2">
        <dgm:presLayoutVars>
          <dgm:chMax val="0"/>
          <dgm:chPref val="0"/>
        </dgm:presLayoutVars>
      </dgm:prSet>
      <dgm:spPr/>
      <dgm:t>
        <a:bodyPr/>
        <a:lstStyle/>
        <a:p>
          <a:endParaRPr lang="en-US"/>
        </a:p>
      </dgm:t>
    </dgm:pt>
  </dgm:ptLst>
  <dgm:cxnLst>
    <dgm:cxn modelId="{BA428F6B-1D34-4354-90F6-095BEEE7E1EB}" srcId="{B9D632FF-E93B-472F-9409-8D314ABFAFE9}" destId="{BCD57D46-47EE-435C-BB55-2234121ED196}" srcOrd="0" destOrd="0" parTransId="{5607AD74-996C-43E6-A890-EC0457F917C0}" sibTransId="{5ED34AE1-F8A3-4172-803B-FE11D3C55D3B}"/>
    <dgm:cxn modelId="{A77BAEEE-9EEA-4785-848D-6EEC56465E6B}" type="presOf" srcId="{BCD57D46-47EE-435C-BB55-2234121ED196}" destId="{7121E7D9-2D7E-4B0D-A475-413B4844B729}" srcOrd="0" destOrd="0" presId="urn:microsoft.com/office/officeart/2018/2/layout/IconVerticalSolidList"/>
    <dgm:cxn modelId="{CAB20088-97D4-41B7-89F2-B5104EC7A1B2}" type="presOf" srcId="{28F12050-87FC-4CC2-97FE-C0F96B1A1E5C}" destId="{844F5D51-AC3E-495C-887E-2F076366E7D7}" srcOrd="0" destOrd="0" presId="urn:microsoft.com/office/officeart/2018/2/layout/IconVerticalSolidList"/>
    <dgm:cxn modelId="{CDB4448A-B36A-4C02-83B6-6A9DD3E0FC68}" type="presOf" srcId="{B9D632FF-E93B-472F-9409-8D314ABFAFE9}" destId="{027B8102-9F55-4F92-B761-3EEC5E4849F7}" srcOrd="0" destOrd="0" presId="urn:microsoft.com/office/officeart/2018/2/layout/IconVerticalSolidList"/>
    <dgm:cxn modelId="{614A2D6C-4EE9-4A5F-942C-DF42710CEAA3}" srcId="{B9D632FF-E93B-472F-9409-8D314ABFAFE9}" destId="{28F12050-87FC-4CC2-97FE-C0F96B1A1E5C}" srcOrd="1" destOrd="0" parTransId="{4F86093B-4B0E-4A42-AB8D-FC11381B7B32}" sibTransId="{0E07203B-62C0-4BAF-9BF4-AE7611B982CB}"/>
    <dgm:cxn modelId="{6A533CAA-9E5B-4B08-A282-93C106EFB03D}" type="presParOf" srcId="{027B8102-9F55-4F92-B761-3EEC5E4849F7}" destId="{4CA8F9CE-EF7E-4BFA-8DC7-074C5C7C58B4}" srcOrd="0" destOrd="0" presId="urn:microsoft.com/office/officeart/2018/2/layout/IconVerticalSolidList"/>
    <dgm:cxn modelId="{FBA0EA6C-607A-47AA-83C6-5C71067C6235}" type="presParOf" srcId="{4CA8F9CE-EF7E-4BFA-8DC7-074C5C7C58B4}" destId="{1C5969D2-518B-4E92-9D0B-767B3AAF5ECB}" srcOrd="0" destOrd="0" presId="urn:microsoft.com/office/officeart/2018/2/layout/IconVerticalSolidList"/>
    <dgm:cxn modelId="{AC9AEFBA-19EF-4006-8CB4-28CA924B0188}" type="presParOf" srcId="{4CA8F9CE-EF7E-4BFA-8DC7-074C5C7C58B4}" destId="{6BAB0930-259A-40CD-B1CD-41EA2FD3C56A}" srcOrd="1" destOrd="0" presId="urn:microsoft.com/office/officeart/2018/2/layout/IconVerticalSolidList"/>
    <dgm:cxn modelId="{EFB4EF19-22F6-4255-BC7E-31882270192B}" type="presParOf" srcId="{4CA8F9CE-EF7E-4BFA-8DC7-074C5C7C58B4}" destId="{E80FFE15-71BA-4DBE-8C46-D82AE360BF66}" srcOrd="2" destOrd="0" presId="urn:microsoft.com/office/officeart/2018/2/layout/IconVerticalSolidList"/>
    <dgm:cxn modelId="{C0504A2E-FFD6-4D4C-B062-604CCB01E459}" type="presParOf" srcId="{4CA8F9CE-EF7E-4BFA-8DC7-074C5C7C58B4}" destId="{7121E7D9-2D7E-4B0D-A475-413B4844B729}" srcOrd="3" destOrd="0" presId="urn:microsoft.com/office/officeart/2018/2/layout/IconVerticalSolidList"/>
    <dgm:cxn modelId="{94CC19F4-4D27-406C-8389-DE4EAB0969B9}" type="presParOf" srcId="{027B8102-9F55-4F92-B761-3EEC5E4849F7}" destId="{3663CA27-0BC6-4131-8F6B-E22E89299A31}" srcOrd="1" destOrd="0" presId="urn:microsoft.com/office/officeart/2018/2/layout/IconVerticalSolidList"/>
    <dgm:cxn modelId="{3C79B4BD-0B42-4C8C-ADE2-036019BC2E5B}" type="presParOf" srcId="{027B8102-9F55-4F92-B761-3EEC5E4849F7}" destId="{D1914DA5-8B3F-45DC-8268-C40FD0A2064B}" srcOrd="2" destOrd="0" presId="urn:microsoft.com/office/officeart/2018/2/layout/IconVerticalSolidList"/>
    <dgm:cxn modelId="{70A77036-FF8B-49A5-B762-D8BCE1CBA286}" type="presParOf" srcId="{D1914DA5-8B3F-45DC-8268-C40FD0A2064B}" destId="{FEAB04D8-6C30-4D1F-BC6E-45353ABF2EAA}" srcOrd="0" destOrd="0" presId="urn:microsoft.com/office/officeart/2018/2/layout/IconVerticalSolidList"/>
    <dgm:cxn modelId="{7235313D-38BA-4DA6-933B-F78F8DB6A88C}" type="presParOf" srcId="{D1914DA5-8B3F-45DC-8268-C40FD0A2064B}" destId="{55AB563E-F51A-462A-884A-165576ACF209}" srcOrd="1" destOrd="0" presId="urn:microsoft.com/office/officeart/2018/2/layout/IconVerticalSolidList"/>
    <dgm:cxn modelId="{3504B184-655F-4CFD-B0B8-CCF10A9354DD}" type="presParOf" srcId="{D1914DA5-8B3F-45DC-8268-C40FD0A2064B}" destId="{50BF8A88-3F55-4D49-B794-592523A79A9E}" srcOrd="2" destOrd="0" presId="urn:microsoft.com/office/officeart/2018/2/layout/IconVerticalSolidList"/>
    <dgm:cxn modelId="{0A374B5F-ACF4-487D-8CC7-94840DD01FFF}" type="presParOf" srcId="{D1914DA5-8B3F-45DC-8268-C40FD0A2064B}" destId="{844F5D51-AC3E-495C-887E-2F076366E7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632FF-E93B-472F-9409-8D314ABFAF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D57D46-47EE-435C-BB55-2234121ED196}">
      <dgm:prSet/>
      <dgm:spPr/>
      <dgm:t>
        <a:bodyPr/>
        <a:lstStyle/>
        <a:p>
          <a:r>
            <a:rPr lang="en-US" dirty="0"/>
            <a:t>Short, replicable surveys</a:t>
          </a:r>
        </a:p>
      </dgm:t>
    </dgm:pt>
    <dgm:pt modelId="{5607AD74-996C-43E6-A890-EC0457F917C0}" type="parTrans" cxnId="{BA428F6B-1D34-4354-90F6-095BEEE7E1EB}">
      <dgm:prSet/>
      <dgm:spPr/>
      <dgm:t>
        <a:bodyPr/>
        <a:lstStyle/>
        <a:p>
          <a:endParaRPr lang="en-US"/>
        </a:p>
      </dgm:t>
    </dgm:pt>
    <dgm:pt modelId="{5ED34AE1-F8A3-4172-803B-FE11D3C55D3B}" type="sibTrans" cxnId="{BA428F6B-1D34-4354-90F6-095BEEE7E1EB}">
      <dgm:prSet/>
      <dgm:spPr/>
      <dgm:t>
        <a:bodyPr/>
        <a:lstStyle/>
        <a:p>
          <a:endParaRPr lang="en-US"/>
        </a:p>
      </dgm:t>
    </dgm:pt>
    <dgm:pt modelId="{28F12050-87FC-4CC2-97FE-C0F96B1A1E5C}">
      <dgm:prSet/>
      <dgm:spPr/>
      <dgm:t>
        <a:bodyPr/>
        <a:lstStyle/>
        <a:p>
          <a:r>
            <a:rPr lang="en-US" dirty="0"/>
            <a:t>Descriptive rubrics</a:t>
          </a:r>
        </a:p>
      </dgm:t>
    </dgm:pt>
    <dgm:pt modelId="{4F86093B-4B0E-4A42-AB8D-FC11381B7B32}" type="parTrans" cxnId="{614A2D6C-4EE9-4A5F-942C-DF42710CEAA3}">
      <dgm:prSet/>
      <dgm:spPr/>
      <dgm:t>
        <a:bodyPr/>
        <a:lstStyle/>
        <a:p>
          <a:endParaRPr lang="en-US"/>
        </a:p>
      </dgm:t>
    </dgm:pt>
    <dgm:pt modelId="{0E07203B-62C0-4BAF-9BF4-AE7611B982CB}" type="sibTrans" cxnId="{614A2D6C-4EE9-4A5F-942C-DF42710CEAA3}">
      <dgm:prSet/>
      <dgm:spPr/>
      <dgm:t>
        <a:bodyPr/>
        <a:lstStyle/>
        <a:p>
          <a:endParaRPr lang="en-US"/>
        </a:p>
      </dgm:t>
    </dgm:pt>
    <dgm:pt modelId="{027B8102-9F55-4F92-B761-3EEC5E4849F7}" type="pres">
      <dgm:prSet presAssocID="{B9D632FF-E93B-472F-9409-8D314ABFAFE9}" presName="root" presStyleCnt="0">
        <dgm:presLayoutVars>
          <dgm:dir/>
          <dgm:resizeHandles val="exact"/>
        </dgm:presLayoutVars>
      </dgm:prSet>
      <dgm:spPr/>
      <dgm:t>
        <a:bodyPr/>
        <a:lstStyle/>
        <a:p>
          <a:endParaRPr lang="en-US"/>
        </a:p>
      </dgm:t>
    </dgm:pt>
    <dgm:pt modelId="{4CA8F9CE-EF7E-4BFA-8DC7-074C5C7C58B4}" type="pres">
      <dgm:prSet presAssocID="{BCD57D46-47EE-435C-BB55-2234121ED196}" presName="compNode" presStyleCnt="0"/>
      <dgm:spPr/>
    </dgm:pt>
    <dgm:pt modelId="{1C5969D2-518B-4E92-9D0B-767B3AAF5ECB}" type="pres">
      <dgm:prSet presAssocID="{BCD57D46-47EE-435C-BB55-2234121ED196}" presName="bgRect" presStyleLbl="bgShp" presStyleIdx="0" presStyleCnt="2"/>
      <dgm:spPr/>
    </dgm:pt>
    <dgm:pt modelId="{6BAB0930-259A-40CD-B1CD-41EA2FD3C56A}" type="pres">
      <dgm:prSet presAssocID="{BCD57D46-47EE-435C-BB55-2234121ED196}"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 List"/>
        </a:ext>
      </dgm:extLst>
    </dgm:pt>
    <dgm:pt modelId="{E80FFE15-71BA-4DBE-8C46-D82AE360BF66}" type="pres">
      <dgm:prSet presAssocID="{BCD57D46-47EE-435C-BB55-2234121ED196}" presName="spaceRect" presStyleCnt="0"/>
      <dgm:spPr/>
    </dgm:pt>
    <dgm:pt modelId="{7121E7D9-2D7E-4B0D-A475-413B4844B729}" type="pres">
      <dgm:prSet presAssocID="{BCD57D46-47EE-435C-BB55-2234121ED196}" presName="parTx" presStyleLbl="revTx" presStyleIdx="0" presStyleCnt="2">
        <dgm:presLayoutVars>
          <dgm:chMax val="0"/>
          <dgm:chPref val="0"/>
        </dgm:presLayoutVars>
      </dgm:prSet>
      <dgm:spPr/>
      <dgm:t>
        <a:bodyPr/>
        <a:lstStyle/>
        <a:p>
          <a:endParaRPr lang="en-US"/>
        </a:p>
      </dgm:t>
    </dgm:pt>
    <dgm:pt modelId="{3663CA27-0BC6-4131-8F6B-E22E89299A31}" type="pres">
      <dgm:prSet presAssocID="{5ED34AE1-F8A3-4172-803B-FE11D3C55D3B}" presName="sibTrans" presStyleCnt="0"/>
      <dgm:spPr/>
    </dgm:pt>
    <dgm:pt modelId="{D1914DA5-8B3F-45DC-8268-C40FD0A2064B}" type="pres">
      <dgm:prSet presAssocID="{28F12050-87FC-4CC2-97FE-C0F96B1A1E5C}" presName="compNode" presStyleCnt="0"/>
      <dgm:spPr/>
    </dgm:pt>
    <dgm:pt modelId="{FEAB04D8-6C30-4D1F-BC6E-45353ABF2EAA}" type="pres">
      <dgm:prSet presAssocID="{28F12050-87FC-4CC2-97FE-C0F96B1A1E5C}" presName="bgRect" presStyleLbl="bgShp" presStyleIdx="1" presStyleCnt="2"/>
      <dgm:spPr/>
    </dgm:pt>
    <dgm:pt modelId="{55AB563E-F51A-462A-884A-165576ACF209}" type="pres">
      <dgm:prSet presAssocID="{28F12050-87FC-4CC2-97FE-C0F96B1A1E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encil"/>
        </a:ext>
      </dgm:extLst>
    </dgm:pt>
    <dgm:pt modelId="{50BF8A88-3F55-4D49-B794-592523A79A9E}" type="pres">
      <dgm:prSet presAssocID="{28F12050-87FC-4CC2-97FE-C0F96B1A1E5C}" presName="spaceRect" presStyleCnt="0"/>
      <dgm:spPr/>
    </dgm:pt>
    <dgm:pt modelId="{844F5D51-AC3E-495C-887E-2F076366E7D7}" type="pres">
      <dgm:prSet presAssocID="{28F12050-87FC-4CC2-97FE-C0F96B1A1E5C}" presName="parTx" presStyleLbl="revTx" presStyleIdx="1" presStyleCnt="2">
        <dgm:presLayoutVars>
          <dgm:chMax val="0"/>
          <dgm:chPref val="0"/>
        </dgm:presLayoutVars>
      </dgm:prSet>
      <dgm:spPr/>
      <dgm:t>
        <a:bodyPr/>
        <a:lstStyle/>
        <a:p>
          <a:endParaRPr lang="en-US"/>
        </a:p>
      </dgm:t>
    </dgm:pt>
  </dgm:ptLst>
  <dgm:cxnLst>
    <dgm:cxn modelId="{BA428F6B-1D34-4354-90F6-095BEEE7E1EB}" srcId="{B9D632FF-E93B-472F-9409-8D314ABFAFE9}" destId="{BCD57D46-47EE-435C-BB55-2234121ED196}" srcOrd="0" destOrd="0" parTransId="{5607AD74-996C-43E6-A890-EC0457F917C0}" sibTransId="{5ED34AE1-F8A3-4172-803B-FE11D3C55D3B}"/>
    <dgm:cxn modelId="{A77BAEEE-9EEA-4785-848D-6EEC56465E6B}" type="presOf" srcId="{BCD57D46-47EE-435C-BB55-2234121ED196}" destId="{7121E7D9-2D7E-4B0D-A475-413B4844B729}" srcOrd="0" destOrd="0" presId="urn:microsoft.com/office/officeart/2018/2/layout/IconVerticalSolidList"/>
    <dgm:cxn modelId="{CAB20088-97D4-41B7-89F2-B5104EC7A1B2}" type="presOf" srcId="{28F12050-87FC-4CC2-97FE-C0F96B1A1E5C}" destId="{844F5D51-AC3E-495C-887E-2F076366E7D7}" srcOrd="0" destOrd="0" presId="urn:microsoft.com/office/officeart/2018/2/layout/IconVerticalSolidList"/>
    <dgm:cxn modelId="{CDB4448A-B36A-4C02-83B6-6A9DD3E0FC68}" type="presOf" srcId="{B9D632FF-E93B-472F-9409-8D314ABFAFE9}" destId="{027B8102-9F55-4F92-B761-3EEC5E4849F7}" srcOrd="0" destOrd="0" presId="urn:microsoft.com/office/officeart/2018/2/layout/IconVerticalSolidList"/>
    <dgm:cxn modelId="{614A2D6C-4EE9-4A5F-942C-DF42710CEAA3}" srcId="{B9D632FF-E93B-472F-9409-8D314ABFAFE9}" destId="{28F12050-87FC-4CC2-97FE-C0F96B1A1E5C}" srcOrd="1" destOrd="0" parTransId="{4F86093B-4B0E-4A42-AB8D-FC11381B7B32}" sibTransId="{0E07203B-62C0-4BAF-9BF4-AE7611B982CB}"/>
    <dgm:cxn modelId="{6A533CAA-9E5B-4B08-A282-93C106EFB03D}" type="presParOf" srcId="{027B8102-9F55-4F92-B761-3EEC5E4849F7}" destId="{4CA8F9CE-EF7E-4BFA-8DC7-074C5C7C58B4}" srcOrd="0" destOrd="0" presId="urn:microsoft.com/office/officeart/2018/2/layout/IconVerticalSolidList"/>
    <dgm:cxn modelId="{FBA0EA6C-607A-47AA-83C6-5C71067C6235}" type="presParOf" srcId="{4CA8F9CE-EF7E-4BFA-8DC7-074C5C7C58B4}" destId="{1C5969D2-518B-4E92-9D0B-767B3AAF5ECB}" srcOrd="0" destOrd="0" presId="urn:microsoft.com/office/officeart/2018/2/layout/IconVerticalSolidList"/>
    <dgm:cxn modelId="{AC9AEFBA-19EF-4006-8CB4-28CA924B0188}" type="presParOf" srcId="{4CA8F9CE-EF7E-4BFA-8DC7-074C5C7C58B4}" destId="{6BAB0930-259A-40CD-B1CD-41EA2FD3C56A}" srcOrd="1" destOrd="0" presId="urn:microsoft.com/office/officeart/2018/2/layout/IconVerticalSolidList"/>
    <dgm:cxn modelId="{EFB4EF19-22F6-4255-BC7E-31882270192B}" type="presParOf" srcId="{4CA8F9CE-EF7E-4BFA-8DC7-074C5C7C58B4}" destId="{E80FFE15-71BA-4DBE-8C46-D82AE360BF66}" srcOrd="2" destOrd="0" presId="urn:microsoft.com/office/officeart/2018/2/layout/IconVerticalSolidList"/>
    <dgm:cxn modelId="{C0504A2E-FFD6-4D4C-B062-604CCB01E459}" type="presParOf" srcId="{4CA8F9CE-EF7E-4BFA-8DC7-074C5C7C58B4}" destId="{7121E7D9-2D7E-4B0D-A475-413B4844B729}" srcOrd="3" destOrd="0" presId="urn:microsoft.com/office/officeart/2018/2/layout/IconVerticalSolidList"/>
    <dgm:cxn modelId="{94CC19F4-4D27-406C-8389-DE4EAB0969B9}" type="presParOf" srcId="{027B8102-9F55-4F92-B761-3EEC5E4849F7}" destId="{3663CA27-0BC6-4131-8F6B-E22E89299A31}" srcOrd="1" destOrd="0" presId="urn:microsoft.com/office/officeart/2018/2/layout/IconVerticalSolidList"/>
    <dgm:cxn modelId="{3C79B4BD-0B42-4C8C-ADE2-036019BC2E5B}" type="presParOf" srcId="{027B8102-9F55-4F92-B761-3EEC5E4849F7}" destId="{D1914DA5-8B3F-45DC-8268-C40FD0A2064B}" srcOrd="2" destOrd="0" presId="urn:microsoft.com/office/officeart/2018/2/layout/IconVerticalSolidList"/>
    <dgm:cxn modelId="{70A77036-FF8B-49A5-B762-D8BCE1CBA286}" type="presParOf" srcId="{D1914DA5-8B3F-45DC-8268-C40FD0A2064B}" destId="{FEAB04D8-6C30-4D1F-BC6E-45353ABF2EAA}" srcOrd="0" destOrd="0" presId="urn:microsoft.com/office/officeart/2018/2/layout/IconVerticalSolidList"/>
    <dgm:cxn modelId="{7235313D-38BA-4DA6-933B-F78F8DB6A88C}" type="presParOf" srcId="{D1914DA5-8B3F-45DC-8268-C40FD0A2064B}" destId="{55AB563E-F51A-462A-884A-165576ACF209}" srcOrd="1" destOrd="0" presId="urn:microsoft.com/office/officeart/2018/2/layout/IconVerticalSolidList"/>
    <dgm:cxn modelId="{3504B184-655F-4CFD-B0B8-CCF10A9354DD}" type="presParOf" srcId="{D1914DA5-8B3F-45DC-8268-C40FD0A2064B}" destId="{50BF8A88-3F55-4D49-B794-592523A79A9E}" srcOrd="2" destOrd="0" presId="urn:microsoft.com/office/officeart/2018/2/layout/IconVerticalSolidList"/>
    <dgm:cxn modelId="{0A374B5F-ACF4-487D-8CC7-94840DD01FFF}" type="presParOf" srcId="{D1914DA5-8B3F-45DC-8268-C40FD0A2064B}" destId="{844F5D51-AC3E-495C-887E-2F076366E7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969D2-518B-4E92-9D0B-767B3AAF5ECB}">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B0930-259A-40CD-B1CD-41EA2FD3C56A}">
      <dsp:nvSpPr>
        <dsp:cNvPr id="0" name=""/>
        <dsp:cNvSpPr/>
      </dsp:nvSpPr>
      <dsp:spPr>
        <a:xfrm>
          <a:off x="534102" y="1353647"/>
          <a:ext cx="971095" cy="9710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1E7D9-2D7E-4B0D-A475-413B4844B729}">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dirty="0"/>
            <a:t>Short, replicable surveys</a:t>
          </a:r>
        </a:p>
      </dsp:txBody>
      <dsp:txXfrm>
        <a:off x="2039300" y="956381"/>
        <a:ext cx="4474303" cy="1765627"/>
      </dsp:txXfrm>
    </dsp:sp>
    <dsp:sp modelId="{FEAB04D8-6C30-4D1F-BC6E-45353ABF2EAA}">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B563E-F51A-462A-884A-165576ACF209}">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4F5D51-AC3E-495C-887E-2F076366E7D7}">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dirty="0"/>
            <a:t>Descriptive rubrics</a:t>
          </a:r>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969D2-518B-4E92-9D0B-767B3AAF5ECB}">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B0930-259A-40CD-B1CD-41EA2FD3C56A}">
      <dsp:nvSpPr>
        <dsp:cNvPr id="0" name=""/>
        <dsp:cNvSpPr/>
      </dsp:nvSpPr>
      <dsp:spPr>
        <a:xfrm>
          <a:off x="534102" y="1353647"/>
          <a:ext cx="971095" cy="9710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21E7D9-2D7E-4B0D-A475-413B4844B729}">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dirty="0"/>
            <a:t>Short, replicable surveys</a:t>
          </a:r>
        </a:p>
      </dsp:txBody>
      <dsp:txXfrm>
        <a:off x="2039300" y="956381"/>
        <a:ext cx="4474303" cy="1765627"/>
      </dsp:txXfrm>
    </dsp:sp>
    <dsp:sp modelId="{FEAB04D8-6C30-4D1F-BC6E-45353ABF2EAA}">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B563E-F51A-462A-884A-165576ACF209}">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4F5D51-AC3E-495C-887E-2F076366E7D7}">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US" sz="2500" kern="1200" dirty="0"/>
            <a:t>Descriptive rubrics</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28D24-3B1C-6F41-8C18-8A4F4D923DEB}"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31DAE-9DF5-B74B-9A5C-0C9A63EF5E96}" type="slidenum">
              <a:rPr lang="en-US" smtClean="0"/>
              <a:t>‹#›</a:t>
            </a:fld>
            <a:endParaRPr lang="en-US"/>
          </a:p>
        </p:txBody>
      </p:sp>
    </p:spTree>
    <p:extLst>
      <p:ext uri="{BB962C8B-B14F-4D97-AF65-F5344CB8AC3E}">
        <p14:creationId xmlns:p14="http://schemas.microsoft.com/office/powerpoint/2010/main" val="165482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44E64-53A3-8443-A5F3-AC9E416ED8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28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6A7A4-7636-7D46-AD77-38F1CAFEF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60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12</a:t>
            </a:fld>
            <a:endParaRPr lang="en-US"/>
          </a:p>
        </p:txBody>
      </p:sp>
    </p:spTree>
    <p:extLst>
      <p:ext uri="{BB962C8B-B14F-4D97-AF65-F5344CB8AC3E}">
        <p14:creationId xmlns:p14="http://schemas.microsoft.com/office/powerpoint/2010/main" val="186987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Performances/Rubrics</a:t>
            </a:r>
          </a:p>
          <a:p>
            <a:pPr marL="0" indent="0">
              <a:buNone/>
            </a:pPr>
            <a:r>
              <a:rPr lang="en-US" dirty="0"/>
              <a:t>Allow the individual/school to be internally directed and to co-create goals and measures of progress</a:t>
            </a:r>
          </a:p>
          <a:p>
            <a:pPr marL="0" indent="0">
              <a:buNone/>
            </a:pPr>
            <a:r>
              <a:rPr lang="en-US" dirty="0"/>
              <a:t>Brief Surveys</a:t>
            </a:r>
          </a:p>
          <a:p>
            <a:pPr marL="0" indent="0">
              <a:buNone/>
            </a:pPr>
            <a:r>
              <a:rPr lang="en-US" dirty="0"/>
              <a:t>Allow for multiple cycles of inquiry and action</a:t>
            </a:r>
          </a:p>
          <a:p>
            <a:pPr marL="0" indent="0">
              <a:buNone/>
            </a:pPr>
            <a:r>
              <a:rPr lang="en-US" dirty="0"/>
              <a:t>In all cases – reflection and responses </a:t>
            </a:r>
            <a:r>
              <a:rPr lang="en-US" dirty="0">
                <a:solidFill>
                  <a:srgbClr val="FF0000"/>
                </a:solidFill>
              </a:rPr>
              <a:t>driven closes to end user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885A9-223F-E74C-AB5D-4ADE3C51B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92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F4559-7CE0-164F-9990-ACD214128E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01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15</a:t>
            </a:fld>
            <a:endParaRPr lang="en-US"/>
          </a:p>
        </p:txBody>
      </p:sp>
    </p:spTree>
    <p:extLst>
      <p:ext uri="{BB962C8B-B14F-4D97-AF65-F5344CB8AC3E}">
        <p14:creationId xmlns:p14="http://schemas.microsoft.com/office/powerpoint/2010/main" val="224808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16</a:t>
            </a:fld>
            <a:endParaRPr lang="en-US"/>
          </a:p>
        </p:txBody>
      </p:sp>
    </p:spTree>
    <p:extLst>
      <p:ext uri="{BB962C8B-B14F-4D97-AF65-F5344CB8AC3E}">
        <p14:creationId xmlns:p14="http://schemas.microsoft.com/office/powerpoint/2010/main" val="199582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17</a:t>
            </a:fld>
            <a:endParaRPr lang="en-US"/>
          </a:p>
        </p:txBody>
      </p:sp>
    </p:spTree>
    <p:extLst>
      <p:ext uri="{BB962C8B-B14F-4D97-AF65-F5344CB8AC3E}">
        <p14:creationId xmlns:p14="http://schemas.microsoft.com/office/powerpoint/2010/main" val="207918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print copies of the PERT sample report and set of Chicago Essentials for Parents/Students</a:t>
            </a:r>
          </a:p>
        </p:txBody>
      </p:sp>
      <p:sp>
        <p:nvSpPr>
          <p:cNvPr id="4" name="Slide Number Placeholder 3"/>
          <p:cNvSpPr>
            <a:spLocks noGrp="1"/>
          </p:cNvSpPr>
          <p:nvPr>
            <p:ph type="sldNum" sz="quarter" idx="5"/>
          </p:nvPr>
        </p:nvSpPr>
        <p:spPr/>
        <p:txBody>
          <a:bodyPr/>
          <a:lstStyle/>
          <a:p>
            <a:fld id="{61731DAE-9DF5-B74B-9A5C-0C9A63EF5E96}" type="slidenum">
              <a:rPr lang="en-US" smtClean="0"/>
              <a:t>18</a:t>
            </a:fld>
            <a:endParaRPr lang="en-US"/>
          </a:p>
        </p:txBody>
      </p:sp>
    </p:spTree>
    <p:extLst>
      <p:ext uri="{BB962C8B-B14F-4D97-AF65-F5344CB8AC3E}">
        <p14:creationId xmlns:p14="http://schemas.microsoft.com/office/powerpoint/2010/main" val="216853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Performances/Rubrics</a:t>
            </a:r>
          </a:p>
          <a:p>
            <a:pPr marL="0" indent="0">
              <a:buNone/>
            </a:pPr>
            <a:r>
              <a:rPr lang="en-US" dirty="0"/>
              <a:t>Allow the individual/school to be internally directed and to co-create goals and measures of progress</a:t>
            </a:r>
          </a:p>
          <a:p>
            <a:pPr marL="0" indent="0">
              <a:buNone/>
            </a:pPr>
            <a:r>
              <a:rPr lang="en-US" dirty="0"/>
              <a:t>Brief Surveys</a:t>
            </a:r>
          </a:p>
          <a:p>
            <a:pPr marL="0" indent="0">
              <a:buNone/>
            </a:pPr>
            <a:r>
              <a:rPr lang="en-US" dirty="0"/>
              <a:t>Allow for multiple cycles of inquiry and action</a:t>
            </a:r>
          </a:p>
          <a:p>
            <a:pPr marL="0" indent="0">
              <a:buNone/>
            </a:pPr>
            <a:r>
              <a:rPr lang="en-US" dirty="0"/>
              <a:t>In all cases – reflection and responses </a:t>
            </a:r>
            <a:r>
              <a:rPr lang="en-US" dirty="0">
                <a:solidFill>
                  <a:srgbClr val="FF0000"/>
                </a:solidFill>
              </a:rPr>
              <a:t>driven closes to end user</a:t>
            </a:r>
          </a:p>
        </p:txBody>
      </p:sp>
      <p:sp>
        <p:nvSpPr>
          <p:cNvPr id="4" name="Slide Number Placeholder 3"/>
          <p:cNvSpPr>
            <a:spLocks noGrp="1"/>
          </p:cNvSpPr>
          <p:nvPr>
            <p:ph type="sldNum" sz="quarter" idx="5"/>
          </p:nvPr>
        </p:nvSpPr>
        <p:spPr/>
        <p:txBody>
          <a:bodyPr/>
          <a:lstStyle/>
          <a:p>
            <a:fld id="{425885A9-223F-E74C-AB5D-4ADE3C51BD57}" type="slidenum">
              <a:rPr lang="en-US" smtClean="0"/>
              <a:t>19</a:t>
            </a:fld>
            <a:endParaRPr lang="en-US" dirty="0"/>
          </a:p>
        </p:txBody>
      </p:sp>
    </p:spTree>
    <p:extLst>
      <p:ext uri="{BB962C8B-B14F-4D97-AF65-F5344CB8AC3E}">
        <p14:creationId xmlns:p14="http://schemas.microsoft.com/office/powerpoint/2010/main" val="92359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BF4559-7CE0-164F-9990-ACD214128E03}" type="slidenum">
              <a:rPr lang="en-US" smtClean="0"/>
              <a:t>20</a:t>
            </a:fld>
            <a:endParaRPr lang="en-US" dirty="0"/>
          </a:p>
        </p:txBody>
      </p:sp>
    </p:spTree>
    <p:extLst>
      <p:ext uri="{BB962C8B-B14F-4D97-AF65-F5344CB8AC3E}">
        <p14:creationId xmlns:p14="http://schemas.microsoft.com/office/powerpoint/2010/main" val="152625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44E64-53A3-8443-A5F3-AC9E416ED8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97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BF4559-7CE0-164F-9990-ACD214128E03}" type="slidenum">
              <a:rPr lang="en-US" smtClean="0"/>
              <a:t>21</a:t>
            </a:fld>
            <a:endParaRPr lang="en-US" dirty="0"/>
          </a:p>
        </p:txBody>
      </p:sp>
    </p:spTree>
    <p:extLst>
      <p:ext uri="{BB962C8B-B14F-4D97-AF65-F5344CB8AC3E}">
        <p14:creationId xmlns:p14="http://schemas.microsoft.com/office/powerpoint/2010/main" val="20600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give everyone the full set again…BUT we could have them access digitally…..????</a:t>
            </a:r>
          </a:p>
        </p:txBody>
      </p:sp>
      <p:sp>
        <p:nvSpPr>
          <p:cNvPr id="4" name="Slide Number Placeholder 3"/>
          <p:cNvSpPr>
            <a:spLocks noGrp="1"/>
          </p:cNvSpPr>
          <p:nvPr>
            <p:ph type="sldNum" sz="quarter" idx="5"/>
          </p:nvPr>
        </p:nvSpPr>
        <p:spPr/>
        <p:txBody>
          <a:bodyPr/>
          <a:lstStyle/>
          <a:p>
            <a:fld id="{ACBF4559-7CE0-164F-9990-ACD214128E03}" type="slidenum">
              <a:rPr lang="en-US" smtClean="0"/>
              <a:t>22</a:t>
            </a:fld>
            <a:endParaRPr lang="en-US" dirty="0"/>
          </a:p>
        </p:txBody>
      </p:sp>
    </p:spTree>
    <p:extLst>
      <p:ext uri="{BB962C8B-B14F-4D97-AF65-F5344CB8AC3E}">
        <p14:creationId xmlns:p14="http://schemas.microsoft.com/office/powerpoint/2010/main" val="5591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2D3EF-E541-5744-9AEB-A474B0091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841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2D3EF-E541-5744-9AEB-A474B0091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72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2D3EF-E541-5744-9AEB-A474B0091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85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2D3EF-E541-5744-9AEB-A474B0091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080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2D3EF-E541-5744-9AEB-A474B0091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32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3</a:t>
            </a:fld>
            <a:endParaRPr lang="en-US"/>
          </a:p>
        </p:txBody>
      </p:sp>
    </p:spTree>
    <p:extLst>
      <p:ext uri="{BB962C8B-B14F-4D97-AF65-F5344CB8AC3E}">
        <p14:creationId xmlns:p14="http://schemas.microsoft.com/office/powerpoint/2010/main" val="206423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4</a:t>
            </a:fld>
            <a:endParaRPr lang="en-US"/>
          </a:p>
        </p:txBody>
      </p:sp>
    </p:spTree>
    <p:extLst>
      <p:ext uri="{BB962C8B-B14F-4D97-AF65-F5344CB8AC3E}">
        <p14:creationId xmlns:p14="http://schemas.microsoft.com/office/powerpoint/2010/main" val="251109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Guiding Question</a:t>
            </a:r>
          </a:p>
        </p:txBody>
      </p:sp>
      <p:sp>
        <p:nvSpPr>
          <p:cNvPr id="4" name="Slide Number Placeholder 3"/>
          <p:cNvSpPr>
            <a:spLocks noGrp="1"/>
          </p:cNvSpPr>
          <p:nvPr>
            <p:ph type="sldNum" sz="quarter" idx="5"/>
          </p:nvPr>
        </p:nvSpPr>
        <p:spPr/>
        <p:txBody>
          <a:bodyPr/>
          <a:lstStyle/>
          <a:p>
            <a:fld id="{61731DAE-9DF5-B74B-9A5C-0C9A63EF5E96}" type="slidenum">
              <a:rPr lang="en-US" smtClean="0"/>
              <a:t>5</a:t>
            </a:fld>
            <a:endParaRPr lang="en-US"/>
          </a:p>
        </p:txBody>
      </p:sp>
    </p:spTree>
    <p:extLst>
      <p:ext uri="{BB962C8B-B14F-4D97-AF65-F5344CB8AC3E}">
        <p14:creationId xmlns:p14="http://schemas.microsoft.com/office/powerpoint/2010/main" val="67442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6A7A4-7636-7D46-AD77-38F1CAFEF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6A7A4-7636-7D46-AD77-38F1CAFEF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9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9</a:t>
            </a:fld>
            <a:endParaRPr lang="en-US"/>
          </a:p>
        </p:txBody>
      </p:sp>
    </p:spTree>
    <p:extLst>
      <p:ext uri="{BB962C8B-B14F-4D97-AF65-F5344CB8AC3E}">
        <p14:creationId xmlns:p14="http://schemas.microsoft.com/office/powerpoint/2010/main" val="118051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31DAE-9DF5-B74B-9A5C-0C9A63EF5E96}" type="slidenum">
              <a:rPr lang="en-US" smtClean="0"/>
              <a:t>10</a:t>
            </a:fld>
            <a:endParaRPr lang="en-US"/>
          </a:p>
        </p:txBody>
      </p:sp>
    </p:spTree>
    <p:extLst>
      <p:ext uri="{BB962C8B-B14F-4D97-AF65-F5344CB8AC3E}">
        <p14:creationId xmlns:p14="http://schemas.microsoft.com/office/powerpoint/2010/main" val="144794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967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25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85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0974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107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20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58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20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341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523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65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152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2634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241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447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12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409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32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87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639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7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8666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03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Box 9"/>
          <p:cNvSpPr txBox="1"/>
          <p:nvPr userDrawn="1"/>
        </p:nvSpPr>
        <p:spPr>
          <a:xfrm>
            <a:off x="1" y="6493155"/>
            <a:ext cx="12192000" cy="276999"/>
          </a:xfrm>
          <a:prstGeom prst="rect">
            <a:avLst/>
          </a:prstGeom>
          <a:noFill/>
        </p:spPr>
        <p:txBody>
          <a:bodyPr wrap="square" rtlCol="0">
            <a:spAutoFit/>
          </a:bodyPr>
          <a:lstStyle/>
          <a:p>
            <a:pPr algn="ctr"/>
            <a:r>
              <a:rPr lang="en-US" sz="1200" b="0" i="1" dirty="0">
                <a:latin typeface="+mj-lt"/>
              </a:rPr>
              <a:t>Using ESSA to Redesign</a:t>
            </a:r>
            <a:r>
              <a:rPr lang="en-US" sz="1200" b="0" i="1" baseline="0" dirty="0">
                <a:latin typeface="+mj-lt"/>
              </a:rPr>
              <a:t> High Schools to Support Their Communities in the 21</a:t>
            </a:r>
            <a:r>
              <a:rPr lang="en-US" sz="1200" b="0" i="1" baseline="30000" dirty="0">
                <a:latin typeface="+mj-lt"/>
              </a:rPr>
              <a:t>st</a:t>
            </a:r>
            <a:r>
              <a:rPr lang="en-US" sz="1200" b="0" i="1" baseline="0" dirty="0">
                <a:latin typeface="+mj-lt"/>
              </a:rPr>
              <a:t> Century</a:t>
            </a:r>
            <a:r>
              <a:rPr lang="en-US" sz="1200" b="0" i="1" dirty="0">
                <a:latin typeface="+mj-lt"/>
              </a:rPr>
              <a:t> </a:t>
            </a:r>
          </a:p>
        </p:txBody>
      </p:sp>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2610" y="6529326"/>
            <a:ext cx="1822621" cy="204655"/>
          </a:xfrm>
          <a:prstGeom prst="rect">
            <a:avLst/>
          </a:prstGeom>
        </p:spPr>
      </p:pic>
    </p:spTree>
    <p:extLst>
      <p:ext uri="{BB962C8B-B14F-4D97-AF65-F5344CB8AC3E}">
        <p14:creationId xmlns:p14="http://schemas.microsoft.com/office/powerpoint/2010/main" val="19207682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Box 9"/>
          <p:cNvSpPr txBox="1"/>
          <p:nvPr userDrawn="1"/>
        </p:nvSpPr>
        <p:spPr>
          <a:xfrm>
            <a:off x="1" y="6493155"/>
            <a:ext cx="12192000" cy="276999"/>
          </a:xfrm>
          <a:prstGeom prst="rect">
            <a:avLst/>
          </a:prstGeom>
          <a:noFill/>
        </p:spPr>
        <p:txBody>
          <a:bodyPr wrap="square" rtlCol="0">
            <a:spAutoFit/>
          </a:bodyPr>
          <a:lstStyle/>
          <a:p>
            <a:pPr algn="ctr"/>
            <a:r>
              <a:rPr lang="en-US" sz="1200" b="0" i="1" dirty="0">
                <a:latin typeface="+mj-lt"/>
              </a:rPr>
              <a:t>Using ESSA to Redesign</a:t>
            </a:r>
            <a:r>
              <a:rPr lang="en-US" sz="1200" b="0" i="1" baseline="0" dirty="0">
                <a:latin typeface="+mj-lt"/>
              </a:rPr>
              <a:t> High Schools to Support Their Communities in the 21</a:t>
            </a:r>
            <a:r>
              <a:rPr lang="en-US" sz="1200" b="0" i="1" baseline="30000" dirty="0">
                <a:latin typeface="+mj-lt"/>
              </a:rPr>
              <a:t>st</a:t>
            </a:r>
            <a:r>
              <a:rPr lang="en-US" sz="1200" b="0" i="1" baseline="0" dirty="0">
                <a:latin typeface="+mj-lt"/>
              </a:rPr>
              <a:t> Century</a:t>
            </a:r>
            <a:r>
              <a:rPr lang="en-US" sz="1200" b="0" i="1" dirty="0">
                <a:latin typeface="+mj-lt"/>
              </a:rPr>
              <a:t> </a:t>
            </a:r>
          </a:p>
        </p:txBody>
      </p:sp>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5433" y="6566027"/>
            <a:ext cx="1756975" cy="197284"/>
          </a:xfrm>
          <a:prstGeom prst="rect">
            <a:avLst/>
          </a:prstGeom>
        </p:spPr>
      </p:pic>
    </p:spTree>
    <p:extLst>
      <p:ext uri="{BB962C8B-B14F-4D97-AF65-F5344CB8AC3E}">
        <p14:creationId xmlns:p14="http://schemas.microsoft.com/office/powerpoint/2010/main" val="179374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rts.net/engage/teache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www.surveymonkey.com/r/CQLGK2M" TargetMode="External"/><Relationship Id="rId2" Type="http://schemas.openxmlformats.org/officeDocument/2006/relationships/hyperlink" Target="https://www.hsredesign.org/cshsc-survey/" TargetMode="Externa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09697"/>
            <a:ext cx="12192000" cy="2387600"/>
          </a:xfrm>
        </p:spPr>
        <p:txBody>
          <a:bodyPr>
            <a:noAutofit/>
          </a:bodyPr>
          <a:lstStyle/>
          <a:p>
            <a:r>
              <a:rPr lang="en-US" sz="4400" dirty="0">
                <a:latin typeface="+mn-lt"/>
              </a:rPr>
              <a:t>New Mexico High School Redesign Teams </a:t>
            </a:r>
            <a:br>
              <a:rPr lang="en-US" sz="4400" dirty="0">
                <a:latin typeface="+mn-lt"/>
              </a:rPr>
            </a:br>
            <a:r>
              <a:rPr lang="en-US" sz="4400" dirty="0">
                <a:latin typeface="+mn-lt"/>
              </a:rPr>
              <a:t>Founders and Cohort 2</a:t>
            </a:r>
            <a:br>
              <a:rPr lang="en-US" sz="4400" dirty="0">
                <a:latin typeface="+mn-lt"/>
              </a:rPr>
            </a:br>
            <a:r>
              <a:rPr lang="en-US" sz="4400" dirty="0">
                <a:latin typeface="+mn-lt"/>
              </a:rPr>
              <a:t>February 19, 2020</a:t>
            </a:r>
            <a:r>
              <a:rPr lang="en-US" sz="5400" dirty="0">
                <a:latin typeface="+mn-lt"/>
              </a:rPr>
              <a:t/>
            </a:r>
            <a:br>
              <a:rPr lang="en-US" sz="5400" dirty="0">
                <a:latin typeface="+mn-lt"/>
              </a:rPr>
            </a:br>
            <a:r>
              <a:rPr lang="en-US" sz="3600" dirty="0">
                <a:latin typeface="+mn-lt"/>
              </a:rPr>
              <a:t/>
            </a:r>
            <a:br>
              <a:rPr lang="en-US" sz="3600" dirty="0">
                <a:latin typeface="+mn-lt"/>
              </a:rPr>
            </a:br>
            <a:endParaRPr lang="en-US" sz="5400" dirty="0">
              <a:latin typeface="+mn-lt"/>
            </a:endParaRPr>
          </a:p>
        </p:txBody>
      </p:sp>
      <p:pic>
        <p:nvPicPr>
          <p:cNvPr id="3" name="Picture 2">
            <a:extLst>
              <a:ext uri="{FF2B5EF4-FFF2-40B4-BE49-F238E27FC236}">
                <a16:creationId xmlns:a16="http://schemas.microsoft.com/office/drawing/2014/main" id="{BCEC4C8F-B08F-254F-BBF8-517B64F66B9A}"/>
              </a:ext>
            </a:extLst>
          </p:cNvPr>
          <p:cNvPicPr>
            <a:picLocks noChangeAspect="1"/>
          </p:cNvPicPr>
          <p:nvPr/>
        </p:nvPicPr>
        <p:blipFill rotWithShape="1">
          <a:blip r:embed="rId3"/>
          <a:srcRect l="19325" r="18907" b="37413"/>
          <a:stretch/>
        </p:blipFill>
        <p:spPr>
          <a:xfrm>
            <a:off x="7991856" y="368108"/>
            <a:ext cx="2980944" cy="1049212"/>
          </a:xfrm>
          <a:prstGeom prst="rect">
            <a:avLst/>
          </a:prstGeom>
        </p:spPr>
      </p:pic>
      <p:pic>
        <p:nvPicPr>
          <p:cNvPr id="5" name="Picture 4">
            <a:extLst>
              <a:ext uri="{FF2B5EF4-FFF2-40B4-BE49-F238E27FC236}">
                <a16:creationId xmlns:a16="http://schemas.microsoft.com/office/drawing/2014/main" id="{E8EDE92E-97AE-D946-A0C8-3A0EB1F9F04E}"/>
              </a:ext>
            </a:extLst>
          </p:cNvPr>
          <p:cNvPicPr>
            <a:picLocks noChangeAspect="1"/>
          </p:cNvPicPr>
          <p:nvPr/>
        </p:nvPicPr>
        <p:blipFill>
          <a:blip r:embed="rId4"/>
          <a:stretch>
            <a:fillRect/>
          </a:stretch>
        </p:blipFill>
        <p:spPr>
          <a:xfrm>
            <a:off x="210312" y="4806078"/>
            <a:ext cx="1835341" cy="1484994"/>
          </a:xfrm>
          <a:prstGeom prst="rect">
            <a:avLst/>
          </a:prstGeom>
        </p:spPr>
      </p:pic>
    </p:spTree>
    <p:extLst>
      <p:ext uri="{BB962C8B-B14F-4D97-AF65-F5344CB8AC3E}">
        <p14:creationId xmlns:p14="http://schemas.microsoft.com/office/powerpoint/2010/main" val="1805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83B0-BB87-5041-BCD9-5983DAE84BDE}"/>
              </a:ext>
            </a:extLst>
          </p:cNvPr>
          <p:cNvSpPr>
            <a:spLocks noGrp="1"/>
          </p:cNvSpPr>
          <p:nvPr>
            <p:ph type="title"/>
          </p:nvPr>
        </p:nvSpPr>
        <p:spPr/>
        <p:txBody>
          <a:bodyPr/>
          <a:lstStyle/>
          <a:p>
            <a:r>
              <a:rPr lang="en-US" dirty="0"/>
              <a:t>First Word/Last Word</a:t>
            </a:r>
          </a:p>
        </p:txBody>
      </p:sp>
      <p:sp>
        <p:nvSpPr>
          <p:cNvPr id="3" name="Content Placeholder 2">
            <a:extLst>
              <a:ext uri="{FF2B5EF4-FFF2-40B4-BE49-F238E27FC236}">
                <a16:creationId xmlns:a16="http://schemas.microsoft.com/office/drawing/2014/main" id="{A7AEFFD6-57A5-6141-8971-27543C264ADC}"/>
              </a:ext>
            </a:extLst>
          </p:cNvPr>
          <p:cNvSpPr>
            <a:spLocks noGrp="1"/>
          </p:cNvSpPr>
          <p:nvPr>
            <p:ph idx="1"/>
          </p:nvPr>
        </p:nvSpPr>
        <p:spPr/>
        <p:txBody>
          <a:bodyPr>
            <a:normAutofit fontScale="92500" lnSpcReduction="10000"/>
          </a:bodyPr>
          <a:lstStyle/>
          <a:p>
            <a:pPr marL="0" indent="0">
              <a:buNone/>
            </a:pPr>
            <a:r>
              <a:rPr lang="en-US" dirty="0"/>
              <a:t>Review the case study independently.</a:t>
            </a:r>
          </a:p>
          <a:p>
            <a:pPr marL="0" indent="0">
              <a:buNone/>
            </a:pPr>
            <a:r>
              <a:rPr lang="en-US" dirty="0"/>
              <a:t>Highlight/annotate sentences that resonate deeply with you.</a:t>
            </a:r>
          </a:p>
          <a:p>
            <a:pPr marL="0" indent="0">
              <a:buNone/>
            </a:pPr>
            <a:endParaRPr lang="en-US" dirty="0"/>
          </a:p>
          <a:p>
            <a:pPr marL="0" indent="0">
              <a:buNone/>
            </a:pPr>
            <a:r>
              <a:rPr lang="en-US" dirty="0"/>
              <a:t>Informally group yourselves in groups of 3.</a:t>
            </a:r>
          </a:p>
          <a:p>
            <a:pPr marL="0" indent="0">
              <a:buNone/>
            </a:pPr>
            <a:r>
              <a:rPr lang="en-US" dirty="0"/>
              <a:t>First person shares one sentence they highlighted – only the sentence.</a:t>
            </a:r>
          </a:p>
          <a:p>
            <a:pPr marL="0" indent="0">
              <a:buNone/>
            </a:pPr>
            <a:r>
              <a:rPr lang="en-US" dirty="0"/>
              <a:t>In turn, each individual in the circle will respond to the sentence.</a:t>
            </a:r>
          </a:p>
          <a:p>
            <a:pPr marL="0" indent="0">
              <a:buNone/>
            </a:pPr>
            <a:r>
              <a:rPr lang="en-US" dirty="0"/>
              <a:t>The first person gets the “last word” and shares their meaning related to the sentence.</a:t>
            </a:r>
          </a:p>
          <a:p>
            <a:pPr marL="0" indent="0">
              <a:buNone/>
            </a:pPr>
            <a:r>
              <a:rPr lang="en-US" dirty="0"/>
              <a:t>Repeat with other two members.</a:t>
            </a:r>
          </a:p>
        </p:txBody>
      </p:sp>
    </p:spTree>
    <p:extLst>
      <p:ext uri="{BB962C8B-B14F-4D97-AF65-F5344CB8AC3E}">
        <p14:creationId xmlns:p14="http://schemas.microsoft.com/office/powerpoint/2010/main" val="157669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41EA-DE2D-F64C-B6A1-351A918FCF8B}"/>
              </a:ext>
            </a:extLst>
          </p:cNvPr>
          <p:cNvSpPr>
            <a:spLocks noGrp="1"/>
          </p:cNvSpPr>
          <p:nvPr>
            <p:ph type="title"/>
          </p:nvPr>
        </p:nvSpPr>
        <p:spPr/>
        <p:txBody>
          <a:bodyPr/>
          <a:lstStyle/>
          <a:p>
            <a:r>
              <a:rPr lang="en-US" dirty="0"/>
              <a:t>Our Opportunity </a:t>
            </a:r>
          </a:p>
        </p:txBody>
      </p:sp>
      <p:sp>
        <p:nvSpPr>
          <p:cNvPr id="3" name="Content Placeholder 2">
            <a:extLst>
              <a:ext uri="{FF2B5EF4-FFF2-40B4-BE49-F238E27FC236}">
                <a16:creationId xmlns:a16="http://schemas.microsoft.com/office/drawing/2014/main" id="{1984F741-E08D-A742-856B-1892A26CB703}"/>
              </a:ext>
            </a:extLst>
          </p:cNvPr>
          <p:cNvSpPr>
            <a:spLocks noGrp="1"/>
          </p:cNvSpPr>
          <p:nvPr>
            <p:ph idx="1"/>
          </p:nvPr>
        </p:nvSpPr>
        <p:spPr/>
        <p:txBody>
          <a:bodyPr/>
          <a:lstStyle/>
          <a:p>
            <a:pPr marL="0" indent="0">
              <a:buNone/>
            </a:pPr>
            <a:r>
              <a:rPr lang="en-US" dirty="0"/>
              <a:t>High School Redesign allows the creation of new progress monitoring metrics WITH schools to make sure they are the right ones and can be reported in ways that have meaning (make sense) to them.</a:t>
            </a:r>
          </a:p>
          <a:p>
            <a:pPr marL="0" indent="0">
              <a:buNone/>
            </a:pPr>
            <a:endParaRPr lang="en-US" dirty="0"/>
          </a:p>
        </p:txBody>
      </p:sp>
    </p:spTree>
    <p:extLst>
      <p:ext uri="{BB962C8B-B14F-4D97-AF65-F5344CB8AC3E}">
        <p14:creationId xmlns:p14="http://schemas.microsoft.com/office/powerpoint/2010/main" val="347277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9035-3060-014A-840E-CDC764C707BF}"/>
              </a:ext>
            </a:extLst>
          </p:cNvPr>
          <p:cNvSpPr>
            <a:spLocks noGrp="1"/>
          </p:cNvSpPr>
          <p:nvPr>
            <p:ph type="title"/>
          </p:nvPr>
        </p:nvSpPr>
        <p:spPr/>
        <p:txBody>
          <a:bodyPr/>
          <a:lstStyle/>
          <a:p>
            <a:r>
              <a:rPr lang="en-US" dirty="0"/>
              <a:t>Values that Inform Navigation Guides</a:t>
            </a:r>
          </a:p>
        </p:txBody>
      </p:sp>
      <p:sp>
        <p:nvSpPr>
          <p:cNvPr id="3" name="Content Placeholder 2">
            <a:extLst>
              <a:ext uri="{FF2B5EF4-FFF2-40B4-BE49-F238E27FC236}">
                <a16:creationId xmlns:a16="http://schemas.microsoft.com/office/drawing/2014/main" id="{F272168B-628F-274D-9B1A-385892D933A4}"/>
              </a:ext>
            </a:extLst>
          </p:cNvPr>
          <p:cNvSpPr>
            <a:spLocks noGrp="1"/>
          </p:cNvSpPr>
          <p:nvPr>
            <p:ph idx="1"/>
          </p:nvPr>
        </p:nvSpPr>
        <p:spPr>
          <a:xfrm>
            <a:off x="1491175" y="1387597"/>
            <a:ext cx="10431535" cy="4082805"/>
          </a:xfrm>
        </p:spPr>
        <p:txBody>
          <a:bodyPr>
            <a:normAutofit fontScale="92500"/>
          </a:bodyPr>
          <a:lstStyle/>
          <a:p>
            <a:pPr marL="0" indent="0">
              <a:buNone/>
            </a:pPr>
            <a:r>
              <a:rPr lang="en-US" b="1" dirty="0"/>
              <a:t/>
            </a:r>
            <a:br>
              <a:rPr lang="en-US" b="1" dirty="0"/>
            </a:br>
            <a:r>
              <a:rPr lang="en-US" sz="2400" b="1" dirty="0"/>
              <a:t>Constructive:</a:t>
            </a:r>
            <a:r>
              <a:rPr lang="en-US" sz="2400" dirty="0"/>
              <a:t> created to help schools determine their response or next course of action</a:t>
            </a:r>
          </a:p>
          <a:p>
            <a:pPr marL="0" indent="0">
              <a:buNone/>
            </a:pPr>
            <a:r>
              <a:rPr lang="en-US" sz="2400" b="1" dirty="0"/>
              <a:t>Focusing: </a:t>
            </a:r>
            <a:r>
              <a:rPr lang="en-US" sz="2400" dirty="0"/>
              <a:t>provide insight for best use of available attention and capacity</a:t>
            </a:r>
          </a:p>
          <a:p>
            <a:pPr marL="0" indent="0">
              <a:buNone/>
            </a:pPr>
            <a:r>
              <a:rPr lang="en-US" sz="2400" b="1" dirty="0"/>
              <a:t>Coherent:</a:t>
            </a:r>
            <a:r>
              <a:rPr lang="en-US" sz="2400" dirty="0"/>
              <a:t> strives for balance between and among multiple perspectives</a:t>
            </a:r>
          </a:p>
          <a:p>
            <a:pPr marL="0" indent="0">
              <a:buNone/>
            </a:pPr>
            <a:r>
              <a:rPr lang="en-US" sz="2400" b="1" dirty="0"/>
              <a:t>Adaptive:</a:t>
            </a:r>
            <a:r>
              <a:rPr lang="en-US" sz="2400" dirty="0"/>
              <a:t> designed to evolve to meet needs of current circumstance and context</a:t>
            </a:r>
          </a:p>
          <a:p>
            <a:pPr marL="0" indent="0">
              <a:buNone/>
            </a:pPr>
            <a:r>
              <a:rPr lang="en-US" sz="2400" b="1" dirty="0"/>
              <a:t>Authentic: </a:t>
            </a:r>
            <a:r>
              <a:rPr lang="en-US" sz="2400" dirty="0"/>
              <a:t>integrated in the daily process of “the work”</a:t>
            </a:r>
          </a:p>
          <a:p>
            <a:pPr marL="0" indent="0">
              <a:buNone/>
            </a:pPr>
            <a:r>
              <a:rPr lang="en-US" sz="2400" b="1" dirty="0"/>
              <a:t>Self-governing:</a:t>
            </a:r>
            <a:r>
              <a:rPr lang="en-US" sz="2400" dirty="0"/>
              <a:t> provides feedback that supports and promotes end user agency</a:t>
            </a:r>
          </a:p>
          <a:p>
            <a:pPr marL="0" indent="0">
              <a:buNone/>
            </a:pPr>
            <a:r>
              <a:rPr lang="en-US" sz="2400" b="1" dirty="0"/>
              <a:t>Restorative: </a:t>
            </a:r>
            <a:r>
              <a:rPr lang="en-US" sz="2400" dirty="0"/>
              <a:t>uses a lens of</a:t>
            </a:r>
            <a:r>
              <a:rPr lang="en-US" sz="2400" b="1" dirty="0"/>
              <a:t> </a:t>
            </a:r>
            <a:r>
              <a:rPr lang="en-US" sz="2400" dirty="0"/>
              <a:t>racial equity and cultural competence in seeking to</a:t>
            </a:r>
            <a:r>
              <a:rPr lang="en-US" sz="2400" b="1" dirty="0"/>
              <a:t> </a:t>
            </a:r>
            <a:r>
              <a:rPr lang="en-US" sz="2400" dirty="0"/>
              <a:t>avoid unintended harm and consequences </a:t>
            </a:r>
          </a:p>
          <a:p>
            <a:pPr marL="0" indent="0">
              <a:buNone/>
            </a:pPr>
            <a:r>
              <a:rPr lang="en-US" sz="2400" b="1" dirty="0"/>
              <a:t>Proximate:</a:t>
            </a:r>
            <a:r>
              <a:rPr lang="en-US" sz="2400" dirty="0"/>
              <a:t> directly examines the actions and outcomes we care about</a:t>
            </a:r>
          </a:p>
          <a:p>
            <a:pPr marL="0" indent="0">
              <a:buNone/>
            </a:pPr>
            <a:endParaRPr lang="en-US" dirty="0"/>
          </a:p>
        </p:txBody>
      </p:sp>
    </p:spTree>
    <p:extLst>
      <p:ext uri="{BB962C8B-B14F-4D97-AF65-F5344CB8AC3E}">
        <p14:creationId xmlns:p14="http://schemas.microsoft.com/office/powerpoint/2010/main" val="16720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043D5-0FFB-E841-989E-13F3E79409FA}"/>
              </a:ext>
            </a:extLst>
          </p:cNvPr>
          <p:cNvSpPr>
            <a:spLocks noGrp="1"/>
          </p:cNvSpPr>
          <p:nvPr>
            <p:ph type="title"/>
          </p:nvPr>
        </p:nvSpPr>
        <p:spPr>
          <a:xfrm>
            <a:off x="863029" y="1012004"/>
            <a:ext cx="3416158" cy="4795408"/>
          </a:xfrm>
        </p:spPr>
        <p:txBody>
          <a:bodyPr>
            <a:normAutofit/>
          </a:bodyPr>
          <a:lstStyle/>
          <a:p>
            <a:r>
              <a:rPr lang="en-US" dirty="0"/>
              <a:t>Two ways to measure impact</a:t>
            </a:r>
          </a:p>
        </p:txBody>
      </p:sp>
      <p:graphicFrame>
        <p:nvGraphicFramePr>
          <p:cNvPr id="7" name="Content Placeholder 4">
            <a:extLst>
              <a:ext uri="{FF2B5EF4-FFF2-40B4-BE49-F238E27FC236}">
                <a16:creationId xmlns:a16="http://schemas.microsoft.com/office/drawing/2014/main" id="{194EC5F6-A579-4D6D-9630-486CE219211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91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EB5-4651-C149-9280-EB41A9283BF8}"/>
              </a:ext>
            </a:extLst>
          </p:cNvPr>
          <p:cNvSpPr>
            <a:spLocks noGrp="1"/>
          </p:cNvSpPr>
          <p:nvPr>
            <p:ph type="title"/>
          </p:nvPr>
        </p:nvSpPr>
        <p:spPr/>
        <p:txBody>
          <a:bodyPr/>
          <a:lstStyle/>
          <a:p>
            <a:r>
              <a:rPr lang="en-US" dirty="0"/>
              <a:t>One Way to Measure Impact – Brief Replicable Survey </a:t>
            </a:r>
          </a:p>
        </p:txBody>
      </p:sp>
      <p:sp>
        <p:nvSpPr>
          <p:cNvPr id="3" name="Content Placeholder 2">
            <a:extLst>
              <a:ext uri="{FF2B5EF4-FFF2-40B4-BE49-F238E27FC236}">
                <a16:creationId xmlns:a16="http://schemas.microsoft.com/office/drawing/2014/main" id="{7C7BDACD-655F-F141-98AF-570FE4CAE635}"/>
              </a:ext>
            </a:extLst>
          </p:cNvPr>
          <p:cNvSpPr>
            <a:spLocks noGrp="1"/>
          </p:cNvSpPr>
          <p:nvPr>
            <p:ph idx="1"/>
          </p:nvPr>
        </p:nvSpPr>
        <p:spPr/>
        <p:txBody>
          <a:bodyPr/>
          <a:lstStyle/>
          <a:p>
            <a:r>
              <a:rPr lang="en-US" dirty="0"/>
              <a:t>A few questions</a:t>
            </a:r>
          </a:p>
          <a:p>
            <a:r>
              <a:rPr lang="en-US" dirty="0"/>
              <a:t>Low lift (brief, free)</a:t>
            </a:r>
          </a:p>
          <a:p>
            <a:r>
              <a:rPr lang="en-US" dirty="0"/>
              <a:t>Give repeatedly to demonstrate change over time</a:t>
            </a:r>
          </a:p>
          <a:p>
            <a:r>
              <a:rPr lang="en-US" dirty="0"/>
              <a:t>Opportunity to iterate and adapt</a:t>
            </a:r>
          </a:p>
          <a:p>
            <a:r>
              <a:rPr lang="en-US" dirty="0"/>
              <a:t>End-user centered</a:t>
            </a:r>
          </a:p>
          <a:p>
            <a:pPr marL="0" indent="0">
              <a:buNone/>
            </a:pPr>
            <a:endParaRPr lang="en-US" dirty="0"/>
          </a:p>
        </p:txBody>
      </p:sp>
      <p:pic>
        <p:nvPicPr>
          <p:cNvPr id="4" name="Picture 3">
            <a:extLst>
              <a:ext uri="{FF2B5EF4-FFF2-40B4-BE49-F238E27FC236}">
                <a16:creationId xmlns:a16="http://schemas.microsoft.com/office/drawing/2014/main" id="{0F5D62D6-A33C-0D40-87A3-BE5C40531535}"/>
              </a:ext>
            </a:extLst>
          </p:cNvPr>
          <p:cNvPicPr>
            <a:picLocks noChangeAspect="1"/>
          </p:cNvPicPr>
          <p:nvPr/>
        </p:nvPicPr>
        <p:blipFill>
          <a:blip r:embed="rId3"/>
          <a:stretch>
            <a:fillRect/>
          </a:stretch>
        </p:blipFill>
        <p:spPr>
          <a:xfrm>
            <a:off x="8166100" y="3947157"/>
            <a:ext cx="3057020" cy="1956493"/>
          </a:xfrm>
          <a:prstGeom prst="rect">
            <a:avLst/>
          </a:prstGeom>
        </p:spPr>
      </p:pic>
    </p:spTree>
    <p:extLst>
      <p:ext uri="{BB962C8B-B14F-4D97-AF65-F5344CB8AC3E}">
        <p14:creationId xmlns:p14="http://schemas.microsoft.com/office/powerpoint/2010/main" val="52729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2787-8661-4C40-9E57-FB6824F502C4}"/>
              </a:ext>
            </a:extLst>
          </p:cNvPr>
          <p:cNvSpPr>
            <a:spLocks noGrp="1"/>
          </p:cNvSpPr>
          <p:nvPr>
            <p:ph type="ctrTitle"/>
          </p:nvPr>
        </p:nvSpPr>
        <p:spPr>
          <a:xfrm>
            <a:off x="1988597" y="686264"/>
            <a:ext cx="9934113" cy="2387600"/>
          </a:xfrm>
        </p:spPr>
        <p:txBody>
          <a:bodyPr/>
          <a:lstStyle/>
          <a:p>
            <a:r>
              <a:rPr lang="en-US" dirty="0">
                <a:hlinkClick r:id="rId3"/>
              </a:rPr>
              <a:t>Example</a:t>
            </a:r>
            <a:r>
              <a:rPr lang="en-US" dirty="0"/>
              <a:t> PERTS Engagement Project</a:t>
            </a:r>
          </a:p>
        </p:txBody>
      </p:sp>
      <p:sp>
        <p:nvSpPr>
          <p:cNvPr id="3" name="Subtitle 2">
            <a:extLst>
              <a:ext uri="{FF2B5EF4-FFF2-40B4-BE49-F238E27FC236}">
                <a16:creationId xmlns:a16="http://schemas.microsoft.com/office/drawing/2014/main" id="{5478D824-E513-E449-B477-AF9ED5537FA7}"/>
              </a:ext>
            </a:extLst>
          </p:cNvPr>
          <p:cNvSpPr>
            <a:spLocks noGrp="1"/>
          </p:cNvSpPr>
          <p:nvPr>
            <p:ph type="subTitle" idx="1"/>
          </p:nvPr>
        </p:nvSpPr>
        <p:spPr/>
        <p:txBody>
          <a:bodyPr>
            <a:normAutofit fontScale="92500" lnSpcReduction="10000"/>
          </a:bodyPr>
          <a:lstStyle/>
          <a:p>
            <a:pPr lvl="0" algn="l" eaLnBrk="0" fontAlgn="base" hangingPunct="0">
              <a:lnSpc>
                <a:spcPct val="100000"/>
              </a:lnSpc>
              <a:spcBef>
                <a:spcPct val="0"/>
              </a:spcBef>
              <a:spcAft>
                <a:spcPct val="0"/>
              </a:spcAft>
            </a:pPr>
            <a:r>
              <a:rPr lang="en-US" altLang="en-US" b="1" dirty="0">
                <a:solidFill>
                  <a:srgbClr val="404040"/>
                </a:solidFill>
                <a:latin typeface="proxima-nova"/>
              </a:rPr>
              <a:t>3+ Cycles of Inquiry and Action</a:t>
            </a:r>
          </a:p>
          <a:p>
            <a:pPr lvl="0" algn="l" eaLnBrk="0" fontAlgn="base" hangingPunct="0">
              <a:lnSpc>
                <a:spcPct val="100000"/>
              </a:lnSpc>
              <a:spcBef>
                <a:spcPct val="0"/>
              </a:spcBef>
              <a:spcAft>
                <a:spcPct val="0"/>
              </a:spcAft>
            </a:pPr>
            <a:r>
              <a:rPr lang="en-US" altLang="en-US" dirty="0">
                <a:solidFill>
                  <a:srgbClr val="404040"/>
                </a:solidFill>
                <a:latin typeface="proxima-nova"/>
              </a:rPr>
              <a:t>Each cycle involves:</a:t>
            </a:r>
            <a:endParaRPr lang="en-US" altLang="en-US" sz="1800" dirty="0"/>
          </a:p>
          <a:p>
            <a:pPr lvl="0" algn="l" eaLnBrk="0" fontAlgn="base" hangingPunct="0">
              <a:lnSpc>
                <a:spcPct val="100000"/>
              </a:lnSpc>
              <a:spcBef>
                <a:spcPct val="0"/>
              </a:spcBef>
              <a:spcAft>
                <a:spcPct val="0"/>
              </a:spcAft>
              <a:buFontTx/>
              <a:buChar char="•"/>
            </a:pPr>
            <a:r>
              <a:rPr lang="en-US" altLang="en-US" dirty="0">
                <a:solidFill>
                  <a:srgbClr val="404040"/>
                </a:solidFill>
                <a:latin typeface="proxima-nova"/>
              </a:rPr>
              <a:t>A 10-minute student survey (with setup)</a:t>
            </a:r>
          </a:p>
          <a:p>
            <a:pPr lvl="0" algn="l" eaLnBrk="0" fontAlgn="base" hangingPunct="0">
              <a:lnSpc>
                <a:spcPct val="100000"/>
              </a:lnSpc>
              <a:spcBef>
                <a:spcPct val="0"/>
              </a:spcBef>
              <a:spcAft>
                <a:spcPct val="0"/>
              </a:spcAft>
              <a:buFontTx/>
              <a:buChar char="•"/>
            </a:pPr>
            <a:r>
              <a:rPr lang="en-US" altLang="en-US" dirty="0">
                <a:solidFill>
                  <a:srgbClr val="404040"/>
                </a:solidFill>
                <a:latin typeface="proxima-nova"/>
              </a:rPr>
              <a:t>A 45-minute collaborative meeting</a:t>
            </a:r>
          </a:p>
          <a:p>
            <a:pPr lvl="0" algn="l" eaLnBrk="0" fontAlgn="base" hangingPunct="0">
              <a:lnSpc>
                <a:spcPct val="100000"/>
              </a:lnSpc>
              <a:spcBef>
                <a:spcPct val="0"/>
              </a:spcBef>
              <a:spcAft>
                <a:spcPct val="0"/>
              </a:spcAft>
              <a:buFontTx/>
              <a:buChar char="•"/>
            </a:pPr>
            <a:r>
              <a:rPr lang="en-US" altLang="en-US" dirty="0">
                <a:solidFill>
                  <a:srgbClr val="404040"/>
                </a:solidFill>
                <a:latin typeface="proxima-nova"/>
              </a:rPr>
              <a:t>30 minutes of individual learning and reflection</a:t>
            </a:r>
            <a:endParaRPr lang="en-US" altLang="en-US" sz="2800" dirty="0">
              <a:solidFill>
                <a:srgbClr val="404040"/>
              </a:solidFill>
              <a:latin typeface="proxima-nova"/>
            </a:endParaRPr>
          </a:p>
          <a:p>
            <a:endParaRPr lang="en-US" dirty="0"/>
          </a:p>
        </p:txBody>
      </p:sp>
    </p:spTree>
    <p:extLst>
      <p:ext uri="{BB962C8B-B14F-4D97-AF65-F5344CB8AC3E}">
        <p14:creationId xmlns:p14="http://schemas.microsoft.com/office/powerpoint/2010/main" val="105094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9132E-B866-1442-98CC-9AFA84D22F65}"/>
              </a:ext>
            </a:extLst>
          </p:cNvPr>
          <p:cNvSpPr>
            <a:spLocks noGrp="1"/>
          </p:cNvSpPr>
          <p:nvPr>
            <p:ph idx="1"/>
          </p:nvPr>
        </p:nvSpPr>
        <p:spPr>
          <a:xfrm>
            <a:off x="2015231" y="798688"/>
            <a:ext cx="9907479" cy="4078025"/>
          </a:xfrm>
        </p:spPr>
        <p:txBody>
          <a:bodyPr>
            <a:normAutofit fontScale="70000" lnSpcReduction="20000"/>
          </a:bodyPr>
          <a:lstStyle/>
          <a:p>
            <a:pPr marL="0" indent="0">
              <a:buNone/>
            </a:pPr>
            <a:r>
              <a:rPr lang="en-US" dirty="0"/>
              <a:t>Students regularly complete surveys—and teachers quickly receive reports—that provide insight into how students perceive three learning conditions that foster engagement.</a:t>
            </a:r>
          </a:p>
          <a:p>
            <a:pPr marL="0" indent="0">
              <a:buNone/>
            </a:pPr>
            <a:endParaRPr lang="en-US" dirty="0"/>
          </a:p>
          <a:p>
            <a:pPr marL="0" indent="0">
              <a:buNone/>
            </a:pPr>
            <a:r>
              <a:rPr lang="en-US" dirty="0"/>
              <a:t>Teacher Caring (3 questions)</a:t>
            </a:r>
            <a:br>
              <a:rPr lang="en-US" dirty="0"/>
            </a:br>
            <a:r>
              <a:rPr lang="en-US" i="1" dirty="0"/>
              <a:t>“I feel like my teacher cares what I think.”</a:t>
            </a:r>
          </a:p>
          <a:p>
            <a:pPr marL="0" indent="0">
              <a:buNone/>
            </a:pPr>
            <a:endParaRPr lang="en-US" i="1" dirty="0"/>
          </a:p>
          <a:p>
            <a:pPr marL="0" indent="0">
              <a:buNone/>
            </a:pPr>
            <a:r>
              <a:rPr lang="en-US" dirty="0"/>
              <a:t>Feedback for Growth (3 questions)</a:t>
            </a:r>
            <a:br>
              <a:rPr lang="en-US" dirty="0"/>
            </a:br>
            <a:r>
              <a:rPr lang="en-US" i="1" dirty="0"/>
              <a:t>“This week, I got specific suggestions about how to improve my skills.”</a:t>
            </a:r>
            <a:endParaRPr lang="en-US" dirty="0"/>
          </a:p>
          <a:p>
            <a:pPr marL="0" indent="0">
              <a:buNone/>
            </a:pPr>
            <a:r>
              <a:rPr lang="en-US" dirty="0"/>
              <a:t/>
            </a:r>
            <a:br>
              <a:rPr lang="en-US" dirty="0"/>
            </a:br>
            <a:endParaRPr lang="en-US" dirty="0"/>
          </a:p>
          <a:p>
            <a:pPr marL="0" indent="0">
              <a:buNone/>
            </a:pPr>
            <a:endParaRPr lang="en-US" dirty="0"/>
          </a:p>
          <a:p>
            <a:pPr marL="0" indent="0">
              <a:buNone/>
            </a:pPr>
            <a:r>
              <a:rPr lang="en-US" dirty="0"/>
              <a:t/>
            </a:r>
            <a:br>
              <a:rPr lang="en-US" dirty="0"/>
            </a:br>
            <a:endParaRPr lang="en-US" dirty="0"/>
          </a:p>
          <a:p>
            <a:pPr marL="0" indent="0">
              <a:buNone/>
            </a:pPr>
            <a:endParaRPr lang="en-US" dirty="0"/>
          </a:p>
        </p:txBody>
      </p:sp>
    </p:spTree>
    <p:extLst>
      <p:ext uri="{BB962C8B-B14F-4D97-AF65-F5344CB8AC3E}">
        <p14:creationId xmlns:p14="http://schemas.microsoft.com/office/powerpoint/2010/main" val="93334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of the Engagement Project process">
            <a:extLst>
              <a:ext uri="{FF2B5EF4-FFF2-40B4-BE49-F238E27FC236}">
                <a16:creationId xmlns:a16="http://schemas.microsoft.com/office/drawing/2014/main" id="{DE6B69D5-925A-3E4E-B6D0-1924731AE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52" y="717549"/>
            <a:ext cx="9740900" cy="542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9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942789-BF8B-C344-B9A0-E7EB53EE7D52}"/>
              </a:ext>
            </a:extLst>
          </p:cNvPr>
          <p:cNvSpPr>
            <a:spLocks noGrp="1"/>
          </p:cNvSpPr>
          <p:nvPr>
            <p:ph idx="1"/>
          </p:nvPr>
        </p:nvSpPr>
        <p:spPr>
          <a:xfrm>
            <a:off x="2015231" y="1178512"/>
            <a:ext cx="9907479" cy="4078025"/>
          </a:xfrm>
        </p:spPr>
        <p:txBody>
          <a:bodyPr/>
          <a:lstStyle/>
          <a:p>
            <a:pPr marL="0" indent="0">
              <a:buNone/>
            </a:pPr>
            <a:r>
              <a:rPr lang="en-US" dirty="0"/>
              <a:t>Review the Sample Report from PERTS and the Sample Survey Questions from Chicago Five Essentials.</a:t>
            </a:r>
          </a:p>
          <a:p>
            <a:pPr marL="0" indent="0">
              <a:buNone/>
            </a:pPr>
            <a:endParaRPr lang="en-US" dirty="0"/>
          </a:p>
          <a:p>
            <a:pPr marL="0" indent="0">
              <a:buNone/>
            </a:pPr>
            <a:r>
              <a:rPr lang="en-US" dirty="0"/>
              <a:t>Is there an area(s) of your high school redesign where your campus or a subset of your campus might benefit from a rapid cycle brief survey and time to collaborate around the results to better know if your actions are aligning with your intentions?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810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043D5-0FFB-E841-989E-13F3E79409FA}"/>
              </a:ext>
            </a:extLst>
          </p:cNvPr>
          <p:cNvSpPr>
            <a:spLocks noGrp="1"/>
          </p:cNvSpPr>
          <p:nvPr>
            <p:ph type="title"/>
          </p:nvPr>
        </p:nvSpPr>
        <p:spPr>
          <a:xfrm>
            <a:off x="863029" y="1012004"/>
            <a:ext cx="3416158" cy="4795408"/>
          </a:xfrm>
        </p:spPr>
        <p:txBody>
          <a:bodyPr>
            <a:normAutofit/>
          </a:bodyPr>
          <a:lstStyle/>
          <a:p>
            <a:r>
              <a:rPr lang="en-US" dirty="0"/>
              <a:t>Two ways to measure impact</a:t>
            </a:r>
          </a:p>
        </p:txBody>
      </p:sp>
      <p:graphicFrame>
        <p:nvGraphicFramePr>
          <p:cNvPr id="7" name="Content Placeholder 4">
            <a:extLst>
              <a:ext uri="{FF2B5EF4-FFF2-40B4-BE49-F238E27FC236}">
                <a16:creationId xmlns:a16="http://schemas.microsoft.com/office/drawing/2014/main" id="{194EC5F6-A579-4D6D-9630-486CE219211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28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032C5-22D8-EA46-9E7C-B82CA44085B5}"/>
              </a:ext>
            </a:extLst>
          </p:cNvPr>
          <p:cNvSpPr>
            <a:spLocks noGrp="1"/>
          </p:cNvSpPr>
          <p:nvPr>
            <p:ph type="title"/>
          </p:nvPr>
        </p:nvSpPr>
        <p:spPr/>
        <p:txBody>
          <a:bodyPr/>
          <a:lstStyle/>
          <a:p>
            <a:r>
              <a:rPr lang="en-US" dirty="0"/>
              <a:t>Working Norms</a:t>
            </a:r>
          </a:p>
        </p:txBody>
      </p:sp>
      <p:sp>
        <p:nvSpPr>
          <p:cNvPr id="5" name="Content Placeholder 4">
            <a:extLst>
              <a:ext uri="{FF2B5EF4-FFF2-40B4-BE49-F238E27FC236}">
                <a16:creationId xmlns:a16="http://schemas.microsoft.com/office/drawing/2014/main" id="{97C8F2D3-8F47-F745-A889-BF0274A9748C}"/>
              </a:ext>
            </a:extLst>
          </p:cNvPr>
          <p:cNvSpPr>
            <a:spLocks noGrp="1"/>
          </p:cNvSpPr>
          <p:nvPr>
            <p:ph idx="1"/>
          </p:nvPr>
        </p:nvSpPr>
        <p:spPr>
          <a:xfrm>
            <a:off x="2015231" y="1825625"/>
            <a:ext cx="9907479" cy="4940935"/>
          </a:xfrm>
        </p:spPr>
        <p:txBody>
          <a:bodyPr>
            <a:normAutofit fontScale="92500" lnSpcReduction="10000"/>
          </a:bodyPr>
          <a:lstStyle/>
          <a:p>
            <a:pPr marL="347663" indent="-250825">
              <a:spcBef>
                <a:spcPts val="726"/>
              </a:spcBef>
              <a:spcAft>
                <a:spcPts val="1200"/>
              </a:spcAft>
              <a:defRPr/>
            </a:pPr>
            <a:r>
              <a:rPr lang="en-US" dirty="0"/>
              <a:t>Fully participate</a:t>
            </a:r>
          </a:p>
          <a:p>
            <a:pPr marL="347663" indent="-250825">
              <a:spcBef>
                <a:spcPts val="726"/>
              </a:spcBef>
              <a:spcAft>
                <a:spcPts val="1200"/>
              </a:spcAft>
              <a:defRPr/>
            </a:pPr>
            <a:r>
              <a:rPr lang="en-US" dirty="0"/>
              <a:t>Listen with respect to maximize learning from each other- one voice at a time to ensure all are heard</a:t>
            </a:r>
          </a:p>
          <a:p>
            <a:pPr marL="347663" indent="-250825">
              <a:spcBef>
                <a:spcPts val="726"/>
              </a:spcBef>
              <a:spcAft>
                <a:spcPts val="1200"/>
              </a:spcAft>
              <a:defRPr/>
            </a:pPr>
            <a:r>
              <a:rPr lang="en-US" dirty="0"/>
              <a:t>Return attention to large group when you hear the chime</a:t>
            </a:r>
          </a:p>
          <a:p>
            <a:pPr marL="347663" indent="-250825">
              <a:spcBef>
                <a:spcPts val="726"/>
              </a:spcBef>
              <a:spcAft>
                <a:spcPts val="1200"/>
              </a:spcAft>
              <a:defRPr/>
            </a:pPr>
            <a:r>
              <a:rPr lang="en-US" dirty="0"/>
              <a:t>To minimize distractions leave cell phone/ iPad/ laptop sound on silent and step out for essential communications</a:t>
            </a:r>
          </a:p>
          <a:p>
            <a:pPr marL="347663" indent="-250825">
              <a:spcBef>
                <a:spcPts val="726"/>
              </a:spcBef>
              <a:spcAft>
                <a:spcPts val="1200"/>
              </a:spcAft>
              <a:defRPr/>
            </a:pPr>
            <a:r>
              <a:rPr lang="en-US" dirty="0"/>
              <a:t>Recognize / share the wealth of experience, expertise and understanding among the group</a:t>
            </a:r>
          </a:p>
          <a:p>
            <a:pPr marL="347663" indent="-250825">
              <a:spcBef>
                <a:spcPts val="726"/>
              </a:spcBef>
              <a:spcAft>
                <a:spcPts val="1200"/>
              </a:spcAft>
              <a:defRPr/>
            </a:pPr>
            <a:r>
              <a:rPr lang="en-US" dirty="0"/>
              <a:t>Honor time </a:t>
            </a:r>
          </a:p>
          <a:p>
            <a:pPr marL="347663" indent="-250825">
              <a:spcBef>
                <a:spcPts val="726"/>
              </a:spcBef>
              <a:spcAft>
                <a:spcPts val="1200"/>
              </a:spcAft>
              <a:defRPr/>
            </a:pPr>
            <a:r>
              <a:rPr lang="en-US" dirty="0"/>
              <a:t>Have fun</a:t>
            </a:r>
          </a:p>
          <a:p>
            <a:pPr marL="0" indent="0">
              <a:buNone/>
            </a:pPr>
            <a:endParaRPr lang="en-US" dirty="0"/>
          </a:p>
        </p:txBody>
      </p:sp>
    </p:spTree>
    <p:extLst>
      <p:ext uri="{BB962C8B-B14F-4D97-AF65-F5344CB8AC3E}">
        <p14:creationId xmlns:p14="http://schemas.microsoft.com/office/powerpoint/2010/main" val="3882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EB5-4651-C149-9280-EB41A9283BF8}"/>
              </a:ext>
            </a:extLst>
          </p:cNvPr>
          <p:cNvSpPr>
            <a:spLocks noGrp="1"/>
          </p:cNvSpPr>
          <p:nvPr>
            <p:ph type="title"/>
          </p:nvPr>
        </p:nvSpPr>
        <p:spPr/>
        <p:txBody>
          <a:bodyPr/>
          <a:lstStyle/>
          <a:p>
            <a:r>
              <a:rPr lang="en-US" dirty="0"/>
              <a:t>Big Ideas of Descriptive Rubrics</a:t>
            </a:r>
          </a:p>
        </p:txBody>
      </p:sp>
      <p:sp>
        <p:nvSpPr>
          <p:cNvPr id="3" name="Content Placeholder 2">
            <a:extLst>
              <a:ext uri="{FF2B5EF4-FFF2-40B4-BE49-F238E27FC236}">
                <a16:creationId xmlns:a16="http://schemas.microsoft.com/office/drawing/2014/main" id="{7C7BDACD-655F-F141-98AF-570FE4CAE635}"/>
              </a:ext>
            </a:extLst>
          </p:cNvPr>
          <p:cNvSpPr>
            <a:spLocks noGrp="1"/>
          </p:cNvSpPr>
          <p:nvPr>
            <p:ph idx="1"/>
          </p:nvPr>
        </p:nvSpPr>
        <p:spPr/>
        <p:txBody>
          <a:bodyPr/>
          <a:lstStyle/>
          <a:p>
            <a:r>
              <a:rPr lang="en-US" dirty="0"/>
              <a:t>Vivid language</a:t>
            </a:r>
          </a:p>
          <a:p>
            <a:r>
              <a:rPr lang="en-US" dirty="0"/>
              <a:t>Promote coherent understanding and expression of current reality and future vision</a:t>
            </a:r>
          </a:p>
          <a:p>
            <a:r>
              <a:rPr lang="en-US" dirty="0"/>
              <a:t>Ability to self assess</a:t>
            </a:r>
          </a:p>
          <a:p>
            <a:r>
              <a:rPr lang="en-US" dirty="0"/>
              <a:t>Formative</a:t>
            </a:r>
          </a:p>
          <a:p>
            <a:pPr marL="0" indent="0">
              <a:buNone/>
            </a:pPr>
            <a:endParaRPr lang="en-US" dirty="0"/>
          </a:p>
        </p:txBody>
      </p:sp>
      <p:pic>
        <p:nvPicPr>
          <p:cNvPr id="5" name="Picture 4">
            <a:extLst>
              <a:ext uri="{FF2B5EF4-FFF2-40B4-BE49-F238E27FC236}">
                <a16:creationId xmlns:a16="http://schemas.microsoft.com/office/drawing/2014/main" id="{739ECDC3-F5E4-5A49-A3FB-8DF7A7EA22A7}"/>
              </a:ext>
            </a:extLst>
          </p:cNvPr>
          <p:cNvPicPr>
            <a:picLocks noChangeAspect="1"/>
          </p:cNvPicPr>
          <p:nvPr/>
        </p:nvPicPr>
        <p:blipFill>
          <a:blip r:embed="rId3"/>
          <a:stretch>
            <a:fillRect/>
          </a:stretch>
        </p:blipFill>
        <p:spPr>
          <a:xfrm>
            <a:off x="3778712" y="4589863"/>
            <a:ext cx="4179569" cy="1448724"/>
          </a:xfrm>
          <a:prstGeom prst="rect">
            <a:avLst/>
          </a:prstGeom>
        </p:spPr>
      </p:pic>
    </p:spTree>
    <p:extLst>
      <p:ext uri="{BB962C8B-B14F-4D97-AF65-F5344CB8AC3E}">
        <p14:creationId xmlns:p14="http://schemas.microsoft.com/office/powerpoint/2010/main" val="46767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EE64-C0B7-C646-8023-FD5076211B6D}"/>
              </a:ext>
            </a:extLst>
          </p:cNvPr>
          <p:cNvSpPr>
            <a:spLocks noGrp="1"/>
          </p:cNvSpPr>
          <p:nvPr>
            <p:ph type="title"/>
          </p:nvPr>
        </p:nvSpPr>
        <p:spPr/>
        <p:txBody>
          <a:bodyPr/>
          <a:lstStyle/>
          <a:p>
            <a:r>
              <a:rPr lang="en-US" dirty="0"/>
              <a:t>Triad Brainstorm – 5 minutes</a:t>
            </a:r>
          </a:p>
        </p:txBody>
      </p:sp>
      <p:sp>
        <p:nvSpPr>
          <p:cNvPr id="3" name="Content Placeholder 2">
            <a:extLst>
              <a:ext uri="{FF2B5EF4-FFF2-40B4-BE49-F238E27FC236}">
                <a16:creationId xmlns:a16="http://schemas.microsoft.com/office/drawing/2014/main" id="{536F5C0C-2698-8642-8874-22FF9365C90C}"/>
              </a:ext>
            </a:extLst>
          </p:cNvPr>
          <p:cNvSpPr>
            <a:spLocks noGrp="1"/>
          </p:cNvSpPr>
          <p:nvPr>
            <p:ph idx="1"/>
          </p:nvPr>
        </p:nvSpPr>
        <p:spPr>
          <a:xfrm>
            <a:off x="2015231" y="1389526"/>
            <a:ext cx="9907479" cy="4078025"/>
          </a:xfrm>
        </p:spPr>
        <p:txBody>
          <a:bodyPr/>
          <a:lstStyle/>
          <a:p>
            <a:r>
              <a:rPr lang="en-US" dirty="0"/>
              <a:t>Where are you using descriptive rubrics? How  might a descriptive rubric be used to measure progress of your high school redesign?</a:t>
            </a:r>
          </a:p>
        </p:txBody>
      </p:sp>
      <p:pic>
        <p:nvPicPr>
          <p:cNvPr id="5" name="Picture 4">
            <a:extLst>
              <a:ext uri="{FF2B5EF4-FFF2-40B4-BE49-F238E27FC236}">
                <a16:creationId xmlns:a16="http://schemas.microsoft.com/office/drawing/2014/main" id="{04921BE3-6B26-7A4E-9B44-2DF69CB16AAC}"/>
              </a:ext>
            </a:extLst>
          </p:cNvPr>
          <p:cNvPicPr>
            <a:picLocks noChangeAspect="1"/>
          </p:cNvPicPr>
          <p:nvPr/>
        </p:nvPicPr>
        <p:blipFill>
          <a:blip r:embed="rId3"/>
          <a:stretch>
            <a:fillRect/>
          </a:stretch>
        </p:blipFill>
        <p:spPr>
          <a:xfrm>
            <a:off x="3814763" y="2766750"/>
            <a:ext cx="5994076" cy="3136900"/>
          </a:xfrm>
          <a:prstGeom prst="rect">
            <a:avLst/>
          </a:prstGeom>
        </p:spPr>
      </p:pic>
    </p:spTree>
    <p:extLst>
      <p:ext uri="{BB962C8B-B14F-4D97-AF65-F5344CB8AC3E}">
        <p14:creationId xmlns:p14="http://schemas.microsoft.com/office/powerpoint/2010/main" val="281736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 screen with text&#10;&#10;Description automatically generated">
            <a:extLst>
              <a:ext uri="{FF2B5EF4-FFF2-40B4-BE49-F238E27FC236}">
                <a16:creationId xmlns:a16="http://schemas.microsoft.com/office/drawing/2014/main" id="{C2A053AB-2CF9-C048-A74E-70E054352A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30" b="34410"/>
          <a:stretch/>
        </p:blipFill>
        <p:spPr>
          <a:xfrm>
            <a:off x="1879389" y="508796"/>
            <a:ext cx="4481704" cy="5216154"/>
          </a:xfrm>
        </p:spPr>
      </p:pic>
      <p:pic>
        <p:nvPicPr>
          <p:cNvPr id="5" name="Picture 4" descr="A picture containing food&#10;&#10;Description automatically generated">
            <a:extLst>
              <a:ext uri="{FF2B5EF4-FFF2-40B4-BE49-F238E27FC236}">
                <a16:creationId xmlns:a16="http://schemas.microsoft.com/office/drawing/2014/main" id="{31344A62-4B65-9149-BD68-9F36AE63A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203" y="1440604"/>
            <a:ext cx="4316023" cy="3352537"/>
          </a:xfrm>
          <a:prstGeom prst="rect">
            <a:avLst/>
          </a:prstGeom>
        </p:spPr>
      </p:pic>
    </p:spTree>
    <p:extLst>
      <p:ext uri="{BB962C8B-B14F-4D97-AF65-F5344CB8AC3E}">
        <p14:creationId xmlns:p14="http://schemas.microsoft.com/office/powerpoint/2010/main" val="141695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A95B-01DB-A94C-8463-E3D7676FE296}"/>
              </a:ext>
            </a:extLst>
          </p:cNvPr>
          <p:cNvSpPr>
            <a:spLocks noGrp="1"/>
          </p:cNvSpPr>
          <p:nvPr>
            <p:ph type="title"/>
          </p:nvPr>
        </p:nvSpPr>
        <p:spPr>
          <a:xfrm>
            <a:off x="1888013" y="2027667"/>
            <a:ext cx="9934113" cy="3090862"/>
          </a:xfrm>
        </p:spPr>
        <p:txBody>
          <a:bodyPr anchor="t" anchorCtr="0">
            <a:normAutofit/>
          </a:bodyPr>
          <a:lstStyle/>
          <a:p>
            <a:pPr>
              <a:lnSpc>
                <a:spcPct val="100000"/>
              </a:lnSpc>
            </a:pPr>
            <a:r>
              <a:rPr lang="en-US" sz="3200" dirty="0"/>
              <a:t>Select one component from Teaching and Learning or Organizational Design that has relevance to your redesign implementation. Read the three performance level descriptions for that component.</a:t>
            </a:r>
            <a:br>
              <a:rPr lang="en-US" sz="3200" dirty="0"/>
            </a:br>
            <a:r>
              <a:rPr lang="en-US" sz="3200" dirty="0"/>
              <a:t/>
            </a:r>
            <a:br>
              <a:rPr lang="en-US" sz="3200" dirty="0"/>
            </a:br>
            <a:endParaRPr lang="en-US" sz="3200" dirty="0"/>
          </a:p>
        </p:txBody>
      </p:sp>
      <p:pic>
        <p:nvPicPr>
          <p:cNvPr id="6" name="Picture 5">
            <a:extLst>
              <a:ext uri="{FF2B5EF4-FFF2-40B4-BE49-F238E27FC236}">
                <a16:creationId xmlns:a16="http://schemas.microsoft.com/office/drawing/2014/main" id="{6E8E4A73-B2AD-014F-8D10-5545965FA15A}"/>
              </a:ext>
            </a:extLst>
          </p:cNvPr>
          <p:cNvPicPr>
            <a:picLocks noChangeAspect="1"/>
          </p:cNvPicPr>
          <p:nvPr/>
        </p:nvPicPr>
        <p:blipFill>
          <a:blip r:embed="rId3"/>
          <a:stretch>
            <a:fillRect/>
          </a:stretch>
        </p:blipFill>
        <p:spPr>
          <a:xfrm>
            <a:off x="7025566" y="3429000"/>
            <a:ext cx="4796560" cy="3090862"/>
          </a:xfrm>
          <a:prstGeom prst="rect">
            <a:avLst/>
          </a:prstGeom>
        </p:spPr>
      </p:pic>
    </p:spTree>
    <p:extLst>
      <p:ext uri="{BB962C8B-B14F-4D97-AF65-F5344CB8AC3E}">
        <p14:creationId xmlns:p14="http://schemas.microsoft.com/office/powerpoint/2010/main" val="3318849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DE89-A596-F143-B876-0B119D383C73}"/>
              </a:ext>
            </a:extLst>
          </p:cNvPr>
          <p:cNvSpPr>
            <a:spLocks noGrp="1"/>
          </p:cNvSpPr>
          <p:nvPr>
            <p:ph type="ctrTitle"/>
          </p:nvPr>
        </p:nvSpPr>
        <p:spPr/>
        <p:txBody>
          <a:bodyPr>
            <a:normAutofit/>
          </a:bodyPr>
          <a:lstStyle/>
          <a:p>
            <a:r>
              <a:rPr lang="en-US" dirty="0"/>
              <a:t>Review the performance strategies listed individually.</a:t>
            </a:r>
          </a:p>
        </p:txBody>
      </p:sp>
      <p:sp>
        <p:nvSpPr>
          <p:cNvPr id="3" name="Subtitle 2">
            <a:extLst>
              <a:ext uri="{FF2B5EF4-FFF2-40B4-BE49-F238E27FC236}">
                <a16:creationId xmlns:a16="http://schemas.microsoft.com/office/drawing/2014/main" id="{86A1461D-B5EC-4C4A-B2E0-73C18D6F08CC}"/>
              </a:ext>
            </a:extLst>
          </p:cNvPr>
          <p:cNvSpPr>
            <a:spLocks noGrp="1"/>
          </p:cNvSpPr>
          <p:nvPr>
            <p:ph type="subTitle" idx="1"/>
          </p:nvPr>
        </p:nvSpPr>
        <p:spPr/>
        <p:txBody>
          <a:bodyPr>
            <a:normAutofit/>
          </a:bodyPr>
          <a:lstStyle/>
          <a:p>
            <a:r>
              <a:rPr lang="en-US" sz="3200" dirty="0"/>
              <a:t>         As a  team note strategies in place at your high school from this dimension.</a:t>
            </a:r>
          </a:p>
        </p:txBody>
      </p:sp>
      <p:pic>
        <p:nvPicPr>
          <p:cNvPr id="4" name="Picture 3">
            <a:extLst>
              <a:ext uri="{FF2B5EF4-FFF2-40B4-BE49-F238E27FC236}">
                <a16:creationId xmlns:a16="http://schemas.microsoft.com/office/drawing/2014/main" id="{9E68C37A-EF30-BE45-BE6D-2FCB6588C654}"/>
              </a:ext>
            </a:extLst>
          </p:cNvPr>
          <p:cNvPicPr>
            <a:picLocks noChangeAspect="1"/>
          </p:cNvPicPr>
          <p:nvPr/>
        </p:nvPicPr>
        <p:blipFill>
          <a:blip r:embed="rId3"/>
          <a:stretch>
            <a:fillRect/>
          </a:stretch>
        </p:blipFill>
        <p:spPr>
          <a:xfrm>
            <a:off x="154744" y="3602038"/>
            <a:ext cx="2436823" cy="2774879"/>
          </a:xfrm>
          <a:prstGeom prst="rect">
            <a:avLst/>
          </a:prstGeom>
        </p:spPr>
      </p:pic>
    </p:spTree>
    <p:extLst>
      <p:ext uri="{BB962C8B-B14F-4D97-AF65-F5344CB8AC3E}">
        <p14:creationId xmlns:p14="http://schemas.microsoft.com/office/powerpoint/2010/main" val="307416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FF53-C115-AA47-B661-8CE0CA2406D8}"/>
              </a:ext>
            </a:extLst>
          </p:cNvPr>
          <p:cNvSpPr>
            <a:spLocks noGrp="1"/>
          </p:cNvSpPr>
          <p:nvPr>
            <p:ph type="ctrTitle"/>
          </p:nvPr>
        </p:nvSpPr>
        <p:spPr/>
        <p:txBody>
          <a:bodyPr/>
          <a:lstStyle/>
          <a:p>
            <a:r>
              <a:rPr lang="en-US" dirty="0"/>
              <a:t>Review the list of sample evidence.</a:t>
            </a:r>
          </a:p>
        </p:txBody>
      </p:sp>
      <p:sp>
        <p:nvSpPr>
          <p:cNvPr id="3" name="Subtitle 2">
            <a:extLst>
              <a:ext uri="{FF2B5EF4-FFF2-40B4-BE49-F238E27FC236}">
                <a16:creationId xmlns:a16="http://schemas.microsoft.com/office/drawing/2014/main" id="{3953FC72-787C-B545-BDDE-CB22429ECBF9}"/>
              </a:ext>
            </a:extLst>
          </p:cNvPr>
          <p:cNvSpPr>
            <a:spLocks noGrp="1"/>
          </p:cNvSpPr>
          <p:nvPr>
            <p:ph type="subTitle" idx="1"/>
          </p:nvPr>
        </p:nvSpPr>
        <p:spPr/>
        <p:txBody>
          <a:bodyPr/>
          <a:lstStyle/>
          <a:p>
            <a:r>
              <a:rPr lang="en-US" dirty="0"/>
              <a:t>How are the strategies you have in place impacting students? What might you consider collecting or reviewing?</a:t>
            </a:r>
          </a:p>
        </p:txBody>
      </p:sp>
    </p:spTree>
    <p:extLst>
      <p:ext uri="{BB962C8B-B14F-4D97-AF65-F5344CB8AC3E}">
        <p14:creationId xmlns:p14="http://schemas.microsoft.com/office/powerpoint/2010/main" val="3105761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843F-A3A8-CD49-A1FF-BDC9CC83B974}"/>
              </a:ext>
            </a:extLst>
          </p:cNvPr>
          <p:cNvSpPr>
            <a:spLocks noGrp="1"/>
          </p:cNvSpPr>
          <p:nvPr>
            <p:ph type="ctrTitle"/>
          </p:nvPr>
        </p:nvSpPr>
        <p:spPr/>
        <p:txBody>
          <a:bodyPr/>
          <a:lstStyle/>
          <a:p>
            <a:r>
              <a:rPr lang="en-US" dirty="0"/>
              <a:t>Assess your school.</a:t>
            </a:r>
          </a:p>
        </p:txBody>
      </p:sp>
      <p:sp>
        <p:nvSpPr>
          <p:cNvPr id="3" name="Subtitle 2">
            <a:extLst>
              <a:ext uri="{FF2B5EF4-FFF2-40B4-BE49-F238E27FC236}">
                <a16:creationId xmlns:a16="http://schemas.microsoft.com/office/drawing/2014/main" id="{1279D02B-730F-6D4A-B54D-4A924306B8D3}"/>
              </a:ext>
            </a:extLst>
          </p:cNvPr>
          <p:cNvSpPr>
            <a:spLocks noGrp="1"/>
          </p:cNvSpPr>
          <p:nvPr>
            <p:ph type="subTitle" idx="1"/>
          </p:nvPr>
        </p:nvSpPr>
        <p:spPr/>
        <p:txBody>
          <a:bodyPr/>
          <a:lstStyle/>
          <a:p>
            <a:r>
              <a:rPr lang="en-US" dirty="0"/>
              <a:t>The score should reflect consensus based on honest, frank discussion.</a:t>
            </a:r>
          </a:p>
        </p:txBody>
      </p:sp>
      <p:pic>
        <p:nvPicPr>
          <p:cNvPr id="4" name="Picture 3">
            <a:extLst>
              <a:ext uri="{FF2B5EF4-FFF2-40B4-BE49-F238E27FC236}">
                <a16:creationId xmlns:a16="http://schemas.microsoft.com/office/drawing/2014/main" id="{9816E516-D31D-E949-BB32-E027F1BFBD40}"/>
              </a:ext>
            </a:extLst>
          </p:cNvPr>
          <p:cNvPicPr>
            <a:picLocks noChangeAspect="1"/>
          </p:cNvPicPr>
          <p:nvPr/>
        </p:nvPicPr>
        <p:blipFill>
          <a:blip r:embed="rId3"/>
          <a:stretch>
            <a:fillRect/>
          </a:stretch>
        </p:blipFill>
        <p:spPr>
          <a:xfrm>
            <a:off x="0" y="4160419"/>
            <a:ext cx="12192000" cy="2194761"/>
          </a:xfrm>
          <a:prstGeom prst="rect">
            <a:avLst/>
          </a:prstGeom>
        </p:spPr>
      </p:pic>
    </p:spTree>
    <p:extLst>
      <p:ext uri="{BB962C8B-B14F-4D97-AF65-F5344CB8AC3E}">
        <p14:creationId xmlns:p14="http://schemas.microsoft.com/office/powerpoint/2010/main" val="207092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E19F-FCB5-9040-97C3-1D993B91A420}"/>
              </a:ext>
            </a:extLst>
          </p:cNvPr>
          <p:cNvSpPr>
            <a:spLocks noGrp="1"/>
          </p:cNvSpPr>
          <p:nvPr>
            <p:ph type="title"/>
          </p:nvPr>
        </p:nvSpPr>
        <p:spPr>
          <a:xfrm>
            <a:off x="2015231" y="2841039"/>
            <a:ext cx="9907479" cy="1325563"/>
          </a:xfrm>
        </p:spPr>
        <p:txBody>
          <a:bodyPr>
            <a:noAutofit/>
          </a:bodyPr>
          <a:lstStyle/>
          <a:p>
            <a:r>
              <a:rPr lang="en-US" sz="3200" dirty="0"/>
              <a:t>How might a similar process be useful to monitor growth and determine alignment of your actions and intentions?</a:t>
            </a:r>
            <a:br>
              <a:rPr lang="en-US" sz="3200" dirty="0"/>
            </a:br>
            <a:r>
              <a:rPr lang="en-US" sz="3200" dirty="0"/>
              <a:t/>
            </a:r>
            <a:br>
              <a:rPr lang="en-US" sz="3200" dirty="0"/>
            </a:br>
            <a:r>
              <a:rPr lang="en-US" sz="3200" dirty="0"/>
              <a:t>What resonated with you about this process?</a:t>
            </a:r>
            <a:br>
              <a:rPr lang="en-US" sz="3200" dirty="0"/>
            </a:br>
            <a:r>
              <a:rPr lang="en-US" sz="3200" dirty="0"/>
              <a:t/>
            </a:r>
            <a:br>
              <a:rPr lang="en-US" sz="3200" dirty="0"/>
            </a:br>
            <a:r>
              <a:rPr lang="en-US" sz="3200" dirty="0"/>
              <a:t>How might descriptive rubrics serve as navigation guides and tell your implementation story?</a:t>
            </a:r>
          </a:p>
        </p:txBody>
      </p:sp>
    </p:spTree>
    <p:extLst>
      <p:ext uri="{BB962C8B-B14F-4D97-AF65-F5344CB8AC3E}">
        <p14:creationId xmlns:p14="http://schemas.microsoft.com/office/powerpoint/2010/main" val="398542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FC15-F2B7-4A32-938F-E000F7A6293C}"/>
              </a:ext>
            </a:extLst>
          </p:cNvPr>
          <p:cNvSpPr>
            <a:spLocks noGrp="1"/>
          </p:cNvSpPr>
          <p:nvPr>
            <p:ph type="title"/>
          </p:nvPr>
        </p:nvSpPr>
        <p:spPr/>
        <p:txBody>
          <a:bodyPr/>
          <a:lstStyle/>
          <a:p>
            <a:r>
              <a:rPr lang="en-US" dirty="0"/>
              <a:t>Predictive </a:t>
            </a:r>
          </a:p>
        </p:txBody>
      </p:sp>
      <p:sp>
        <p:nvSpPr>
          <p:cNvPr id="3" name="Content Placeholder 2">
            <a:extLst>
              <a:ext uri="{FF2B5EF4-FFF2-40B4-BE49-F238E27FC236}">
                <a16:creationId xmlns:a16="http://schemas.microsoft.com/office/drawing/2014/main" id="{FBE37FCF-7A07-4A57-B9B3-8F94F5785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730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56F68-7849-F64A-BEAC-3A31E19A7B62}"/>
              </a:ext>
            </a:extLst>
          </p:cNvPr>
          <p:cNvSpPr txBox="1"/>
          <p:nvPr/>
        </p:nvSpPr>
        <p:spPr>
          <a:xfrm>
            <a:off x="1026942" y="5106572"/>
            <a:ext cx="10561225" cy="646331"/>
          </a:xfrm>
          <a:prstGeom prst="rect">
            <a:avLst/>
          </a:prstGeom>
          <a:noFill/>
        </p:spPr>
        <p:txBody>
          <a:bodyPr wrap="none" rtlCol="0">
            <a:spAutoFit/>
          </a:bodyPr>
          <a:lstStyle/>
          <a:p>
            <a:r>
              <a:rPr lang="en-US" b="1" dirty="0"/>
              <a:t>The survey has been moved to Survey Monkey. You can access the survey through the same page on our site:</a:t>
            </a:r>
          </a:p>
          <a:p>
            <a:r>
              <a:rPr lang="en-US" b="1" u="sng" dirty="0">
                <a:hlinkClick r:id="rId2" tooltip="https://www.hsredesign.org/cshsc-survey/"/>
              </a:rPr>
              <a:t>https://www.hsredesign.org/cshsc-survey/</a:t>
            </a:r>
            <a:r>
              <a:rPr lang="en-US" b="1" dirty="0"/>
              <a:t> and directly at:  </a:t>
            </a:r>
            <a:r>
              <a:rPr lang="en-US" b="1" u="sng" dirty="0">
                <a:hlinkClick r:id="rId3"/>
              </a:rPr>
              <a:t>https://www.surveymonkey.com/r/CQLGK2M</a:t>
            </a:r>
            <a:endParaRPr lang="en-US" dirty="0"/>
          </a:p>
        </p:txBody>
      </p:sp>
      <p:pic>
        <p:nvPicPr>
          <p:cNvPr id="6" name="Picture 5" descr="A screenshot of a cell phone&#10;&#10;Description automatically generated">
            <a:extLst>
              <a:ext uri="{FF2B5EF4-FFF2-40B4-BE49-F238E27FC236}">
                <a16:creationId xmlns:a16="http://schemas.microsoft.com/office/drawing/2014/main" id="{BE83A2CD-319A-D54B-BE07-E5597242EB7C}"/>
              </a:ext>
            </a:extLst>
          </p:cNvPr>
          <p:cNvPicPr>
            <a:picLocks noChangeAspect="1"/>
          </p:cNvPicPr>
          <p:nvPr/>
        </p:nvPicPr>
        <p:blipFill>
          <a:blip r:embed="rId4"/>
          <a:stretch>
            <a:fillRect/>
          </a:stretch>
        </p:blipFill>
        <p:spPr>
          <a:xfrm>
            <a:off x="1706880" y="171222"/>
            <a:ext cx="8778240" cy="4935350"/>
          </a:xfrm>
          <a:prstGeom prst="rect">
            <a:avLst/>
          </a:prstGeom>
        </p:spPr>
      </p:pic>
    </p:spTree>
    <p:extLst>
      <p:ext uri="{BB962C8B-B14F-4D97-AF65-F5344CB8AC3E}">
        <p14:creationId xmlns:p14="http://schemas.microsoft.com/office/powerpoint/2010/main" val="189264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55BC8-19D6-A247-B35F-B93D67817778}"/>
              </a:ext>
            </a:extLst>
          </p:cNvPr>
          <p:cNvPicPr>
            <a:picLocks noChangeAspect="1"/>
          </p:cNvPicPr>
          <p:nvPr/>
        </p:nvPicPr>
        <p:blipFill>
          <a:blip r:embed="rId3"/>
          <a:stretch>
            <a:fillRect/>
          </a:stretch>
        </p:blipFill>
        <p:spPr>
          <a:xfrm>
            <a:off x="1702191" y="223886"/>
            <a:ext cx="4566941" cy="6120643"/>
          </a:xfrm>
          <a:prstGeom prst="rect">
            <a:avLst/>
          </a:prstGeom>
        </p:spPr>
      </p:pic>
      <p:sp>
        <p:nvSpPr>
          <p:cNvPr id="3" name="TextBox 2">
            <a:extLst>
              <a:ext uri="{FF2B5EF4-FFF2-40B4-BE49-F238E27FC236}">
                <a16:creationId xmlns:a16="http://schemas.microsoft.com/office/drawing/2014/main" id="{2DE5421F-04CE-964A-BA8F-EF87CF61366F}"/>
              </a:ext>
            </a:extLst>
          </p:cNvPr>
          <p:cNvSpPr txBox="1"/>
          <p:nvPr/>
        </p:nvSpPr>
        <p:spPr>
          <a:xfrm>
            <a:off x="6639950" y="1237957"/>
            <a:ext cx="5703228" cy="2554545"/>
          </a:xfrm>
          <a:prstGeom prst="rect">
            <a:avLst/>
          </a:prstGeom>
          <a:noFill/>
        </p:spPr>
        <p:txBody>
          <a:bodyPr wrap="none" rtlCol="0">
            <a:spAutoFit/>
          </a:bodyPr>
          <a:lstStyle/>
          <a:p>
            <a:r>
              <a:rPr lang="en-US" sz="3200" dirty="0">
                <a:latin typeface="Abadi" panose="020F0502020204030204" pitchFamily="34" charset="0"/>
              </a:rPr>
              <a:t>Share your name and school.</a:t>
            </a:r>
          </a:p>
          <a:p>
            <a:r>
              <a:rPr lang="en-US" sz="3200" dirty="0">
                <a:latin typeface="Abadi" panose="020F0502020204030204" pitchFamily="34" charset="0"/>
              </a:rPr>
              <a:t>Then complete the following:</a:t>
            </a:r>
          </a:p>
          <a:p>
            <a:endParaRPr lang="en-US" sz="3200" dirty="0">
              <a:latin typeface="Abadi" panose="020F0502020204030204" pitchFamily="34" charset="0"/>
            </a:endParaRPr>
          </a:p>
          <a:p>
            <a:r>
              <a:rPr lang="en-US" sz="3200" dirty="0">
                <a:latin typeface="Abadi" panose="020F0502020204030204" pitchFamily="34" charset="0"/>
              </a:rPr>
              <a:t>I feel happiest when my actions</a:t>
            </a:r>
          </a:p>
          <a:p>
            <a:r>
              <a:rPr lang="en-US" sz="3200" dirty="0">
                <a:latin typeface="Abadi" panose="020F0502020204030204" pitchFamily="34" charset="0"/>
              </a:rPr>
              <a:t> are aligned with</a:t>
            </a:r>
            <a:r>
              <a:rPr lang="en-US" dirty="0"/>
              <a:t>….</a:t>
            </a:r>
          </a:p>
        </p:txBody>
      </p:sp>
    </p:spTree>
    <p:extLst>
      <p:ext uri="{BB962C8B-B14F-4D97-AF65-F5344CB8AC3E}">
        <p14:creationId xmlns:p14="http://schemas.microsoft.com/office/powerpoint/2010/main" val="240461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AD25-54FB-2240-A541-4A1517212E63}"/>
              </a:ext>
            </a:extLst>
          </p:cNvPr>
          <p:cNvSpPr>
            <a:spLocks noGrp="1"/>
          </p:cNvSpPr>
          <p:nvPr>
            <p:ph type="title"/>
          </p:nvPr>
        </p:nvSpPr>
        <p:spPr/>
        <p:txBody>
          <a:bodyPr/>
          <a:lstStyle/>
          <a:p>
            <a:r>
              <a:rPr lang="en-US" dirty="0"/>
              <a:t>Walk Through the Day</a:t>
            </a:r>
          </a:p>
        </p:txBody>
      </p:sp>
      <p:sp>
        <p:nvSpPr>
          <p:cNvPr id="3" name="Content Placeholder 2">
            <a:extLst>
              <a:ext uri="{FF2B5EF4-FFF2-40B4-BE49-F238E27FC236}">
                <a16:creationId xmlns:a16="http://schemas.microsoft.com/office/drawing/2014/main" id="{B50611D7-CA52-6040-ABC7-F6EE008576F8}"/>
              </a:ext>
            </a:extLst>
          </p:cNvPr>
          <p:cNvSpPr>
            <a:spLocks noGrp="1"/>
          </p:cNvSpPr>
          <p:nvPr>
            <p:ph idx="1"/>
          </p:nvPr>
        </p:nvSpPr>
        <p:spPr/>
        <p:txBody>
          <a:bodyPr/>
          <a:lstStyle/>
          <a:p>
            <a:pPr marL="0" indent="0">
              <a:buNone/>
            </a:pPr>
            <a:r>
              <a:rPr lang="en-US" dirty="0"/>
              <a:t>Connection Circle</a:t>
            </a:r>
          </a:p>
          <a:p>
            <a:pPr marL="0" indent="0">
              <a:buNone/>
            </a:pPr>
            <a:r>
              <a:rPr lang="en-US" dirty="0"/>
              <a:t>Navigation Guides – How will we know what we are doing is taking us in the direction we would like to travel?</a:t>
            </a:r>
          </a:p>
          <a:p>
            <a:pPr marL="0" indent="0">
              <a:buNone/>
            </a:pPr>
            <a:r>
              <a:rPr lang="en-US" dirty="0"/>
              <a:t>	Case Study</a:t>
            </a:r>
          </a:p>
          <a:p>
            <a:pPr marL="0" indent="0">
              <a:buNone/>
            </a:pPr>
            <a:r>
              <a:rPr lang="en-US" dirty="0"/>
              <a:t>	A Core Story</a:t>
            </a:r>
          </a:p>
          <a:p>
            <a:pPr marL="0" indent="0">
              <a:buNone/>
            </a:pPr>
            <a:r>
              <a:rPr lang="en-US" dirty="0"/>
              <a:t>Founders Showcase</a:t>
            </a:r>
          </a:p>
          <a:p>
            <a:pPr marL="0" indent="0">
              <a:buNone/>
            </a:pPr>
            <a:endParaRPr lang="en-US" dirty="0"/>
          </a:p>
          <a:p>
            <a:pPr marL="0" indent="0">
              <a:buNone/>
            </a:pPr>
            <a:r>
              <a:rPr lang="en-US" dirty="0"/>
              <a:t>Consultancies as Scheduled</a:t>
            </a:r>
          </a:p>
        </p:txBody>
      </p:sp>
    </p:spTree>
    <p:extLst>
      <p:ext uri="{BB962C8B-B14F-4D97-AF65-F5344CB8AC3E}">
        <p14:creationId xmlns:p14="http://schemas.microsoft.com/office/powerpoint/2010/main" val="269030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07C2-4C08-0949-A4D3-71A09A563A44}"/>
              </a:ext>
            </a:extLst>
          </p:cNvPr>
          <p:cNvSpPr>
            <a:spLocks noGrp="1"/>
          </p:cNvSpPr>
          <p:nvPr>
            <p:ph type="title"/>
          </p:nvPr>
        </p:nvSpPr>
        <p:spPr>
          <a:xfrm>
            <a:off x="1988597" y="2216175"/>
            <a:ext cx="9934113" cy="2852737"/>
          </a:xfrm>
        </p:spPr>
        <p:txBody>
          <a:bodyPr>
            <a:noAutofit/>
          </a:bodyPr>
          <a:lstStyle/>
          <a:p>
            <a:r>
              <a:rPr lang="en-US" sz="4800" dirty="0"/>
              <a:t>How might we design navigation guides that let us know our redesign implementation is serving students and adults well in the school communities we support?</a:t>
            </a:r>
          </a:p>
        </p:txBody>
      </p:sp>
    </p:spTree>
    <p:extLst>
      <p:ext uri="{BB962C8B-B14F-4D97-AF65-F5344CB8AC3E}">
        <p14:creationId xmlns:p14="http://schemas.microsoft.com/office/powerpoint/2010/main" val="26418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FC4A-25B6-4E32-9FCB-FA392F0C7233}"/>
              </a:ext>
            </a:extLst>
          </p:cNvPr>
          <p:cNvSpPr>
            <a:spLocks noGrp="1"/>
          </p:cNvSpPr>
          <p:nvPr>
            <p:ph type="title"/>
          </p:nvPr>
        </p:nvSpPr>
        <p:spPr/>
        <p:txBody>
          <a:bodyPr/>
          <a:lstStyle/>
          <a:p>
            <a:r>
              <a:rPr lang="en-US" dirty="0"/>
              <a:t>When Navigation Guidance Works</a:t>
            </a:r>
          </a:p>
        </p:txBody>
      </p:sp>
      <p:sp>
        <p:nvSpPr>
          <p:cNvPr id="3" name="Content Placeholder 2">
            <a:extLst>
              <a:ext uri="{FF2B5EF4-FFF2-40B4-BE49-F238E27FC236}">
                <a16:creationId xmlns:a16="http://schemas.microsoft.com/office/drawing/2014/main" id="{94F75E55-1E60-45FD-96FE-1E2F0EB84407}"/>
              </a:ext>
            </a:extLst>
          </p:cNvPr>
          <p:cNvSpPr>
            <a:spLocks noGrp="1"/>
          </p:cNvSpPr>
          <p:nvPr>
            <p:ph idx="1"/>
          </p:nvPr>
        </p:nvSpPr>
        <p:spPr/>
        <p:txBody>
          <a:bodyPr>
            <a:normAutofit/>
          </a:bodyPr>
          <a:lstStyle/>
          <a:p>
            <a:pPr marL="0" indent="0">
              <a:buNone/>
            </a:pPr>
            <a:r>
              <a:rPr lang="en-US" sz="3200" dirty="0"/>
              <a:t>Help us steer and develop our redesign/improvement efforts</a:t>
            </a:r>
          </a:p>
          <a:p>
            <a:pPr marL="0" indent="0">
              <a:buNone/>
            </a:pPr>
            <a:r>
              <a:rPr lang="en-US" sz="3200" dirty="0"/>
              <a:t>Alert our attention to things that matter (which we might miss without them) </a:t>
            </a:r>
          </a:p>
          <a:p>
            <a:pPr marL="0" indent="0">
              <a:buNone/>
            </a:pPr>
            <a:r>
              <a:rPr lang="en-US" sz="3200" dirty="0"/>
              <a:t>Are actionable in the near term-now that we know current state we can do something to change it</a:t>
            </a:r>
          </a:p>
          <a:p>
            <a:pPr marL="0" indent="0">
              <a:buNone/>
            </a:pPr>
            <a:r>
              <a:rPr lang="en-US" sz="3200" dirty="0"/>
              <a:t>Are not viewed as judgmental </a:t>
            </a:r>
          </a:p>
        </p:txBody>
      </p:sp>
    </p:spTree>
    <p:extLst>
      <p:ext uri="{BB962C8B-B14F-4D97-AF65-F5344CB8AC3E}">
        <p14:creationId xmlns:p14="http://schemas.microsoft.com/office/powerpoint/2010/main" val="4361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4242-1990-42DF-A709-A2A1E0960E4A}"/>
              </a:ext>
            </a:extLst>
          </p:cNvPr>
          <p:cNvSpPr>
            <a:spLocks noGrp="1"/>
          </p:cNvSpPr>
          <p:nvPr>
            <p:ph type="title"/>
          </p:nvPr>
        </p:nvSpPr>
        <p:spPr>
          <a:xfrm>
            <a:off x="1646115" y="4714613"/>
            <a:ext cx="9907479" cy="2147785"/>
          </a:xfrm>
        </p:spPr>
        <p:txBody>
          <a:bodyPr>
            <a:normAutofit/>
          </a:bodyPr>
          <a:lstStyle/>
          <a:p>
            <a:r>
              <a:rPr lang="en-US" sz="2000" dirty="0">
                <a:solidFill>
                  <a:srgbClr val="666666"/>
                </a:solidFill>
                <a:latin typeface="EB Garamond"/>
              </a:rPr>
              <a:t>Navigation Guidance for Flying a Small Plane-A set of instruments known as the six-pack provide the key information a pilot needs to fly.  Pilots need to know each instrument’s characteristics and limitations. During flight, a pilot must interpret the information displayed on these six flight instruments to fly safely. </a:t>
            </a:r>
            <a:endParaRPr lang="en-US" sz="2000" dirty="0"/>
          </a:p>
        </p:txBody>
      </p:sp>
      <p:pic>
        <p:nvPicPr>
          <p:cNvPr id="1026" name="Picture 2" descr="Image result for airplane instruments">
            <a:extLst>
              <a:ext uri="{FF2B5EF4-FFF2-40B4-BE49-F238E27FC236}">
                <a16:creationId xmlns:a16="http://schemas.microsoft.com/office/drawing/2014/main" id="{041F7D9A-BA63-43E6-809A-EDA9556441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6264" y="503339"/>
            <a:ext cx="5234730" cy="414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6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5312-080F-B94B-B213-40CADC8CC109}"/>
              </a:ext>
            </a:extLst>
          </p:cNvPr>
          <p:cNvSpPr>
            <a:spLocks noGrp="1"/>
          </p:cNvSpPr>
          <p:nvPr>
            <p:ph type="title"/>
          </p:nvPr>
        </p:nvSpPr>
        <p:spPr/>
        <p:txBody>
          <a:bodyPr/>
          <a:lstStyle/>
          <a:p>
            <a:r>
              <a:rPr lang="en-US" dirty="0"/>
              <a:t>When Metrics Go Off Course </a:t>
            </a:r>
          </a:p>
        </p:txBody>
      </p:sp>
      <p:sp>
        <p:nvSpPr>
          <p:cNvPr id="3" name="Content Placeholder 2">
            <a:extLst>
              <a:ext uri="{FF2B5EF4-FFF2-40B4-BE49-F238E27FC236}">
                <a16:creationId xmlns:a16="http://schemas.microsoft.com/office/drawing/2014/main" id="{D0B734DF-DE2A-D945-860B-B3694983094E}"/>
              </a:ext>
            </a:extLst>
          </p:cNvPr>
          <p:cNvSpPr>
            <a:spLocks noGrp="1"/>
          </p:cNvSpPr>
          <p:nvPr>
            <p:ph idx="1"/>
          </p:nvPr>
        </p:nvSpPr>
        <p:spPr/>
        <p:txBody>
          <a:bodyPr>
            <a:normAutofit fontScale="92500" lnSpcReduction="10000"/>
          </a:bodyPr>
          <a:lstStyle/>
          <a:p>
            <a:pPr marL="0" indent="0">
              <a:buNone/>
            </a:pPr>
            <a:r>
              <a:rPr lang="en-US" dirty="0"/>
              <a:t>When the act of measuring, changes the action being measured e.g. high stakes test leads test prep and narrowing of curriculum </a:t>
            </a:r>
          </a:p>
          <a:p>
            <a:pPr marL="0" indent="0">
              <a:buNone/>
            </a:pPr>
            <a:r>
              <a:rPr lang="en-US" dirty="0"/>
              <a:t>If you think or believe there is a ‘right answer’ or a ‘required outcome’ for external accountability, a metrics ability to provide navigation guidance can be lost  (survival instinct and sense of best foot forward)  </a:t>
            </a:r>
          </a:p>
          <a:p>
            <a:pPr marL="0" indent="0">
              <a:buNone/>
            </a:pPr>
            <a:r>
              <a:rPr lang="en-US" dirty="0"/>
              <a:t>A focus on short term, easily measurable actions (i.e. checklist) can neglect more subtle changes with long term consequences (e.g. mindset shifts or lack there of)</a:t>
            </a:r>
          </a:p>
          <a:p>
            <a:pPr marL="0" indent="0">
              <a:buNone/>
            </a:pPr>
            <a:r>
              <a:rPr lang="en-US" dirty="0"/>
              <a:t>External measures can discount agency and sense of internal worth – thus increasing dynamics of scarcity and blame rather than supporting  strong relational trust</a:t>
            </a:r>
          </a:p>
          <a:p>
            <a:pPr marL="0" indent="0">
              <a:buNone/>
            </a:pPr>
            <a:endParaRPr lang="en-US" dirty="0"/>
          </a:p>
        </p:txBody>
      </p:sp>
    </p:spTree>
    <p:extLst>
      <p:ext uri="{BB962C8B-B14F-4D97-AF65-F5344CB8AC3E}">
        <p14:creationId xmlns:p14="http://schemas.microsoft.com/office/powerpoint/2010/main" val="237813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D537-8FA1-784E-8479-252010AD581E}"/>
              </a:ext>
            </a:extLst>
          </p:cNvPr>
          <p:cNvSpPr>
            <a:spLocks noGrp="1"/>
          </p:cNvSpPr>
          <p:nvPr>
            <p:ph type="ctrTitle"/>
          </p:nvPr>
        </p:nvSpPr>
        <p:spPr/>
        <p:txBody>
          <a:bodyPr/>
          <a:lstStyle/>
          <a:p>
            <a:r>
              <a:rPr lang="en-US" dirty="0"/>
              <a:t>Case Study</a:t>
            </a:r>
          </a:p>
        </p:txBody>
      </p:sp>
      <p:sp>
        <p:nvSpPr>
          <p:cNvPr id="3" name="Subtitle 2">
            <a:extLst>
              <a:ext uri="{FF2B5EF4-FFF2-40B4-BE49-F238E27FC236}">
                <a16:creationId xmlns:a16="http://schemas.microsoft.com/office/drawing/2014/main" id="{59F7B9D6-698B-DC43-88CB-4BE15E2C183F}"/>
              </a:ext>
            </a:extLst>
          </p:cNvPr>
          <p:cNvSpPr>
            <a:spLocks noGrp="1"/>
          </p:cNvSpPr>
          <p:nvPr>
            <p:ph type="subTitle" idx="1"/>
          </p:nvPr>
        </p:nvSpPr>
        <p:spPr/>
        <p:txBody>
          <a:bodyPr/>
          <a:lstStyle/>
          <a:p>
            <a:r>
              <a:rPr lang="en-US" dirty="0"/>
              <a:t>Metric – driven harm: An exploration of unintended consequences of performance metrics</a:t>
            </a:r>
          </a:p>
        </p:txBody>
      </p:sp>
    </p:spTree>
    <p:extLst>
      <p:ext uri="{BB962C8B-B14F-4D97-AF65-F5344CB8AC3E}">
        <p14:creationId xmlns:p14="http://schemas.microsoft.com/office/powerpoint/2010/main" val="544222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96170D6-7F83-433A-AC93-E6B99A00861D}" vid="{5D1A66DF-7DD1-4F03-A57D-01AA8A12E50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2BDD5D-0ABD-4E18-B064-66BC24C7B9B9}" vid="{78F9AFD0-DB94-488A-A903-04A6DD5E0B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1233</Words>
  <Application>Microsoft Office PowerPoint</Application>
  <PresentationFormat>Widescreen</PresentationFormat>
  <Paragraphs>143</Paragraphs>
  <Slides>29</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Abadi</vt:lpstr>
      <vt:lpstr>Arial</vt:lpstr>
      <vt:lpstr>Calibri</vt:lpstr>
      <vt:lpstr>Calibri Light</vt:lpstr>
      <vt:lpstr>EB Garamond</vt:lpstr>
      <vt:lpstr>proxima-nova</vt:lpstr>
      <vt:lpstr>Office Theme</vt:lpstr>
      <vt:lpstr>1_Office Theme</vt:lpstr>
      <vt:lpstr>New Mexico High School Redesign Teams  Founders and Cohort 2 February 19, 2020  </vt:lpstr>
      <vt:lpstr>Working Norms</vt:lpstr>
      <vt:lpstr>PowerPoint Presentation</vt:lpstr>
      <vt:lpstr>Walk Through the Day</vt:lpstr>
      <vt:lpstr>How might we design navigation guides that let us know our redesign implementation is serving students and adults well in the school communities we support?</vt:lpstr>
      <vt:lpstr>When Navigation Guidance Works</vt:lpstr>
      <vt:lpstr>Navigation Guidance for Flying a Small Plane-A set of instruments known as the six-pack provide the key information a pilot needs to fly.  Pilots need to know each instrument’s characteristics and limitations. During flight, a pilot must interpret the information displayed on these six flight instruments to fly safely. </vt:lpstr>
      <vt:lpstr>When Metrics Go Off Course </vt:lpstr>
      <vt:lpstr>Case Study</vt:lpstr>
      <vt:lpstr>First Word/Last Word</vt:lpstr>
      <vt:lpstr>Our Opportunity </vt:lpstr>
      <vt:lpstr>Values that Inform Navigation Guides</vt:lpstr>
      <vt:lpstr>Two ways to measure impact</vt:lpstr>
      <vt:lpstr>One Way to Measure Impact – Brief Replicable Survey </vt:lpstr>
      <vt:lpstr>Example PERTS Engagement Project</vt:lpstr>
      <vt:lpstr>PowerPoint Presentation</vt:lpstr>
      <vt:lpstr>PowerPoint Presentation</vt:lpstr>
      <vt:lpstr>PowerPoint Presentation</vt:lpstr>
      <vt:lpstr>Two ways to measure impact</vt:lpstr>
      <vt:lpstr>Big Ideas of Descriptive Rubrics</vt:lpstr>
      <vt:lpstr>Triad Brainstorm – 5 minutes</vt:lpstr>
      <vt:lpstr>PowerPoint Presentation</vt:lpstr>
      <vt:lpstr>Select one component from Teaching and Learning or Organizational Design that has relevance to your redesign implementation. Read the three performance level descriptions for that component.  </vt:lpstr>
      <vt:lpstr>Review the performance strategies listed individually.</vt:lpstr>
      <vt:lpstr>Review the list of sample evidence.</vt:lpstr>
      <vt:lpstr>Assess your school.</vt:lpstr>
      <vt:lpstr>How might a similar process be useful to monitor growth and determine alignment of your actions and intentions?  What resonated with you about this process?  How might descriptive rubrics serve as navigation guides and tell your implementation story?</vt:lpstr>
      <vt:lpstr>Predictive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High School Redesign Teams  Founders and Cohort 2 February 19, 2020</dc:title>
  <dc:creator>Linda Muskauski</dc:creator>
  <cp:lastModifiedBy>Gregg Howell</cp:lastModifiedBy>
  <cp:revision>21</cp:revision>
  <cp:lastPrinted>2020-02-07T16:05:17Z</cp:lastPrinted>
  <dcterms:created xsi:type="dcterms:W3CDTF">2020-01-23T20:30:10Z</dcterms:created>
  <dcterms:modified xsi:type="dcterms:W3CDTF">2020-02-24T17:50:41Z</dcterms:modified>
</cp:coreProperties>
</file>