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19"/>
  </p:notesMasterIdLst>
  <p:sldIdLst>
    <p:sldId id="257" r:id="rId3"/>
    <p:sldId id="300" r:id="rId4"/>
    <p:sldId id="259" r:id="rId5"/>
    <p:sldId id="258" r:id="rId6"/>
    <p:sldId id="263" r:id="rId7"/>
    <p:sldId id="260" r:id="rId8"/>
    <p:sldId id="301" r:id="rId9"/>
    <p:sldId id="299" r:id="rId10"/>
    <p:sldId id="298" r:id="rId11"/>
    <p:sldId id="256" r:id="rId12"/>
    <p:sldId id="281" r:id="rId13"/>
    <p:sldId id="295" r:id="rId14"/>
    <p:sldId id="296" r:id="rId15"/>
    <p:sldId id="297" r:id="rId16"/>
    <p:sldId id="293" r:id="rId17"/>
    <p:sldId id="3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77"/>
    <p:restoredTop sz="94737"/>
  </p:normalViewPr>
  <p:slideViewPr>
    <p:cSldViewPr snapToGrid="0" snapToObjects="1">
      <p:cViewPr varScale="1">
        <p:scale>
          <a:sx n="84" d="100"/>
          <a:sy n="84" d="100"/>
        </p:scale>
        <p:origin x="4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39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1E29-87FC-0949-AE42-8FC4CBA6667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772BF-8E55-6345-8A35-E1F7033FD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4E64-53A3-8443-A5F3-AC9E416ED8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85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38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Transactional – Quid Pro Quo – Negotiated Give/Take</a:t>
            </a:r>
          </a:p>
          <a:p>
            <a:r>
              <a:rPr lang="en-US" dirty="0"/>
              <a:t>Toward Transformative – keeps this going is it is about shared values / </a:t>
            </a:r>
            <a:r>
              <a:rPr lang="en-US" dirty="0" err="1"/>
              <a:t>comitments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26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20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42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Individually – Then discuss as a Team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5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9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 the needs</a:t>
            </a:r>
            <a:r>
              <a:rPr lang="en-US" baseline="0" dirty="0"/>
              <a:t> of the present, without compromising future need, 4500 years ago, The Giza Pyramids, 85 years to build, withstood time – but for what intention now do they serve? Burial religious rituals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4E246-3D81-48C5-94D4-0E16CCA6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6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Tackling</a:t>
            </a:r>
            <a:r>
              <a:rPr lang="en-US" baseline="0" dirty="0"/>
              <a:t> and overcoming changes without being overwhelmed by them </a:t>
            </a:r>
          </a:p>
          <a:p>
            <a:r>
              <a:rPr lang="en-US" baseline="0" dirty="0"/>
              <a:t>Design to endure physical, social and economic shocks and stresses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4E246-3D81-48C5-94D4-0E16CCA6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9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NM&lt; ranked worst in the nation child poverty,</a:t>
            </a:r>
            <a:r>
              <a:rPr lang="en-US" baseline="0" dirty="0"/>
              <a:t> national average is 21% - ending poverty declares a loss or a victory. A Just Cause declares advancement which takes on other layers / adjust vision statement to skill building in lieu of putting an end to something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4E246-3D81-48C5-94D4-0E16CCA6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23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cause – meant to last</a:t>
            </a:r>
            <a:r>
              <a:rPr lang="en-US" baseline="0" dirty="0"/>
              <a:t> – not “win” but to advance : carrying on the legacy of our vision, positive, specific alternative vision for the future</a:t>
            </a:r>
          </a:p>
          <a:p>
            <a:r>
              <a:rPr lang="en-US" baseline="0" dirty="0"/>
              <a:t>personally relate as people and easily committed to memory</a:t>
            </a:r>
          </a:p>
          <a:p>
            <a:r>
              <a:rPr lang="en-US" baseline="0" dirty="0"/>
              <a:t>AS Rebels, we are Fighting for lasting inspiration </a:t>
            </a:r>
          </a:p>
          <a:p>
            <a:r>
              <a:rPr lang="en-US" dirty="0"/>
              <a:t>Victories and goals met will serve as an</a:t>
            </a:r>
            <a:r>
              <a:rPr lang="en-US" baseline="0" dirty="0"/>
              <a:t> inspiration for us to keep moving forward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4E246-3D81-48C5-94D4-0E16CCA6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7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3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represents the sum of all the human elements available that move the redesign vision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72BF-8E55-6345-8A35-E1F7033FD7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2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8597" y="1122363"/>
            <a:ext cx="99341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597" y="3602038"/>
            <a:ext cx="99341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85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29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1948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1964" y="365125"/>
            <a:ext cx="718758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30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3051" y="276225"/>
            <a:ext cx="10896600" cy="13110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0530541" y="6275667"/>
            <a:ext cx="1320800" cy="3651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80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07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5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9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67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08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10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4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509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73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61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12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597" y="1709738"/>
            <a:ext cx="993411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597" y="4589463"/>
            <a:ext cx="99341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27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5230" y="1825625"/>
            <a:ext cx="4785065" cy="4237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0398" y="1825625"/>
            <a:ext cx="4782312" cy="4237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63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476" y="365125"/>
            <a:ext cx="99252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7476" y="1681163"/>
            <a:ext cx="4782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7475" y="2505075"/>
            <a:ext cx="4782312" cy="357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40399" y="1681163"/>
            <a:ext cx="4782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40399" y="2505075"/>
            <a:ext cx="4782312" cy="357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90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4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27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3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796" y="987425"/>
            <a:ext cx="553215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93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0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51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63918" y="987425"/>
            <a:ext cx="553216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51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81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  <a:alpha val="50000"/>
              </a:schemeClr>
            </a:gs>
            <a:gs pos="90000">
              <a:srgbClr val="FBB040">
                <a:alpha val="55000"/>
              </a:srgbClr>
            </a:gs>
            <a:gs pos="100000">
              <a:srgbClr val="FBB04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231" y="1825625"/>
            <a:ext cx="9907479" cy="40780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" y="118585"/>
            <a:ext cx="1303574" cy="12929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6535" y="6584117"/>
            <a:ext cx="5674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 Light" panose="020F0302020204030204"/>
              </a:rPr>
              <a:t>Using ESSA to Redesign High Schools to Support Their Communities in the 21</a:t>
            </a:r>
            <a:r>
              <a:rPr lang="en-US" sz="1200" i="1" baseline="30000" dirty="0">
                <a:solidFill>
                  <a:prstClr val="black"/>
                </a:solidFill>
                <a:latin typeface="Calibri Light" panose="020F0302020204030204"/>
              </a:rPr>
              <a:t>st</a:t>
            </a:r>
            <a:r>
              <a:rPr lang="en-US" sz="1200" i="1" dirty="0">
                <a:solidFill>
                  <a:prstClr val="black"/>
                </a:solidFill>
                <a:latin typeface="Calibri Light" panose="020F0302020204030204"/>
              </a:rPr>
              <a:t> Century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" y="118585"/>
            <a:ext cx="1303574" cy="1292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" y="6589417"/>
            <a:ext cx="1586129" cy="1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E94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BFD36-2A29-4C07-B51F-8FEC3E9EA21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7CDE4-9A04-4FD2-BBBD-8B2F1675C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2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31699"/>
            <a:ext cx="12192000" cy="3121070"/>
          </a:xfrm>
        </p:spPr>
        <p:txBody>
          <a:bodyPr anchor="t" anchorCtr="0">
            <a:noAutofit/>
          </a:bodyPr>
          <a:lstStyle/>
          <a:p>
            <a:r>
              <a:rPr lang="en-US" sz="4000" dirty="0">
                <a:latin typeface="+mn-lt"/>
              </a:rPr>
              <a:t>New Mexico High School Redesign Teams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Continuing our Journey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Moving Forward with </a:t>
            </a:r>
            <a:r>
              <a:rPr lang="en-US" sz="4000" dirty="0" smtClean="0">
                <a:latin typeface="+mn-lt"/>
              </a:rPr>
              <a:t>Resilience</a:t>
            </a:r>
            <a:br>
              <a:rPr lang="en-US" sz="4000" dirty="0" smtClean="0">
                <a:latin typeface="+mn-lt"/>
              </a:rPr>
            </a:b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February 19, 2020</a:t>
            </a:r>
            <a:r>
              <a:rPr lang="en-US" sz="5400" dirty="0">
                <a:latin typeface="+mn-lt"/>
              </a:rPr>
              <a:t/>
            </a:r>
            <a:br>
              <a:rPr lang="en-US" sz="5400" dirty="0">
                <a:latin typeface="+mn-lt"/>
              </a:rPr>
            </a:br>
            <a:r>
              <a:rPr lang="en-US" sz="5400" dirty="0">
                <a:latin typeface="+mn-lt"/>
              </a:rPr>
              <a:t/>
            </a:r>
            <a:br>
              <a:rPr lang="en-US" sz="5400" dirty="0">
                <a:latin typeface="+mn-lt"/>
              </a:rPr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54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C4C8F-B08F-254F-BBF8-517B64F66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5" r="18907" b="37413"/>
          <a:stretch/>
        </p:blipFill>
        <p:spPr>
          <a:xfrm>
            <a:off x="7991856" y="368108"/>
            <a:ext cx="2980944" cy="104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DE92E-97AE-D946-A0C8-3A0EB1F9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" y="5054798"/>
            <a:ext cx="1631919" cy="13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206C-DEFB-3847-B47A-E5910979A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4222E-96DF-5648-9621-7F279D60B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335726"/>
            <a:ext cx="10515599" cy="42062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10CEF-0815-FC41-A8A4-C75483098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310164"/>
            <a:ext cx="9439272" cy="63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2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FFD94E-24A2-7641-A915-C0C3980F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39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Resilience allows the shift  from Transactional to Transformative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41F404-8435-A743-B4CD-F19C34987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" t="4698" r="3587" b="8054"/>
          <a:stretch/>
        </p:blipFill>
        <p:spPr>
          <a:xfrm>
            <a:off x="1083213" y="2359856"/>
            <a:ext cx="3036970" cy="1944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43E5A-918B-8341-B334-EA6FEB0A4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136" y="2359856"/>
            <a:ext cx="3683103" cy="1944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B7E6B-214F-674B-93F0-F5F670674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14559" y="2359856"/>
            <a:ext cx="2028109" cy="2028109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7AD1EA-A158-344E-A406-4D8B1F61EA7C}"/>
              </a:ext>
            </a:extLst>
          </p:cNvPr>
          <p:cNvSpPr txBox="1"/>
          <p:nvPr/>
        </p:nvSpPr>
        <p:spPr>
          <a:xfrm>
            <a:off x="1859280" y="4511041"/>
            <a:ext cx="1008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Safety			Satisfaction				Connection			</a:t>
            </a:r>
          </a:p>
        </p:txBody>
      </p:sp>
    </p:spTree>
    <p:extLst>
      <p:ext uri="{BB962C8B-B14F-4D97-AF65-F5344CB8AC3E}">
        <p14:creationId xmlns:p14="http://schemas.microsoft.com/office/powerpoint/2010/main" val="3287789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065C-80B4-E644-9302-DCE56735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DF175-79B2-2048-8811-06C155E62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Being on your own side	Feeling protected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Determination			Clarity about threats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Grit					Feeling alright right now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Sense of agency			Calm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Relaxation				Peace</a:t>
            </a:r>
          </a:p>
        </p:txBody>
      </p:sp>
    </p:spTree>
    <p:extLst>
      <p:ext uri="{BB962C8B-B14F-4D97-AF65-F5344CB8AC3E}">
        <p14:creationId xmlns:p14="http://schemas.microsoft.com/office/powerpoint/2010/main" val="305555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065C-80B4-E644-9302-DCE56735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Satisfaction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DF175-79B2-2048-8811-06C155E62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Gratitude				Gladness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Pleasure				Accomplishment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Clarity about goals		Enthusiasm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Passion				Motivation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Aspiration				Feeling of </a:t>
            </a:r>
            <a:r>
              <a:rPr lang="en-US" dirty="0" err="1">
                <a:latin typeface="Comic Sans MS" panose="030F0902030302020204" pitchFamily="66" charset="0"/>
              </a:rPr>
              <a:t>Enoughness</a:t>
            </a:r>
            <a:endParaRPr lang="en-US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Contentment</a:t>
            </a:r>
          </a:p>
        </p:txBody>
      </p:sp>
    </p:spTree>
    <p:extLst>
      <p:ext uri="{BB962C8B-B14F-4D97-AF65-F5344CB8AC3E}">
        <p14:creationId xmlns:p14="http://schemas.microsoft.com/office/powerpoint/2010/main" val="4197721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065C-80B4-E644-9302-DCE56735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DF175-79B2-2048-8811-06C155E62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Compassion for oneself and others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Empathy				Kindness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Self worth				Skillful assertiveness</a:t>
            </a:r>
          </a:p>
          <a:p>
            <a:pPr marL="0" indent="0">
              <a:buNone/>
            </a:pPr>
            <a:r>
              <a:rPr lang="en-US" dirty="0">
                <a:latin typeface="Comic Sans MS" panose="030F0902030302020204" pitchFamily="66" charset="0"/>
              </a:rPr>
              <a:t>Forgiveness			Generosity</a:t>
            </a:r>
          </a:p>
          <a:p>
            <a:pPr marL="0" indent="0">
              <a:buNone/>
            </a:pPr>
            <a:r>
              <a:rPr lang="en-US">
                <a:latin typeface="Comic Sans MS" panose="030F0902030302020204" pitchFamily="66" charset="0"/>
              </a:rPr>
              <a:t>Love</a:t>
            </a:r>
            <a:r>
              <a:rPr lang="en-US" dirty="0">
                <a:latin typeface="Comic Sans MS" panose="030F0902030302020204" pitchFamily="66" charset="0"/>
              </a:rPr>
              <a:t>		</a:t>
            </a:r>
            <a:r>
              <a:rPr lang="en-US">
                <a:latin typeface="Comic Sans MS" panose="030F0902030302020204" pitchFamily="66" charset="0"/>
              </a:rPr>
              <a:t>	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18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32C8-477C-2A40-90BE-6B1B11B7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0885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Where are we now?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FD7C31-D810-A145-B532-EE9E0A946C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17854"/>
              </p:ext>
            </p:extLst>
          </p:nvPr>
        </p:nvGraphicFramePr>
        <p:xfrm>
          <a:off x="1378634" y="1871003"/>
          <a:ext cx="9975169" cy="454782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96457">
                  <a:extLst>
                    <a:ext uri="{9D8B030D-6E8A-4147-A177-3AD203B41FA5}">
                      <a16:colId xmlns:a16="http://schemas.microsoft.com/office/drawing/2014/main" val="414896688"/>
                    </a:ext>
                  </a:extLst>
                </a:gridCol>
                <a:gridCol w="2492904">
                  <a:extLst>
                    <a:ext uri="{9D8B030D-6E8A-4147-A177-3AD203B41FA5}">
                      <a16:colId xmlns:a16="http://schemas.microsoft.com/office/drawing/2014/main" val="1914793010"/>
                    </a:ext>
                  </a:extLst>
                </a:gridCol>
                <a:gridCol w="2492904">
                  <a:extLst>
                    <a:ext uri="{9D8B030D-6E8A-4147-A177-3AD203B41FA5}">
                      <a16:colId xmlns:a16="http://schemas.microsoft.com/office/drawing/2014/main" val="3089167308"/>
                    </a:ext>
                  </a:extLst>
                </a:gridCol>
                <a:gridCol w="2492904">
                  <a:extLst>
                    <a:ext uri="{9D8B030D-6E8A-4147-A177-3AD203B41FA5}">
                      <a16:colId xmlns:a16="http://schemas.microsoft.com/office/drawing/2014/main" val="545149973"/>
                    </a:ext>
                  </a:extLst>
                </a:gridCol>
              </a:tblGrid>
              <a:tr h="398014">
                <a:tc>
                  <a:txBody>
                    <a:bodyPr/>
                    <a:lstStyle/>
                    <a:p>
                      <a:r>
                        <a:rPr lang="en-US" sz="1800" dirty="0"/>
                        <a:t>Requirements for Relating Skillfully</a:t>
                      </a:r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Real-life examples</a:t>
                      </a:r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Real-life non-examples</a:t>
                      </a:r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Hunches……</a:t>
                      </a:r>
                    </a:p>
                  </a:txBody>
                  <a:tcPr marL="91407" marR="91407" marT="45704" marB="45704"/>
                </a:tc>
                <a:extLst>
                  <a:ext uri="{0D108BD9-81ED-4DB2-BD59-A6C34878D82A}">
                    <a16:rowId xmlns:a16="http://schemas.microsoft.com/office/drawing/2014/main" val="3871699227"/>
                  </a:ext>
                </a:extLst>
              </a:tr>
              <a:tr h="121213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902030302020204" pitchFamily="66" charset="0"/>
                        </a:rPr>
                        <a:t>Safety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7" marR="91407" marT="45704" marB="45704"/>
                </a:tc>
                <a:extLst>
                  <a:ext uri="{0D108BD9-81ED-4DB2-BD59-A6C34878D82A}">
                    <a16:rowId xmlns:a16="http://schemas.microsoft.com/office/drawing/2014/main" val="3717884721"/>
                  </a:ext>
                </a:extLst>
              </a:tr>
              <a:tr h="148350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2400" dirty="0">
                          <a:latin typeface="Comic Sans MS" panose="030F0902030302020204" pitchFamily="66" charset="0"/>
                        </a:rPr>
                        <a:t>Satisfaction</a:t>
                      </a:r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7" marR="91407" marT="45704" marB="45704"/>
                </a:tc>
                <a:extLst>
                  <a:ext uri="{0D108BD9-81ED-4DB2-BD59-A6C34878D82A}">
                    <a16:rowId xmlns:a16="http://schemas.microsoft.com/office/drawing/2014/main" val="3584578478"/>
                  </a:ext>
                </a:extLst>
              </a:tr>
              <a:tr h="121213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902030302020204" pitchFamily="66" charset="0"/>
                        </a:rPr>
                        <a:t>Connection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7" marR="91407" marT="45704" marB="4570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7" marR="91407" marT="45704" marB="45704"/>
                </a:tc>
                <a:extLst>
                  <a:ext uri="{0D108BD9-81ED-4DB2-BD59-A6C34878D82A}">
                    <a16:rowId xmlns:a16="http://schemas.microsoft.com/office/drawing/2014/main" val="839730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663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426E-41DD-1E4A-AC5F-AAA78E90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853C-F066-2B4E-902C-3D58C9571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8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51C-06BB-FE46-8631-B136C372C0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When last we were together….</a:t>
            </a:r>
          </a:p>
        </p:txBody>
      </p:sp>
    </p:spTree>
    <p:extLst>
      <p:ext uri="{BB962C8B-B14F-4D97-AF65-F5344CB8AC3E}">
        <p14:creationId xmlns:p14="http://schemas.microsoft.com/office/powerpoint/2010/main" val="404481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46" y="4993922"/>
            <a:ext cx="2170364" cy="178628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76747" y="4993922"/>
            <a:ext cx="10515600" cy="1500187"/>
          </a:xfrm>
        </p:spPr>
        <p:txBody>
          <a:bodyPr>
            <a:normAutofit/>
          </a:bodyPr>
          <a:lstStyle/>
          <a:p>
            <a:pPr algn="ctr"/>
            <a:endParaRPr lang="en-US" sz="2800" b="1" i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800" b="1" i="1" dirty="0">
                <a:solidFill>
                  <a:schemeClr val="tx1"/>
                </a:solidFill>
                <a:latin typeface="+mj-lt"/>
              </a:rPr>
              <a:t>The ability </a:t>
            </a:r>
            <a:r>
              <a:rPr lang="en-US" sz="2700" b="1" i="1" dirty="0">
                <a:solidFill>
                  <a:schemeClr val="tx1"/>
                </a:solidFill>
                <a:latin typeface="+mj-lt"/>
              </a:rPr>
              <a:t>to</a:t>
            </a:r>
            <a:r>
              <a:rPr lang="en-US" sz="2800" b="1" i="1" dirty="0">
                <a:solidFill>
                  <a:schemeClr val="tx1"/>
                </a:solidFill>
                <a:latin typeface="+mj-lt"/>
              </a:rPr>
              <a:t> be maintained at a certain rate or level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458" y="895496"/>
            <a:ext cx="8106696" cy="45350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3961" y="255638"/>
            <a:ext cx="7954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</a:t>
            </a:r>
            <a:r>
              <a:rPr kumimoji="0" lang="en-US" sz="1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496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5400" b="1" dirty="0">
              <a:solidFill>
                <a:srgbClr val="FFC000"/>
              </a:solidFill>
              <a:latin typeface="+mj-lt"/>
            </a:endParaRPr>
          </a:p>
          <a:p>
            <a:pPr marL="0" indent="0">
              <a:buNone/>
            </a:pPr>
            <a:endParaRPr lang="en-US" sz="3200" i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3200" b="1" i="1" dirty="0">
                <a:solidFill>
                  <a:schemeClr val="tx1"/>
                </a:solidFill>
                <a:latin typeface="+mj-lt"/>
              </a:rPr>
              <a:t>The capacity to recover quickly from difficult situations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818" y="4932940"/>
            <a:ext cx="2170364" cy="1786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768" y="357838"/>
            <a:ext cx="8452638" cy="47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9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79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5AC29"/>
                </a:solidFill>
              </a:rPr>
              <a:t>Meant to last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193625"/>
            <a:ext cx="5181600" cy="3452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915" y="4992050"/>
            <a:ext cx="2038911" cy="16780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Just Cause vs End Goal </a:t>
            </a:r>
          </a:p>
          <a:p>
            <a:r>
              <a:rPr lang="en-US" dirty="0"/>
              <a:t>Child poverty in New Mexico 30%</a:t>
            </a:r>
          </a:p>
          <a:p>
            <a:r>
              <a:rPr lang="en-US" dirty="0"/>
              <a:t>Lyndon B. Johnson’s declaration </a:t>
            </a:r>
          </a:p>
        </p:txBody>
      </p:sp>
    </p:spTree>
    <p:extLst>
      <p:ext uri="{BB962C8B-B14F-4D97-AF65-F5344CB8AC3E}">
        <p14:creationId xmlns:p14="http://schemas.microsoft.com/office/powerpoint/2010/main" val="75472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79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5AC29"/>
                </a:solidFill>
              </a:rPr>
              <a:t>Ideal Future State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0823" y="2225586"/>
            <a:ext cx="5405177" cy="355141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Just Cause – </a:t>
            </a:r>
            <a:r>
              <a:rPr lang="en-US" sz="2400" i="1" dirty="0"/>
              <a:t>“We hold these truths to be self-evident, that all men are created equal.” </a:t>
            </a:r>
          </a:p>
          <a:p>
            <a:r>
              <a:rPr lang="en-US" dirty="0"/>
              <a:t> </a:t>
            </a:r>
            <a:r>
              <a:rPr lang="en-US" sz="2400" dirty="0"/>
              <a:t>Short term – those who led against Great Britain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240 years – leaders, landscape, culture </a:t>
            </a:r>
          </a:p>
          <a:p>
            <a:pPr marL="0" indent="0">
              <a:buNone/>
            </a:pPr>
            <a:r>
              <a:rPr lang="en-US" sz="2400" i="1" dirty="0"/>
              <a:t>100  Civil War-end to slavery</a:t>
            </a:r>
          </a:p>
          <a:p>
            <a:pPr marL="0" indent="0">
              <a:buNone/>
            </a:pPr>
            <a:r>
              <a:rPr lang="en-US" sz="2400" i="1" dirty="0"/>
              <a:t>1920 Women’s suffrage</a:t>
            </a:r>
          </a:p>
          <a:p>
            <a:pPr marL="0" indent="0">
              <a:buNone/>
            </a:pPr>
            <a:r>
              <a:rPr lang="en-US" sz="2400" i="1" dirty="0"/>
              <a:t>1965 the Voting Rights Act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915" y="4992050"/>
            <a:ext cx="2038911" cy="16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28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442520-81C3-F646-8D24-24737D622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26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713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CBE64-7830-E142-BF9D-4622413C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Party – Finite and Infinite Mindsets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E38CD-233C-B34A-AE11-D568C3F8C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Read your passage – reflect on it from the perspective on your high school redesign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 someone who has a different color passage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Take turns sharing  your passage and reflection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*Passages taken from The Infinite Game – Simon </a:t>
            </a:r>
            <a:r>
              <a:rPr lang="en-US" sz="2000" dirty="0" err="1"/>
              <a:t>Senek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785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A937D-3CE5-F843-A0A1-D8C329FB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before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81618-A154-8148-8A0A-8DF34201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Resources – Tangible and Easily Measured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Will – Intangible – hard to measure</a:t>
            </a:r>
          </a:p>
          <a:p>
            <a:pPr marL="0" indent="0">
              <a:buNone/>
            </a:pPr>
            <a:r>
              <a:rPr lang="en-US" dirty="0"/>
              <a:t>	The feelings people have when they come to work</a:t>
            </a:r>
          </a:p>
        </p:txBody>
      </p:sp>
    </p:spTree>
    <p:extLst>
      <p:ext uri="{BB962C8B-B14F-4D97-AF65-F5344CB8AC3E}">
        <p14:creationId xmlns:p14="http://schemas.microsoft.com/office/powerpoint/2010/main" val="1874967126"/>
      </p:ext>
    </p:extLst>
  </p:cSld>
  <p:clrMapOvr>
    <a:masterClrMapping/>
  </p:clrMapOvr>
</p:sld>
</file>

<file path=ppt/theme/theme1.xml><?xml version="1.0" encoding="utf-8"?>
<a:theme xmlns:a="http://schemas.openxmlformats.org/drawingml/2006/main" name="CSHSC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147BD70-748F-445A-B6E7-AF2F80BEF29E}" vid="{D2678BE4-95FD-4F11-AC74-CC0D14D846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578</Words>
  <Application>Microsoft Office PowerPoint</Application>
  <PresentationFormat>Widescreen</PresentationFormat>
  <Paragraphs>93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CSHSC Template</vt:lpstr>
      <vt:lpstr>Office Theme</vt:lpstr>
      <vt:lpstr>New Mexico High School Redesign Teams  Continuing our Journey  Moving Forward with Resilience  February 19, 2020   </vt:lpstr>
      <vt:lpstr>When last we were together….</vt:lpstr>
      <vt:lpstr>PowerPoint Presentation</vt:lpstr>
      <vt:lpstr> </vt:lpstr>
      <vt:lpstr>Meant to last </vt:lpstr>
      <vt:lpstr>Ideal Future State </vt:lpstr>
      <vt:lpstr>PowerPoint Presentation</vt:lpstr>
      <vt:lpstr>Block Party – Finite and Infinite Mindsets</vt:lpstr>
      <vt:lpstr>Will before Resources</vt:lpstr>
      <vt:lpstr>PowerPoint Presentation</vt:lpstr>
      <vt:lpstr>Resilience allows the shift  from Transactional to Transformative</vt:lpstr>
      <vt:lpstr>Safety</vt:lpstr>
      <vt:lpstr>Satisfaction</vt:lpstr>
      <vt:lpstr>Connection</vt:lpstr>
      <vt:lpstr>Where are we now?</vt:lpstr>
      <vt:lpstr>Design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Mexico High School Redesign Teams  Continuing our Journey What Will It Take February 19, 2020 Need to make this title match agenda  </dc:title>
  <dc:creator>Linda Muskauski</dc:creator>
  <cp:lastModifiedBy>Gregg Howell</cp:lastModifiedBy>
  <cp:revision>7</cp:revision>
  <cp:lastPrinted>2020-02-14T16:02:39Z</cp:lastPrinted>
  <dcterms:created xsi:type="dcterms:W3CDTF">2020-02-09T13:32:09Z</dcterms:created>
  <dcterms:modified xsi:type="dcterms:W3CDTF">2020-02-24T17:53:49Z</dcterms:modified>
</cp:coreProperties>
</file>