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9" r:id="rId3"/>
    <p:sldId id="262" r:id="rId4"/>
    <p:sldId id="260" r:id="rId5"/>
    <p:sldId id="265" r:id="rId6"/>
    <p:sldId id="266" r:id="rId7"/>
    <p:sldId id="258" r:id="rId8"/>
    <p:sldId id="269" r:id="rId9"/>
    <p:sldId id="264" r:id="rId10"/>
    <p:sldId id="263"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p:restoredTop sz="94579"/>
  </p:normalViewPr>
  <p:slideViewPr>
    <p:cSldViewPr snapToGrid="0" snapToObjects="1">
      <p:cViewPr varScale="1">
        <p:scale>
          <a:sx n="84" d="100"/>
          <a:sy n="84" d="100"/>
        </p:scale>
        <p:origin x="552" y="82"/>
      </p:cViewPr>
      <p:guideLst/>
    </p:cSldViewPr>
  </p:slideViewPr>
  <p:notesTextViewPr>
    <p:cViewPr>
      <p:scale>
        <a:sx n="1" d="1"/>
        <a:sy n="1" d="1"/>
      </p:scale>
      <p:origin x="0" y="0"/>
    </p:cViewPr>
  </p:notesTextViewPr>
  <p:notesViewPr>
    <p:cSldViewPr snapToGrid="0" snapToObjects="1">
      <p:cViewPr varScale="1">
        <p:scale>
          <a:sx n="69" d="100"/>
          <a:sy n="69" d="100"/>
        </p:scale>
        <p:origin x="39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5C9C8-7325-794F-B080-49510C7957E1}"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48027-60A8-E84E-AC07-6BB265A376D8}" type="slidenum">
              <a:rPr lang="en-US" smtClean="0"/>
              <a:t>‹#›</a:t>
            </a:fld>
            <a:endParaRPr lang="en-US"/>
          </a:p>
        </p:txBody>
      </p:sp>
    </p:spTree>
    <p:extLst>
      <p:ext uri="{BB962C8B-B14F-4D97-AF65-F5344CB8AC3E}">
        <p14:creationId xmlns:p14="http://schemas.microsoft.com/office/powerpoint/2010/main" val="323318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44E64-53A3-8443-A5F3-AC9E416ED8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87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48027-60A8-E84E-AC07-6BB265A376D8}" type="slidenum">
              <a:rPr lang="en-US" smtClean="0"/>
              <a:t>2</a:t>
            </a:fld>
            <a:endParaRPr lang="en-US"/>
          </a:p>
        </p:txBody>
      </p:sp>
    </p:spTree>
    <p:extLst>
      <p:ext uri="{BB962C8B-B14F-4D97-AF65-F5344CB8AC3E}">
        <p14:creationId xmlns:p14="http://schemas.microsoft.com/office/powerpoint/2010/main" val="13613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48027-60A8-E84E-AC07-6BB265A376D8}" type="slidenum">
              <a:rPr lang="en-US" smtClean="0"/>
              <a:t>3</a:t>
            </a:fld>
            <a:endParaRPr lang="en-US"/>
          </a:p>
        </p:txBody>
      </p:sp>
    </p:spTree>
    <p:extLst>
      <p:ext uri="{BB962C8B-B14F-4D97-AF65-F5344CB8AC3E}">
        <p14:creationId xmlns:p14="http://schemas.microsoft.com/office/powerpoint/2010/main" val="139203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48027-60A8-E84E-AC07-6BB265A376D8}" type="slidenum">
              <a:rPr lang="en-US" smtClean="0"/>
              <a:t>4</a:t>
            </a:fld>
            <a:endParaRPr lang="en-US"/>
          </a:p>
        </p:txBody>
      </p:sp>
    </p:spTree>
    <p:extLst>
      <p:ext uri="{BB962C8B-B14F-4D97-AF65-F5344CB8AC3E}">
        <p14:creationId xmlns:p14="http://schemas.microsoft.com/office/powerpoint/2010/main" val="9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48027-60A8-E84E-AC07-6BB265A376D8}" type="slidenum">
              <a:rPr lang="en-US" smtClean="0"/>
              <a:t>5</a:t>
            </a:fld>
            <a:endParaRPr lang="en-US"/>
          </a:p>
        </p:txBody>
      </p:sp>
    </p:spTree>
    <p:extLst>
      <p:ext uri="{BB962C8B-B14F-4D97-AF65-F5344CB8AC3E}">
        <p14:creationId xmlns:p14="http://schemas.microsoft.com/office/powerpoint/2010/main" val="110525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48027-60A8-E84E-AC07-6BB265A376D8}" type="slidenum">
              <a:rPr lang="en-US" smtClean="0"/>
              <a:t>6</a:t>
            </a:fld>
            <a:endParaRPr lang="en-US"/>
          </a:p>
        </p:txBody>
      </p:sp>
    </p:spTree>
    <p:extLst>
      <p:ext uri="{BB962C8B-B14F-4D97-AF65-F5344CB8AC3E}">
        <p14:creationId xmlns:p14="http://schemas.microsoft.com/office/powerpoint/2010/main" val="389719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48027-60A8-E84E-AC07-6BB265A376D8}" type="slidenum">
              <a:rPr lang="en-US" smtClean="0"/>
              <a:t>7</a:t>
            </a:fld>
            <a:endParaRPr lang="en-US"/>
          </a:p>
        </p:txBody>
      </p:sp>
    </p:spTree>
    <p:extLst>
      <p:ext uri="{BB962C8B-B14F-4D97-AF65-F5344CB8AC3E}">
        <p14:creationId xmlns:p14="http://schemas.microsoft.com/office/powerpoint/2010/main" val="351807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448027-60A8-E84E-AC07-6BB265A376D8}" type="slidenum">
              <a:rPr lang="en-US" smtClean="0"/>
              <a:t>9</a:t>
            </a:fld>
            <a:endParaRPr lang="en-US"/>
          </a:p>
        </p:txBody>
      </p:sp>
    </p:spTree>
    <p:extLst>
      <p:ext uri="{BB962C8B-B14F-4D97-AF65-F5344CB8AC3E}">
        <p14:creationId xmlns:p14="http://schemas.microsoft.com/office/powerpoint/2010/main" val="390315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69" y="4030824"/>
            <a:ext cx="6408543" cy="5113176"/>
          </a:xfrm>
        </p:spPr>
        <p:txBody>
          <a:bodyPr/>
          <a:lstStyle/>
          <a:p>
            <a:r>
              <a:rPr lang="en-US" dirty="0"/>
              <a:t/>
            </a:r>
            <a:br>
              <a:rPr lang="en-US" dirty="0"/>
            </a:br>
            <a:r>
              <a:rPr lang="en-US" sz="900" b="1" dirty="0"/>
              <a:t>Downloading:</a:t>
            </a:r>
            <a:r>
              <a:rPr lang="en-US" sz="900" dirty="0"/>
              <a:t> At this level, we listen from our habits and existing understanding in order to confirm what we already know or think we know. A social media echo chamber is a fantastic example of listening by downloading: we’re simply reinforcing an existing story or worldview. Nothing that contradicts that story finds its way into our brains. Many organizational meetings exist at this level as do many of the conversations we have with friends. For many of us, ‘downloading’ is our default setting.</a:t>
            </a:r>
            <a:br>
              <a:rPr lang="en-US" sz="900" dirty="0"/>
            </a:br>
            <a:r>
              <a:rPr lang="en-US" sz="900" dirty="0"/>
              <a:t/>
            </a:r>
            <a:br>
              <a:rPr lang="en-US" sz="900" dirty="0"/>
            </a:br>
            <a:r>
              <a:rPr lang="en-US" sz="900" b="1" dirty="0"/>
              <a:t>Factual:</a:t>
            </a:r>
            <a:r>
              <a:rPr lang="en-US" sz="900" dirty="0"/>
              <a:t> At the factual level, there’s room for discordance. We start to notice things that don’t necessarily fit with our point of view or story about the world. A few weeks ago, I had a session with a new client. My guard was down and, given where I met this person and how they presented, I came into the meeting with a set of assumption about who they were and what they sought. Within 10 seconds, this person presented data about themselves that contradicted those assumptions; and suddenly I was listening at a factual level. A window had opened that allowed for the potential of change.</a:t>
            </a:r>
            <a:br>
              <a:rPr lang="en-US" sz="900" dirty="0"/>
            </a:br>
            <a:r>
              <a:rPr lang="en-US" sz="900" dirty="0"/>
              <a:t/>
            </a:r>
            <a:br>
              <a:rPr lang="en-US" sz="900" dirty="0"/>
            </a:br>
            <a:r>
              <a:rPr lang="en-US" sz="900" dirty="0"/>
              <a:t>Good science can happen at the factual level, the collection and investigation of conflicting data. But complex change happens at deeper levels, starting with the next level of listening:</a:t>
            </a:r>
            <a:br>
              <a:rPr lang="en-US" sz="900" dirty="0"/>
            </a:br>
            <a:r>
              <a:rPr lang="en-US" sz="900" dirty="0"/>
              <a:t/>
            </a:r>
            <a:br>
              <a:rPr lang="en-US" sz="900" dirty="0"/>
            </a:br>
            <a:r>
              <a:rPr lang="en-US" sz="900" b="1" dirty="0"/>
              <a:t>Empathic Listening:</a:t>
            </a:r>
            <a:r>
              <a:rPr lang="en-US" sz="900" dirty="0"/>
              <a:t> Empathy is one of the most powerful forces in human history and evolution. It’s responsible for bringing us together in tribes, for bringing an end to interpersonal (and even international) conflicts, and for the success of every Pixar movie made to date. At this level, we’re not just listening at the cognitive level, we’re listening with the heart as an organ of perception. As we open to the feelings, experiences, and perspectives of another human being, we are able to see the situation, and the world, through their eyes. This creates an immediate emotional connection.</a:t>
            </a:r>
            <a:br>
              <a:rPr lang="en-US" sz="900" dirty="0"/>
            </a:br>
            <a:r>
              <a:rPr lang="en-US" sz="900" dirty="0"/>
              <a:t/>
            </a:r>
            <a:br>
              <a:rPr lang="en-US" sz="900" dirty="0"/>
            </a:br>
            <a:r>
              <a:rPr lang="en-US" sz="900" dirty="0"/>
              <a:t>Anyone who has ever been moved by a story or felt close to someone after they’ve shared a particularly vulnerable moment has experienced empathic listening. By their very nature, powerful stories invite empathy and, in fact, there’s fascinating research that shows that centuries of evolution have wired our brains to respond to stories by releasing hormones that promote empathy.</a:t>
            </a:r>
            <a:br>
              <a:rPr lang="en-US" sz="900" dirty="0"/>
            </a:br>
            <a:r>
              <a:rPr lang="en-US" sz="900" dirty="0"/>
              <a:t/>
            </a:r>
            <a:br>
              <a:rPr lang="en-US" sz="900" dirty="0"/>
            </a:br>
            <a:r>
              <a:rPr lang="en-US" sz="900" dirty="0"/>
              <a:t>So empathy is powerful. But even it is not enough to move into a place of growth, change and development. Which brings us to the fourth level of listening.</a:t>
            </a:r>
            <a:br>
              <a:rPr lang="en-US" sz="900" dirty="0"/>
            </a:br>
            <a:r>
              <a:rPr lang="en-US" sz="900" dirty="0"/>
              <a:t/>
            </a:r>
            <a:br>
              <a:rPr lang="en-US" sz="900" dirty="0"/>
            </a:br>
            <a:r>
              <a:rPr lang="en-US" sz="900" b="1" dirty="0"/>
              <a:t>Generative Listening:</a:t>
            </a:r>
            <a:r>
              <a:rPr lang="en-US" sz="900" dirty="0"/>
              <a:t> This is listening as a dynamic act of co-creation. When we open our will, letting go of thoughts, expectations, and urges as they come in, listening becomes about much more that what’s being said: it becomes about what’s not being said and about connection with future potential.</a:t>
            </a:r>
            <a:br>
              <a:rPr lang="en-US" sz="900" dirty="0"/>
            </a:br>
            <a:r>
              <a:rPr lang="en-US" sz="900" dirty="0"/>
              <a:t/>
            </a:r>
            <a:br>
              <a:rPr lang="en-US" sz="900" dirty="0"/>
            </a:br>
            <a:r>
              <a:rPr lang="en-US" sz="900" dirty="0"/>
              <a:t>At this level, we’re fully present. It’s the type of listening practiced by great coaches, leaders, and friends. Those who listen to more than our words; they listen from a place of holding your highest, most fully realized possibility.</a:t>
            </a:r>
            <a:br>
              <a:rPr lang="en-US" sz="900" dirty="0"/>
            </a:br>
            <a:r>
              <a:rPr lang="en-US" sz="900" dirty="0"/>
              <a:t/>
            </a:r>
            <a:br>
              <a:rPr lang="en-US" sz="900" dirty="0"/>
            </a:br>
            <a:r>
              <a:rPr lang="en-US" sz="900" dirty="0"/>
              <a:t>This type of listening is a bit tough to describe, so here are some signs that you’re listening generatively: </a:t>
            </a:r>
            <a:br>
              <a:rPr lang="en-US" sz="900" dirty="0"/>
            </a:br>
            <a:endParaRPr lang="en-US" sz="900" dirty="0"/>
          </a:p>
        </p:txBody>
      </p:sp>
      <p:sp>
        <p:nvSpPr>
          <p:cNvPr id="4" name="Slide Number Placeholder 3"/>
          <p:cNvSpPr>
            <a:spLocks noGrp="1"/>
          </p:cNvSpPr>
          <p:nvPr>
            <p:ph type="sldNum" sz="quarter" idx="5"/>
          </p:nvPr>
        </p:nvSpPr>
        <p:spPr/>
        <p:txBody>
          <a:bodyPr/>
          <a:lstStyle/>
          <a:p>
            <a:fld id="{50448027-60A8-E84E-AC07-6BB265A376D8}" type="slidenum">
              <a:rPr lang="en-US" smtClean="0"/>
              <a:t>10</a:t>
            </a:fld>
            <a:endParaRPr lang="en-US"/>
          </a:p>
        </p:txBody>
      </p:sp>
    </p:spTree>
    <p:extLst>
      <p:ext uri="{BB962C8B-B14F-4D97-AF65-F5344CB8AC3E}">
        <p14:creationId xmlns:p14="http://schemas.microsoft.com/office/powerpoint/2010/main" val="318027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9840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32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065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7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54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61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08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16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426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61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952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2699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sp>
        <p:nvSpPr>
          <p:cNvPr id="10" name="TextBox 9"/>
          <p:cNvSpPr txBox="1"/>
          <p:nvPr/>
        </p:nvSpPr>
        <p:spPr>
          <a:xfrm>
            <a:off x="3630706" y="6581001"/>
            <a:ext cx="5441575" cy="276999"/>
          </a:xfrm>
          <a:prstGeom prst="rect">
            <a:avLst/>
          </a:prstGeom>
          <a:noFill/>
        </p:spPr>
        <p:txBody>
          <a:bodyPr wrap="square" rtlCol="0">
            <a:spAutoFit/>
          </a:bodyPr>
          <a:lstStyle/>
          <a:p>
            <a:pPr algn="ctr"/>
            <a:r>
              <a:rPr lang="en-US" sz="1200" i="1" dirty="0">
                <a:solidFill>
                  <a:prstClr val="black"/>
                </a:solidFill>
                <a:latin typeface="Calibri Light" panose="020F0302020204030204"/>
              </a:rPr>
              <a:t>Using ESSA to Redesign High Schools to Support Their Communities in the 21</a:t>
            </a:r>
            <a:r>
              <a:rPr lang="en-US" sz="1200" i="1" baseline="30000" dirty="0">
                <a:solidFill>
                  <a:prstClr val="black"/>
                </a:solidFill>
                <a:latin typeface="Calibri Light" panose="020F0302020204030204"/>
              </a:rPr>
              <a:t>st</a:t>
            </a:r>
            <a:r>
              <a:rPr lang="en-US" sz="1200" i="1" dirty="0">
                <a:solidFill>
                  <a:prstClr val="black"/>
                </a:solidFill>
                <a:latin typeface="Calibri Light" panose="020F0302020204030204"/>
              </a:rPr>
              <a:t> Century </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266" y="6498485"/>
            <a:ext cx="2747189" cy="308472"/>
          </a:xfrm>
          <a:prstGeom prst="rect">
            <a:avLst/>
          </a:prstGeom>
        </p:spPr>
      </p:pic>
    </p:spTree>
    <p:extLst>
      <p:ext uri="{BB962C8B-B14F-4D97-AF65-F5344CB8AC3E}">
        <p14:creationId xmlns:p14="http://schemas.microsoft.com/office/powerpoint/2010/main" val="672196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LfXpRkVZaI&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how+to+pronounce+paradox&amp;stick=H4sIAAAAAAAAAOMIfcRoyS3w8sc9YSmDSWtOXmPU4uINKMrPK81LzkwsyczPExLmYglJLcoV4pbi5GIvSCxKTMmvsGJRYkrN41nEKpGRX65Qkq9QANSSD9STqgBVAQD9VCuxWQAAAA&amp;pron_lang=en&amp;pron_country=us&amp;sa=X&amp;ved=2ahUKEwiq_ff149vnAhW8IDQIHalEBk8Q3eEDMAB6BAgDEA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09697"/>
            <a:ext cx="12192000" cy="2387600"/>
          </a:xfrm>
        </p:spPr>
        <p:txBody>
          <a:bodyPr>
            <a:noAutofit/>
          </a:bodyPr>
          <a:lstStyle/>
          <a:p>
            <a:r>
              <a:rPr lang="en-US" sz="4000" dirty="0">
                <a:latin typeface="+mn-lt"/>
              </a:rPr>
              <a:t>New Mexico High School Redesign Teams </a:t>
            </a:r>
            <a:br>
              <a:rPr lang="en-US" sz="4000" dirty="0">
                <a:latin typeface="+mn-lt"/>
              </a:rPr>
            </a:br>
            <a:r>
              <a:rPr lang="en-US" sz="4000" dirty="0">
                <a:latin typeface="+mn-lt"/>
              </a:rPr>
              <a:t>People and Change</a:t>
            </a:r>
            <a:br>
              <a:rPr lang="en-US" sz="4000" dirty="0">
                <a:latin typeface="+mn-lt"/>
              </a:rPr>
            </a:br>
            <a:r>
              <a:rPr lang="en-US" sz="4000" dirty="0">
                <a:latin typeface="+mn-lt"/>
              </a:rPr>
              <a:t>The Paradox of Resistance</a:t>
            </a:r>
            <a:br>
              <a:rPr lang="en-US" sz="4000" dirty="0">
                <a:latin typeface="+mn-lt"/>
              </a:rPr>
            </a:br>
            <a:r>
              <a:rPr lang="en-US" sz="4000" dirty="0">
                <a:latin typeface="+mn-lt"/>
              </a:rPr>
              <a:t>February 20, 2020</a:t>
            </a:r>
            <a:r>
              <a:rPr lang="en-US" sz="5400" dirty="0">
                <a:latin typeface="+mn-lt"/>
              </a:rPr>
              <a:t/>
            </a:r>
            <a:br>
              <a:rPr lang="en-US" sz="5400" dirty="0">
                <a:latin typeface="+mn-lt"/>
              </a:rPr>
            </a:br>
            <a:r>
              <a:rPr lang="en-US" sz="5400" dirty="0">
                <a:latin typeface="+mn-lt"/>
              </a:rPr>
              <a:t/>
            </a:r>
            <a:br>
              <a:rPr lang="en-US" sz="5400" dirty="0">
                <a:latin typeface="+mn-lt"/>
              </a:rPr>
            </a:br>
            <a:r>
              <a:rPr lang="en-US" sz="3600" dirty="0">
                <a:latin typeface="+mn-lt"/>
              </a:rPr>
              <a:t/>
            </a:r>
            <a:br>
              <a:rPr lang="en-US" sz="3600" dirty="0">
                <a:latin typeface="+mn-lt"/>
              </a:rPr>
            </a:br>
            <a:endParaRPr lang="en-US" sz="5400" dirty="0">
              <a:latin typeface="+mn-lt"/>
            </a:endParaRPr>
          </a:p>
        </p:txBody>
      </p:sp>
      <p:pic>
        <p:nvPicPr>
          <p:cNvPr id="3" name="Picture 2">
            <a:extLst>
              <a:ext uri="{FF2B5EF4-FFF2-40B4-BE49-F238E27FC236}">
                <a16:creationId xmlns:a16="http://schemas.microsoft.com/office/drawing/2014/main" id="{BCEC4C8F-B08F-254F-BBF8-517B64F66B9A}"/>
              </a:ext>
            </a:extLst>
          </p:cNvPr>
          <p:cNvPicPr>
            <a:picLocks noChangeAspect="1"/>
          </p:cNvPicPr>
          <p:nvPr/>
        </p:nvPicPr>
        <p:blipFill rotWithShape="1">
          <a:blip r:embed="rId3"/>
          <a:srcRect l="19325" r="18907" b="37413"/>
          <a:stretch/>
        </p:blipFill>
        <p:spPr>
          <a:xfrm>
            <a:off x="7991856" y="368108"/>
            <a:ext cx="2980944" cy="1049212"/>
          </a:xfrm>
          <a:prstGeom prst="rect">
            <a:avLst/>
          </a:prstGeom>
        </p:spPr>
      </p:pic>
      <p:pic>
        <p:nvPicPr>
          <p:cNvPr id="5" name="Picture 4">
            <a:extLst>
              <a:ext uri="{FF2B5EF4-FFF2-40B4-BE49-F238E27FC236}">
                <a16:creationId xmlns:a16="http://schemas.microsoft.com/office/drawing/2014/main" id="{E8EDE92E-97AE-D946-A0C8-3A0EB1F9F04E}"/>
              </a:ext>
            </a:extLst>
          </p:cNvPr>
          <p:cNvPicPr>
            <a:picLocks noChangeAspect="1"/>
          </p:cNvPicPr>
          <p:nvPr/>
        </p:nvPicPr>
        <p:blipFill>
          <a:blip r:embed="rId4"/>
          <a:stretch>
            <a:fillRect/>
          </a:stretch>
        </p:blipFill>
        <p:spPr>
          <a:xfrm>
            <a:off x="448057" y="4903497"/>
            <a:ext cx="1767534" cy="1430131"/>
          </a:xfrm>
          <a:prstGeom prst="rect">
            <a:avLst/>
          </a:prstGeom>
        </p:spPr>
      </p:pic>
    </p:spTree>
    <p:extLst>
      <p:ext uri="{BB962C8B-B14F-4D97-AF65-F5344CB8AC3E}">
        <p14:creationId xmlns:p14="http://schemas.microsoft.com/office/powerpoint/2010/main" val="359847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67C4-1730-7247-A41A-310C1464721D}"/>
              </a:ext>
            </a:extLst>
          </p:cNvPr>
          <p:cNvSpPr>
            <a:spLocks noGrp="1"/>
          </p:cNvSpPr>
          <p:nvPr>
            <p:ph type="title"/>
          </p:nvPr>
        </p:nvSpPr>
        <p:spPr/>
        <p:txBody>
          <a:bodyPr/>
          <a:lstStyle/>
          <a:p>
            <a:r>
              <a:rPr lang="en-US" dirty="0"/>
              <a:t>Generative Listening</a:t>
            </a:r>
          </a:p>
        </p:txBody>
      </p:sp>
      <p:sp>
        <p:nvSpPr>
          <p:cNvPr id="3" name="Content Placeholder 2">
            <a:extLst>
              <a:ext uri="{FF2B5EF4-FFF2-40B4-BE49-F238E27FC236}">
                <a16:creationId xmlns:a16="http://schemas.microsoft.com/office/drawing/2014/main" id="{D02A5D01-8E35-BF4C-B672-5399F6D85FE9}"/>
              </a:ext>
            </a:extLst>
          </p:cNvPr>
          <p:cNvSpPr>
            <a:spLocks noGrp="1"/>
          </p:cNvSpPr>
          <p:nvPr>
            <p:ph idx="1"/>
          </p:nvPr>
        </p:nvSpPr>
        <p:spPr>
          <a:xfrm>
            <a:off x="1353313" y="1825625"/>
            <a:ext cx="10569398" cy="4078025"/>
          </a:xfrm>
        </p:spPr>
        <p:txBody>
          <a:bodyPr/>
          <a:lstStyle/>
          <a:p>
            <a:pPr marL="0" indent="0">
              <a:buNone/>
            </a:pPr>
            <a:endParaRPr lang="en-US" dirty="0">
              <a:hlinkClick r:id="rId3"/>
            </a:endParaRPr>
          </a:p>
          <a:p>
            <a:pPr marL="0" indent="0">
              <a:buNone/>
            </a:pPr>
            <a:endParaRPr lang="en-US" dirty="0">
              <a:hlinkClick r:id="rId3"/>
            </a:endParaRPr>
          </a:p>
          <a:p>
            <a:pPr marL="0" indent="0">
              <a:buNone/>
            </a:pPr>
            <a:r>
              <a:rPr lang="en-US" dirty="0">
                <a:hlinkClick r:id="rId3"/>
              </a:rPr>
              <a:t>https://www.youtube.com/watch?v=eLfXpRkVZaI&amp;feature=youtu.be</a:t>
            </a:r>
            <a:endParaRPr lang="en-US" dirty="0"/>
          </a:p>
        </p:txBody>
      </p:sp>
    </p:spTree>
    <p:extLst>
      <p:ext uri="{BB962C8B-B14F-4D97-AF65-F5344CB8AC3E}">
        <p14:creationId xmlns:p14="http://schemas.microsoft.com/office/powerpoint/2010/main" val="222222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886AD7-5DD4-FC4C-8DCF-E6A2191D5A1C}"/>
              </a:ext>
            </a:extLst>
          </p:cNvPr>
          <p:cNvPicPr>
            <a:picLocks noGrp="1" noChangeAspect="1"/>
          </p:cNvPicPr>
          <p:nvPr>
            <p:ph idx="1"/>
          </p:nvPr>
        </p:nvPicPr>
        <p:blipFill>
          <a:blip r:embed="rId2"/>
          <a:stretch>
            <a:fillRect/>
          </a:stretch>
        </p:blipFill>
        <p:spPr>
          <a:xfrm>
            <a:off x="2514600" y="524470"/>
            <a:ext cx="7909559" cy="5932170"/>
          </a:xfrm>
          <a:prstGeom prst="rect">
            <a:avLst/>
          </a:prstGeom>
        </p:spPr>
      </p:pic>
    </p:spTree>
    <p:extLst>
      <p:ext uri="{BB962C8B-B14F-4D97-AF65-F5344CB8AC3E}">
        <p14:creationId xmlns:p14="http://schemas.microsoft.com/office/powerpoint/2010/main" val="107131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620A-6021-5948-BF6C-CF766AED401A}"/>
              </a:ext>
            </a:extLst>
          </p:cNvPr>
          <p:cNvSpPr>
            <a:spLocks noGrp="1"/>
          </p:cNvSpPr>
          <p:nvPr>
            <p:ph type="title"/>
          </p:nvPr>
        </p:nvSpPr>
        <p:spPr/>
        <p:txBody>
          <a:bodyPr/>
          <a:lstStyle/>
          <a:p>
            <a:r>
              <a:rPr lang="en-US" dirty="0"/>
              <a:t>Design Time</a:t>
            </a:r>
          </a:p>
        </p:txBody>
      </p:sp>
      <p:sp>
        <p:nvSpPr>
          <p:cNvPr id="3" name="Content Placeholder 2">
            <a:extLst>
              <a:ext uri="{FF2B5EF4-FFF2-40B4-BE49-F238E27FC236}">
                <a16:creationId xmlns:a16="http://schemas.microsoft.com/office/drawing/2014/main" id="{239CD13F-3134-984F-8577-8ADA970B0B8A}"/>
              </a:ext>
            </a:extLst>
          </p:cNvPr>
          <p:cNvSpPr>
            <a:spLocks noGrp="1"/>
          </p:cNvSpPr>
          <p:nvPr>
            <p:ph idx="1"/>
          </p:nvPr>
        </p:nvSpPr>
        <p:spPr/>
        <p:txBody>
          <a:bodyPr/>
          <a:lstStyle/>
          <a:p>
            <a:pPr marL="0" indent="0">
              <a:buNone/>
            </a:pPr>
            <a:r>
              <a:rPr lang="en-US" dirty="0"/>
              <a:t>What insights might be emerging for you about your implementation and what may look like resistance to change?</a:t>
            </a:r>
          </a:p>
          <a:p>
            <a:pPr marL="0" indent="0">
              <a:buNone/>
            </a:pPr>
            <a:endParaRPr lang="en-US" dirty="0"/>
          </a:p>
          <a:p>
            <a:pPr marL="0" indent="0">
              <a:buNone/>
            </a:pPr>
            <a:r>
              <a:rPr lang="en-US" dirty="0"/>
              <a:t>Is there a commitment you might be willing to generate as High School Redesign Team that helps others to see themselves in the “new” being crafted?</a:t>
            </a:r>
          </a:p>
        </p:txBody>
      </p:sp>
    </p:spTree>
    <p:extLst>
      <p:ext uri="{BB962C8B-B14F-4D97-AF65-F5344CB8AC3E}">
        <p14:creationId xmlns:p14="http://schemas.microsoft.com/office/powerpoint/2010/main" val="249120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B192543C-F014-D641-8233-F1A23B567721}"/>
              </a:ext>
            </a:extLst>
          </p:cNvPr>
          <p:cNvSpPr>
            <a:spLocks noChangeArrowheads="1"/>
          </p:cNvSpPr>
          <p:nvPr/>
        </p:nvSpPr>
        <p:spPr bwMode="auto">
          <a:xfrm>
            <a:off x="2658794" y="216642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6">
            <a:hlinkClick r:id="rId3"/>
            <a:extLst>
              <a:ext uri="{FF2B5EF4-FFF2-40B4-BE49-F238E27FC236}">
                <a16:creationId xmlns:a16="http://schemas.microsoft.com/office/drawing/2014/main" id="{5CADB508-8894-6342-90DE-A5CF17DF4A7A}"/>
              </a:ext>
            </a:extLst>
          </p:cNvPr>
          <p:cNvSpPr>
            <a:spLocks noChangeAspect="1" noChangeArrowheads="1"/>
          </p:cNvSpPr>
          <p:nvPr/>
        </p:nvSpPr>
        <p:spPr bwMode="auto">
          <a:xfrm>
            <a:off x="2785794" y="26395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0">
            <a:extLst>
              <a:ext uri="{FF2B5EF4-FFF2-40B4-BE49-F238E27FC236}">
                <a16:creationId xmlns:a16="http://schemas.microsoft.com/office/drawing/2014/main" id="{1F716E8F-9F7A-A841-A899-1B79C85827AA}"/>
              </a:ext>
            </a:extLst>
          </p:cNvPr>
          <p:cNvSpPr>
            <a:spLocks noGrp="1"/>
          </p:cNvSpPr>
          <p:nvPr>
            <p:ph type="ctrTitle"/>
          </p:nvPr>
        </p:nvSpPr>
        <p:spPr>
          <a:xfrm>
            <a:off x="1519675" y="1512276"/>
            <a:ext cx="9771994" cy="4026403"/>
          </a:xfrm>
        </p:spPr>
        <p:txBody>
          <a:bodyPr>
            <a:normAutofit fontScale="90000"/>
          </a:bodyPr>
          <a:lstStyle/>
          <a:p>
            <a:r>
              <a:rPr lang="en-US" dirty="0"/>
              <a:t>Paradox</a:t>
            </a:r>
            <a:br>
              <a:rPr lang="en-US" dirty="0"/>
            </a:br>
            <a:r>
              <a:rPr lang="en-US" dirty="0"/>
              <a:t>noun – a seemingly absurd or self contradictory statement or proposition that when investigated or explained may prove to be more founded or true.</a:t>
            </a:r>
          </a:p>
        </p:txBody>
      </p:sp>
    </p:spTree>
    <p:extLst>
      <p:ext uri="{BB962C8B-B14F-4D97-AF65-F5344CB8AC3E}">
        <p14:creationId xmlns:p14="http://schemas.microsoft.com/office/powerpoint/2010/main" val="214161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1D0B-8323-FA4C-9148-0A6B1D0F8A70}"/>
              </a:ext>
            </a:extLst>
          </p:cNvPr>
          <p:cNvSpPr>
            <a:spLocks noGrp="1"/>
          </p:cNvSpPr>
          <p:nvPr>
            <p:ph type="ctrTitle"/>
          </p:nvPr>
        </p:nvSpPr>
        <p:spPr/>
        <p:txBody>
          <a:bodyPr>
            <a:normAutofit fontScale="90000"/>
          </a:bodyPr>
          <a:lstStyle/>
          <a:p>
            <a:r>
              <a:rPr lang="en-US" dirty="0"/>
              <a:t>Turn and talk – think about a time you were highly resistant to a new innovation/situation.</a:t>
            </a:r>
          </a:p>
        </p:txBody>
      </p:sp>
      <p:sp>
        <p:nvSpPr>
          <p:cNvPr id="3" name="Subtitle 2">
            <a:extLst>
              <a:ext uri="{FF2B5EF4-FFF2-40B4-BE49-F238E27FC236}">
                <a16:creationId xmlns:a16="http://schemas.microsoft.com/office/drawing/2014/main" id="{F8707A18-04D3-D04E-8ED7-87AD4D4F126B}"/>
              </a:ext>
            </a:extLst>
          </p:cNvPr>
          <p:cNvSpPr>
            <a:spLocks noGrp="1"/>
          </p:cNvSpPr>
          <p:nvPr>
            <p:ph type="subTitle" idx="1"/>
          </p:nvPr>
        </p:nvSpPr>
        <p:spPr/>
        <p:txBody>
          <a:bodyPr/>
          <a:lstStyle/>
          <a:p>
            <a:r>
              <a:rPr lang="en-US" dirty="0"/>
              <a:t>What were the underlying factors?</a:t>
            </a:r>
          </a:p>
        </p:txBody>
      </p:sp>
    </p:spTree>
    <p:extLst>
      <p:ext uri="{BB962C8B-B14F-4D97-AF65-F5344CB8AC3E}">
        <p14:creationId xmlns:p14="http://schemas.microsoft.com/office/powerpoint/2010/main" val="217951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15DB-7079-9C4A-A31C-D9424888ECDA}"/>
              </a:ext>
            </a:extLst>
          </p:cNvPr>
          <p:cNvSpPr>
            <a:spLocks noGrp="1"/>
          </p:cNvSpPr>
          <p:nvPr>
            <p:ph type="ctrTitle"/>
          </p:nvPr>
        </p:nvSpPr>
        <p:spPr/>
        <p:txBody>
          <a:bodyPr/>
          <a:lstStyle/>
          <a:p>
            <a:r>
              <a:rPr lang="en-US" dirty="0"/>
              <a:t>What we resist persists</a:t>
            </a:r>
          </a:p>
        </p:txBody>
      </p:sp>
    </p:spTree>
    <p:extLst>
      <p:ext uri="{BB962C8B-B14F-4D97-AF65-F5344CB8AC3E}">
        <p14:creationId xmlns:p14="http://schemas.microsoft.com/office/powerpoint/2010/main" val="86984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8E39-3514-2D4A-A8DF-0ED06C7BFC5E}"/>
              </a:ext>
            </a:extLst>
          </p:cNvPr>
          <p:cNvSpPr>
            <a:spLocks noGrp="1"/>
          </p:cNvSpPr>
          <p:nvPr>
            <p:ph type="title"/>
          </p:nvPr>
        </p:nvSpPr>
        <p:spPr/>
        <p:txBody>
          <a:bodyPr/>
          <a:lstStyle/>
          <a:p>
            <a:r>
              <a:rPr lang="en-US" dirty="0"/>
              <a:t>Root Causes of Resistance</a:t>
            </a:r>
          </a:p>
        </p:txBody>
      </p:sp>
      <p:sp>
        <p:nvSpPr>
          <p:cNvPr id="3" name="Content Placeholder 2">
            <a:extLst>
              <a:ext uri="{FF2B5EF4-FFF2-40B4-BE49-F238E27FC236}">
                <a16:creationId xmlns:a16="http://schemas.microsoft.com/office/drawing/2014/main" id="{5B92FEDF-A8CA-3C44-83B2-E38DBA8D23E1}"/>
              </a:ext>
            </a:extLst>
          </p:cNvPr>
          <p:cNvSpPr>
            <a:spLocks noGrp="1"/>
          </p:cNvSpPr>
          <p:nvPr>
            <p:ph idx="1"/>
          </p:nvPr>
        </p:nvSpPr>
        <p:spPr/>
        <p:txBody>
          <a:bodyPr/>
          <a:lstStyle/>
          <a:p>
            <a:r>
              <a:rPr lang="en-US" dirty="0"/>
              <a:t>Lack of awareness of why the change was being made</a:t>
            </a:r>
          </a:p>
          <a:p>
            <a:r>
              <a:rPr lang="en-US" dirty="0"/>
              <a:t>Impact on current job role</a:t>
            </a:r>
          </a:p>
          <a:p>
            <a:r>
              <a:rPr lang="en-US" dirty="0"/>
              <a:t>Organization’s past performance with change</a:t>
            </a:r>
          </a:p>
          <a:p>
            <a:r>
              <a:rPr lang="en-US" dirty="0"/>
              <a:t>Lack of visible support and commitment from managers</a:t>
            </a:r>
          </a:p>
          <a:p>
            <a:r>
              <a:rPr lang="en-US"/>
              <a:t>Fear of job loss</a:t>
            </a:r>
          </a:p>
          <a:p>
            <a:pPr marL="0" indent="0">
              <a:buNone/>
            </a:pPr>
            <a:endParaRPr lang="en-US"/>
          </a:p>
        </p:txBody>
      </p:sp>
    </p:spTree>
    <p:extLst>
      <p:ext uri="{BB962C8B-B14F-4D97-AF65-F5344CB8AC3E}">
        <p14:creationId xmlns:p14="http://schemas.microsoft.com/office/powerpoint/2010/main" val="325925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AFB67CC-3FBE-C647-B3DA-9E4DFD7225D1}"/>
              </a:ext>
            </a:extLst>
          </p:cNvPr>
          <p:cNvPicPr>
            <a:picLocks noChangeAspect="1"/>
          </p:cNvPicPr>
          <p:nvPr/>
        </p:nvPicPr>
        <p:blipFill>
          <a:blip r:embed="rId3"/>
          <a:stretch>
            <a:fillRect/>
          </a:stretch>
        </p:blipFill>
        <p:spPr>
          <a:xfrm>
            <a:off x="3074964" y="0"/>
            <a:ext cx="6858000" cy="6858000"/>
          </a:xfrm>
          <a:prstGeom prst="rect">
            <a:avLst/>
          </a:prstGeom>
        </p:spPr>
      </p:pic>
    </p:spTree>
    <p:extLst>
      <p:ext uri="{BB962C8B-B14F-4D97-AF65-F5344CB8AC3E}">
        <p14:creationId xmlns:p14="http://schemas.microsoft.com/office/powerpoint/2010/main" val="7277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9153-6D6A-8C43-983D-78CBC345F743}"/>
              </a:ext>
            </a:extLst>
          </p:cNvPr>
          <p:cNvSpPr>
            <a:spLocks noGrp="1"/>
          </p:cNvSpPr>
          <p:nvPr>
            <p:ph type="title"/>
          </p:nvPr>
        </p:nvSpPr>
        <p:spPr/>
        <p:txBody>
          <a:bodyPr/>
          <a:lstStyle/>
          <a:p>
            <a:r>
              <a:rPr lang="en-US" dirty="0"/>
              <a:t>Core Values shifting to Accidental Values</a:t>
            </a:r>
          </a:p>
        </p:txBody>
      </p:sp>
      <p:sp>
        <p:nvSpPr>
          <p:cNvPr id="3" name="Content Placeholder 2">
            <a:extLst>
              <a:ext uri="{FF2B5EF4-FFF2-40B4-BE49-F238E27FC236}">
                <a16:creationId xmlns:a16="http://schemas.microsoft.com/office/drawing/2014/main" id="{5708BEAC-3A23-1347-B54C-73A7FA394BE6}"/>
              </a:ext>
            </a:extLst>
          </p:cNvPr>
          <p:cNvSpPr>
            <a:spLocks noGrp="1"/>
          </p:cNvSpPr>
          <p:nvPr>
            <p:ph idx="1"/>
          </p:nvPr>
        </p:nvSpPr>
        <p:spPr/>
        <p:txBody>
          <a:bodyPr/>
          <a:lstStyle/>
          <a:p>
            <a:pPr marL="0" indent="0">
              <a:buNone/>
            </a:pPr>
            <a:r>
              <a:rPr lang="en-US" dirty="0"/>
              <a:t>Culture = Core (intentional values) + Accidental (unintended values)</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4A808ED-1B37-1D40-AD05-572D53223957}"/>
              </a:ext>
            </a:extLst>
          </p:cNvPr>
          <p:cNvPicPr>
            <a:picLocks noChangeAspect="1"/>
          </p:cNvPicPr>
          <p:nvPr/>
        </p:nvPicPr>
        <p:blipFill>
          <a:blip r:embed="rId3"/>
          <a:stretch>
            <a:fillRect/>
          </a:stretch>
        </p:blipFill>
        <p:spPr>
          <a:xfrm>
            <a:off x="0" y="2772191"/>
            <a:ext cx="12192000" cy="2889197"/>
          </a:xfrm>
          <a:prstGeom prst="rect">
            <a:avLst/>
          </a:prstGeom>
        </p:spPr>
      </p:pic>
    </p:spTree>
    <p:extLst>
      <p:ext uri="{BB962C8B-B14F-4D97-AF65-F5344CB8AC3E}">
        <p14:creationId xmlns:p14="http://schemas.microsoft.com/office/powerpoint/2010/main" val="348526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2C0F-2CF8-D64A-BC15-4ADD10799203}"/>
              </a:ext>
            </a:extLst>
          </p:cNvPr>
          <p:cNvSpPr>
            <a:spLocks noGrp="1"/>
          </p:cNvSpPr>
          <p:nvPr>
            <p:ph type="title"/>
          </p:nvPr>
        </p:nvSpPr>
        <p:spPr/>
        <p:txBody>
          <a:bodyPr/>
          <a:lstStyle/>
          <a:p>
            <a:r>
              <a:rPr lang="en-US" dirty="0"/>
              <a:t>Table Talk</a:t>
            </a:r>
          </a:p>
        </p:txBody>
      </p:sp>
      <p:sp>
        <p:nvSpPr>
          <p:cNvPr id="3" name="Content Placeholder 2">
            <a:extLst>
              <a:ext uri="{FF2B5EF4-FFF2-40B4-BE49-F238E27FC236}">
                <a16:creationId xmlns:a16="http://schemas.microsoft.com/office/drawing/2014/main" id="{6898399E-5C92-7640-89BF-4563C875AC82}"/>
              </a:ext>
            </a:extLst>
          </p:cNvPr>
          <p:cNvSpPr>
            <a:spLocks noGrp="1"/>
          </p:cNvSpPr>
          <p:nvPr>
            <p:ph idx="1"/>
          </p:nvPr>
        </p:nvSpPr>
        <p:spPr/>
        <p:txBody>
          <a:bodyPr>
            <a:normAutofit/>
          </a:bodyPr>
          <a:lstStyle/>
          <a:p>
            <a:pPr marL="0" indent="0">
              <a:buNone/>
            </a:pPr>
            <a:r>
              <a:rPr lang="en-US" sz="3200" dirty="0"/>
              <a:t>If you were to name a Core Value paired with unintended Accidental Value at your campus that may contribute to what appears to be “resistance” to ”the new” what might that be?</a:t>
            </a:r>
          </a:p>
        </p:txBody>
      </p:sp>
    </p:spTree>
    <p:extLst>
      <p:ext uri="{BB962C8B-B14F-4D97-AF65-F5344CB8AC3E}">
        <p14:creationId xmlns:p14="http://schemas.microsoft.com/office/powerpoint/2010/main" val="195250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1A4F6A5-6192-4447-8DD9-7829C895462D}"/>
              </a:ext>
            </a:extLst>
          </p:cNvPr>
          <p:cNvPicPr>
            <a:picLocks noGrp="1" noChangeAspect="1"/>
          </p:cNvPicPr>
          <p:nvPr>
            <p:ph idx="1"/>
          </p:nvPr>
        </p:nvPicPr>
        <p:blipFill>
          <a:blip r:embed="rId3"/>
          <a:stretch>
            <a:fillRect/>
          </a:stretch>
        </p:blipFill>
        <p:spPr>
          <a:xfrm>
            <a:off x="2621280" y="348449"/>
            <a:ext cx="7894320" cy="5920740"/>
          </a:xfrm>
          <a:prstGeom prst="rect">
            <a:avLst/>
          </a:prstGeom>
        </p:spPr>
      </p:pic>
    </p:spTree>
    <p:extLst>
      <p:ext uri="{BB962C8B-B14F-4D97-AF65-F5344CB8AC3E}">
        <p14:creationId xmlns:p14="http://schemas.microsoft.com/office/powerpoint/2010/main" val="3407083012"/>
      </p:ext>
    </p:extLst>
  </p:cSld>
  <p:clrMapOvr>
    <a:masterClrMapping/>
  </p:clrMapOvr>
</p:sld>
</file>

<file path=ppt/theme/theme1.xml><?xml version="1.0" encoding="utf-8"?>
<a:theme xmlns:a="http://schemas.openxmlformats.org/drawingml/2006/main" name="CSHSC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47BD70-748F-445A-B6E7-AF2F80BEF29E}" vid="{D2678BE4-95FD-4F11-AC74-CC0D14D846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841</Words>
  <Application>Microsoft Office PowerPoint</Application>
  <PresentationFormat>Widescreen</PresentationFormat>
  <Paragraphs>33</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CSHSC Template</vt:lpstr>
      <vt:lpstr>New Mexico High School Redesign Teams  People and Change The Paradox of Resistance February 20, 2020   </vt:lpstr>
      <vt:lpstr>Paradox noun – a seemingly absurd or self contradictory statement or proposition that when investigated or explained may prove to be more founded or true.</vt:lpstr>
      <vt:lpstr>Turn and talk – think about a time you were highly resistant to a new innovation/situation.</vt:lpstr>
      <vt:lpstr>What we resist persists</vt:lpstr>
      <vt:lpstr>Root Causes of Resistance</vt:lpstr>
      <vt:lpstr>PowerPoint Presentation</vt:lpstr>
      <vt:lpstr>Core Values shifting to Accidental Values</vt:lpstr>
      <vt:lpstr>Table Talk</vt:lpstr>
      <vt:lpstr>PowerPoint Presentation</vt:lpstr>
      <vt:lpstr>Generative Listening</vt:lpstr>
      <vt:lpstr>PowerPoint Presentation</vt:lpstr>
      <vt:lpstr>Design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High School Redesign Teams  The Paradox of Resistance February 20, 2020   </dc:title>
  <dc:creator>Linda Muskauski</dc:creator>
  <cp:lastModifiedBy>Gregg Howell</cp:lastModifiedBy>
  <cp:revision>16</cp:revision>
  <cp:lastPrinted>2020-02-14T17:27:35Z</cp:lastPrinted>
  <dcterms:created xsi:type="dcterms:W3CDTF">2020-02-10T13:02:44Z</dcterms:created>
  <dcterms:modified xsi:type="dcterms:W3CDTF">2020-02-25T16:07:48Z</dcterms:modified>
</cp:coreProperties>
</file>